
<file path=[Content_Types].xml><?xml version="1.0" encoding="utf-8"?>
<Types xmlns="http://schemas.openxmlformats.org/package/2006/content-types">
  <Default Extension="fntdata" ContentType="application/x-fontdata"/>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62"/>
  </p:notesMasterIdLst>
  <p:handoutMasterIdLst>
    <p:handoutMasterId r:id="rId63"/>
  </p:handoutMasterIdLst>
  <p:sldIdLst>
    <p:sldId id="256" r:id="rId2"/>
    <p:sldId id="451" r:id="rId3"/>
    <p:sldId id="490" r:id="rId4"/>
    <p:sldId id="491" r:id="rId5"/>
    <p:sldId id="465" r:id="rId6"/>
    <p:sldId id="466" r:id="rId7"/>
    <p:sldId id="467" r:id="rId8"/>
    <p:sldId id="470" r:id="rId9"/>
    <p:sldId id="543" r:id="rId10"/>
    <p:sldId id="258" r:id="rId11"/>
    <p:sldId id="477" r:id="rId12"/>
    <p:sldId id="492" r:id="rId13"/>
    <p:sldId id="478" r:id="rId14"/>
    <p:sldId id="479" r:id="rId15"/>
    <p:sldId id="460" r:id="rId16"/>
    <p:sldId id="473" r:id="rId17"/>
    <p:sldId id="474" r:id="rId18"/>
    <p:sldId id="475" r:id="rId19"/>
    <p:sldId id="538" r:id="rId20"/>
    <p:sldId id="480" r:id="rId21"/>
    <p:sldId id="544" r:id="rId22"/>
    <p:sldId id="545" r:id="rId23"/>
    <p:sldId id="546" r:id="rId24"/>
    <p:sldId id="547" r:id="rId25"/>
    <p:sldId id="548" r:id="rId26"/>
    <p:sldId id="549" r:id="rId27"/>
    <p:sldId id="550" r:id="rId28"/>
    <p:sldId id="551" r:id="rId29"/>
    <p:sldId id="552" r:id="rId30"/>
    <p:sldId id="553" r:id="rId31"/>
    <p:sldId id="590" r:id="rId32"/>
    <p:sldId id="591" r:id="rId33"/>
    <p:sldId id="554" r:id="rId34"/>
    <p:sldId id="592" r:id="rId35"/>
    <p:sldId id="559" r:id="rId36"/>
    <p:sldId id="476" r:id="rId37"/>
    <p:sldId id="560" r:id="rId38"/>
    <p:sldId id="561" r:id="rId39"/>
    <p:sldId id="562" r:id="rId40"/>
    <p:sldId id="563" r:id="rId41"/>
    <p:sldId id="564" r:id="rId42"/>
    <p:sldId id="565" r:id="rId43"/>
    <p:sldId id="566" r:id="rId44"/>
    <p:sldId id="567" r:id="rId45"/>
    <p:sldId id="568" r:id="rId46"/>
    <p:sldId id="569" r:id="rId47"/>
    <p:sldId id="570" r:id="rId48"/>
    <p:sldId id="571" r:id="rId49"/>
    <p:sldId id="572" r:id="rId50"/>
    <p:sldId id="573" r:id="rId51"/>
    <p:sldId id="574" r:id="rId52"/>
    <p:sldId id="575" r:id="rId53"/>
    <p:sldId id="576" r:id="rId54"/>
    <p:sldId id="579" r:id="rId55"/>
    <p:sldId id="582" r:id="rId56"/>
    <p:sldId id="583" r:id="rId57"/>
    <p:sldId id="584" r:id="rId58"/>
    <p:sldId id="585" r:id="rId59"/>
    <p:sldId id="586" r:id="rId60"/>
    <p:sldId id="589" r:id="rId61"/>
  </p:sldIdLst>
  <p:sldSz cx="9144000" cy="5143500" type="screen16x9"/>
  <p:notesSz cx="6761163" cy="9942513"/>
  <p:embeddedFontLst>
    <p:embeddedFont>
      <p:font typeface="Arimo Medium" panose="020B0604020202020204" charset="0"/>
      <p:regular r:id="rId64"/>
      <p:bold r:id="rId65"/>
      <p:italic r:id="rId66"/>
      <p:boldItalic r:id="rId67"/>
    </p:embeddedFont>
    <p:embeddedFont>
      <p:font typeface="Barlow Semi Condensed" panose="00000506000000000000" pitchFamily="2" charset="0"/>
      <p:regular r:id="rId68"/>
      <p:bold r:id="rId69"/>
      <p:italic r:id="rId70"/>
      <p:boldItalic r:id="rId71"/>
    </p:embeddedFont>
    <p:embeddedFont>
      <p:font typeface="Cambria Math" panose="02040503050406030204" pitchFamily="18" charset="0"/>
      <p:regular r:id="rId72"/>
    </p:embeddedFont>
    <p:embeddedFont>
      <p:font typeface="Lexend Deca" panose="020B0604020202020204" charset="0"/>
      <p:regular r:id="rId73"/>
      <p:bold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31">
          <p15:clr>
            <a:srgbClr val="A4A3A4"/>
          </p15:clr>
        </p15:guide>
        <p15:guide id="2" pos="212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9018"/>
    <a:srgbClr val="FF5050"/>
    <a:srgbClr val="ED2727"/>
    <a:srgbClr val="E468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70A0428-7360-494F-A3A6-5203D7356FDC}">
  <a:tblStyle styleId="{A70A0428-7360-494F-A3A6-5203D7356FD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50" autoAdjust="0"/>
    <p:restoredTop sz="83275" autoAdjust="0"/>
  </p:normalViewPr>
  <p:slideViewPr>
    <p:cSldViewPr snapToGrid="0">
      <p:cViewPr varScale="1">
        <p:scale>
          <a:sx n="177" d="100"/>
          <a:sy n="177" d="100"/>
        </p:scale>
        <p:origin x="1428" y="112"/>
      </p:cViewPr>
      <p:guideLst>
        <p:guide orient="horz" pos="1620"/>
        <p:guide pos="2880"/>
      </p:guideLst>
    </p:cSldViewPr>
  </p:slideViewPr>
  <p:notesTextViewPr>
    <p:cViewPr>
      <p:scale>
        <a:sx n="3" d="2"/>
        <a:sy n="3" d="2"/>
      </p:scale>
      <p:origin x="0" y="0"/>
    </p:cViewPr>
  </p:notesTextViewPr>
  <p:notesViewPr>
    <p:cSldViewPr snapToGrid="0">
      <p:cViewPr varScale="1">
        <p:scale>
          <a:sx n="52" d="100"/>
          <a:sy n="52" d="100"/>
        </p:scale>
        <p:origin x="-2922" y="-102"/>
      </p:cViewPr>
      <p:guideLst>
        <p:guide orient="horz" pos="3131"/>
        <p:guide pos="2129"/>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handoutMaster" Target="handoutMasters/handoutMaster1.xml"/><Relationship Id="rId68" Type="http://schemas.openxmlformats.org/officeDocument/2006/relationships/font" Target="fonts/font5.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3.fntdata"/><Relationship Id="rId74"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1.fntdata"/><Relationship Id="rId69" Type="http://schemas.openxmlformats.org/officeDocument/2006/relationships/font" Target="fonts/font6.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70" Type="http://schemas.openxmlformats.org/officeDocument/2006/relationships/font" Target="fonts/font7.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8.fntdata"/><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AE896D0A-A68E-4A32-8B29-37421852C8F6}" type="datetimeFigureOut">
              <a:rPr lang="en-US" smtClean="0"/>
              <a:t>8/15/2024</a:t>
            </a:fld>
            <a:endParaRPr lang="en-US"/>
          </a:p>
        </p:txBody>
      </p:sp>
      <p:sp>
        <p:nvSpPr>
          <p:cNvPr id="4" name="Footer Placeholder 3"/>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5B4149DE-EE84-44AE-8DF5-FA5206932927}" type="slidenum">
              <a:rPr lang="en-US" smtClean="0"/>
              <a:t>‹#›</a:t>
            </a:fld>
            <a:endParaRPr lang="en-US"/>
          </a:p>
        </p:txBody>
      </p:sp>
    </p:spTree>
    <p:extLst>
      <p:ext uri="{BB962C8B-B14F-4D97-AF65-F5344CB8AC3E}">
        <p14:creationId xmlns:p14="http://schemas.microsoft.com/office/powerpoint/2010/main" val="391437855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68263" y="746125"/>
            <a:ext cx="6626225"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76117" y="4722694"/>
            <a:ext cx="5408930" cy="4474131"/>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18065297"/>
      </p:ext>
    </p:extLst>
  </p:cSld>
  <p:clrMap bg1="lt1" tx1="dk1" bg2="dk2" tx2="lt2" accent1="accent1" accent2="accent2" accent3="accent3" accent4="accent4" accent5="accent5" accent6="accent6" hlink="hlink" folHlink="folHlink"/>
  <p:hf hd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21f0e19534_1_0: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221f0e19534_1_0: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089552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en-US"/>
              <a:t>Bán</a:t>
            </a:r>
            <a:r>
              <a:rPr lang="en-US" baseline="0"/>
              <a:t>, cho thuê mua, cho thuê NOXH </a:t>
            </a:r>
            <a:r>
              <a:rPr lang="vi-VN"/>
              <a:t>cho đối tượng 1, 4, 5, 6, 8, 9</a:t>
            </a:r>
            <a:r>
              <a:rPr lang="en-US"/>
              <a:t>,</a:t>
            </a:r>
            <a:r>
              <a:rPr lang="en-US" baseline="0"/>
              <a:t> </a:t>
            </a:r>
            <a:r>
              <a:rPr lang="vi-VN"/>
              <a:t>10</a:t>
            </a:r>
            <a:r>
              <a:rPr lang="en-US" baseline="0"/>
              <a:t> và</a:t>
            </a:r>
            <a:r>
              <a:rPr lang="en-US"/>
              <a:t> 11</a:t>
            </a:r>
            <a:r>
              <a:rPr lang="vi-VN"/>
              <a:t> Điều 76 </a:t>
            </a:r>
            <a:r>
              <a:rPr lang="en-US"/>
              <a:t>LNO (Đối</a:t>
            </a:r>
            <a:r>
              <a:rPr lang="en-US" baseline="0"/>
              <a:t> với đối tượng 2 và 3 thì </a:t>
            </a:r>
            <a:r>
              <a:rPr lang="vi-VN" sz="1100" b="0" i="0" u="none" strike="noStrike" cap="none">
                <a:solidFill>
                  <a:srgbClr val="000000"/>
                </a:solidFill>
                <a:latin typeface="Arial"/>
                <a:ea typeface="Arial"/>
                <a:cs typeface="Arial"/>
                <a:sym typeface="Arial"/>
              </a:rPr>
              <a:t>Căn cứ điều kiện của địa phương,</a:t>
            </a:r>
            <a:r>
              <a:rPr lang="en-US" sz="1100" b="0" i="0" u="none" strike="noStrike" cap="none">
                <a:solidFill>
                  <a:srgbClr val="000000"/>
                </a:solidFill>
                <a:latin typeface="Arial"/>
                <a:ea typeface="Arial"/>
                <a:cs typeface="Arial"/>
                <a:sym typeface="Arial"/>
              </a:rPr>
              <a:t> </a:t>
            </a:r>
            <a:r>
              <a:rPr lang="en-US" sz="1100" b="0">
                <a:latin typeface="Times New Roman" pitchFamily="18" charset="0"/>
                <a:cs typeface="Times New Roman" pitchFamily="18" charset="0"/>
              </a:rPr>
              <a:t>UBND</a:t>
            </a:r>
            <a:r>
              <a:rPr lang="vi-VN" sz="1100" b="0">
                <a:latin typeface="Times New Roman" pitchFamily="18" charset="0"/>
                <a:cs typeface="Times New Roman" pitchFamily="18" charset="0"/>
              </a:rPr>
              <a:t> </a:t>
            </a:r>
            <a:r>
              <a:rPr lang="vi-VN" sz="1100" b="0" i="0" u="none" strike="noStrike" cap="none">
                <a:solidFill>
                  <a:srgbClr val="000000"/>
                </a:solidFill>
                <a:latin typeface="Arial"/>
                <a:ea typeface="Arial"/>
                <a:cs typeface="Arial"/>
                <a:sym typeface="Arial"/>
              </a:rPr>
              <a:t>cấp tỉnh có thể quy định việc hỗ trợ</a:t>
            </a:r>
            <a:r>
              <a:rPr lang="en-US" sz="1100" b="0" i="0" u="none" strike="noStrike" cap="none">
                <a:solidFill>
                  <a:srgbClr val="000000"/>
                </a:solidFill>
                <a:latin typeface="Arial"/>
                <a:ea typeface="Arial"/>
                <a:cs typeface="Arial"/>
                <a:sym typeface="Arial"/>
              </a:rPr>
              <a:t>) </a:t>
            </a:r>
            <a:endParaRPr lang="en-US"/>
          </a:p>
          <a:p>
            <a:pPr marL="0" lvl="0" indent="0" algn="l" rtl="0">
              <a:spcBef>
                <a:spcPts val="0"/>
              </a:spcBef>
              <a:spcAft>
                <a:spcPts val="0"/>
              </a:spcAft>
              <a:buFontTx/>
              <a:buNone/>
            </a:pPr>
            <a:r>
              <a:rPr lang="en-US"/>
              <a:t>-</a:t>
            </a:r>
            <a:r>
              <a:rPr lang="en-US" baseline="0"/>
              <a:t> </a:t>
            </a:r>
            <a:r>
              <a:rPr lang="en-US"/>
              <a:t>Bán,</a:t>
            </a:r>
            <a:r>
              <a:rPr lang="en-US" baseline="0"/>
              <a:t> cho thuê mua, cho thuê nhà ở cho LLVTND cho đối tượng 7 Điều 76 LNO</a:t>
            </a:r>
          </a:p>
          <a:p>
            <a:pPr marL="171450" lvl="0" indent="-171450" algn="l" rtl="0">
              <a:spcBef>
                <a:spcPts val="0"/>
              </a:spcBef>
              <a:spcAft>
                <a:spcPts val="0"/>
              </a:spcAft>
              <a:buFontTx/>
              <a:buChar char="-"/>
            </a:pPr>
            <a:r>
              <a:rPr lang="vi-VN" sz="1100" b="0" i="0" u="none" strike="noStrike" cap="none">
                <a:solidFill>
                  <a:srgbClr val="000000"/>
                </a:solidFill>
                <a:latin typeface="Arial"/>
                <a:ea typeface="Arial"/>
                <a:cs typeface="Arial"/>
                <a:sym typeface="Arial"/>
              </a:rPr>
              <a:t>Hỗ trợ theo chương trình mục tiêu quốc gia hoặc chương trình đầu tư công về nhà ở để đối tượng 1, 2 và 3 Điều 76 L</a:t>
            </a:r>
            <a:r>
              <a:rPr lang="en-US" sz="1100" b="0" i="0" u="none" strike="noStrike" cap="none">
                <a:solidFill>
                  <a:srgbClr val="000000"/>
                </a:solidFill>
                <a:latin typeface="Arial"/>
                <a:ea typeface="Arial"/>
                <a:cs typeface="Arial"/>
                <a:sym typeface="Arial"/>
              </a:rPr>
              <a:t>NO</a:t>
            </a:r>
            <a:r>
              <a:rPr lang="vi-VN" sz="1100" b="0" i="0" u="none" strike="noStrike" cap="none">
                <a:solidFill>
                  <a:srgbClr val="000000"/>
                </a:solidFill>
                <a:latin typeface="Arial"/>
                <a:ea typeface="Arial"/>
                <a:cs typeface="Arial"/>
                <a:sym typeface="Arial"/>
              </a:rPr>
              <a:t> tự xây dựng hoặc cải tạo, sửa chữa nhà ở</a:t>
            </a:r>
            <a:r>
              <a:rPr lang="en-US" sz="1100" b="0" i="0" u="none" strike="noStrike" cap="none">
                <a:solidFill>
                  <a:srgbClr val="000000"/>
                </a:solidFill>
                <a:latin typeface="Arial"/>
                <a:ea typeface="Arial"/>
                <a:cs typeface="Arial"/>
                <a:sym typeface="Arial"/>
              </a:rPr>
              <a:t>.</a:t>
            </a:r>
            <a:endParaRPr dirty="0"/>
          </a:p>
        </p:txBody>
      </p:sp>
    </p:spTree>
    <p:extLst>
      <p:ext uri="{BB962C8B-B14F-4D97-AF65-F5344CB8AC3E}">
        <p14:creationId xmlns:p14="http://schemas.microsoft.com/office/powerpoint/2010/main" val="22758096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58750" indent="0">
              <a:buNone/>
            </a:pPr>
            <a:r>
              <a:rPr lang="en-US" b="0" i="0">
                <a:solidFill>
                  <a:srgbClr val="000000"/>
                </a:solidFill>
                <a:effectLst/>
                <a:latin typeface="Arial"/>
              </a:rPr>
              <a:t>Khoản</a:t>
            </a:r>
            <a:r>
              <a:rPr lang="en-US" b="0" i="0" baseline="0">
                <a:solidFill>
                  <a:srgbClr val="000000"/>
                </a:solidFill>
                <a:effectLst/>
                <a:latin typeface="Arial"/>
              </a:rPr>
              <a:t> </a:t>
            </a:r>
            <a:r>
              <a:rPr lang="vi-VN" b="0" i="0">
                <a:solidFill>
                  <a:srgbClr val="000000"/>
                </a:solidFill>
                <a:effectLst/>
                <a:latin typeface="Arial"/>
              </a:rPr>
              <a:t>6</a:t>
            </a:r>
            <a:r>
              <a:rPr lang="en-US" b="0" i="0">
                <a:solidFill>
                  <a:srgbClr val="000000"/>
                </a:solidFill>
                <a:effectLst/>
                <a:latin typeface="Arial"/>
              </a:rPr>
              <a:t> Điề</a:t>
            </a:r>
            <a:r>
              <a:rPr lang="en-US" b="0" i="0" baseline="0">
                <a:solidFill>
                  <a:srgbClr val="000000"/>
                </a:solidFill>
                <a:effectLst/>
                <a:latin typeface="Arial"/>
              </a:rPr>
              <a:t>u 83 LNO</a:t>
            </a:r>
            <a:r>
              <a:rPr lang="vi-VN" b="0" i="0">
                <a:solidFill>
                  <a:srgbClr val="000000"/>
                </a:solidFill>
                <a:effectLst/>
                <a:latin typeface="Arial"/>
              </a:rPr>
              <a:t>. Đất để phát triển nhà ở xã hội theo dự án bao gồm:</a:t>
            </a:r>
          </a:p>
          <a:p>
            <a:r>
              <a:rPr lang="vi-VN" b="0" i="0">
                <a:solidFill>
                  <a:srgbClr val="000000"/>
                </a:solidFill>
                <a:effectLst/>
                <a:latin typeface="Arial"/>
              </a:rPr>
              <a:t>a) Đất được Nhà nước giao để xây dựng nhà ở để bán, cho thuê mua, cho thuê;</a:t>
            </a:r>
          </a:p>
          <a:p>
            <a:r>
              <a:rPr lang="vi-VN" b="0" i="0">
                <a:solidFill>
                  <a:srgbClr val="000000"/>
                </a:solidFill>
                <a:effectLst/>
                <a:latin typeface="Arial"/>
              </a:rPr>
              <a:t>b) Đất được Nhà nước cho thuê để xây dựng nhà ở cho thuê;</a:t>
            </a:r>
          </a:p>
          <a:p>
            <a:r>
              <a:rPr lang="vi-VN" b="0" i="0">
                <a:solidFill>
                  <a:srgbClr val="000000"/>
                </a:solidFill>
                <a:effectLst/>
                <a:latin typeface="Arial"/>
              </a:rPr>
              <a:t>c) Diện tích đất ở dành để xây dựng nhà ở xã hội quy định tại khoản 2 và khoản 3 Điều này;</a:t>
            </a:r>
          </a:p>
          <a:p>
            <a:r>
              <a:rPr lang="vi-VN" b="0" i="0">
                <a:solidFill>
                  <a:srgbClr val="000000"/>
                </a:solidFill>
                <a:effectLst/>
                <a:latin typeface="Arial"/>
              </a:rPr>
              <a:t>d) Đất do doanh nghiệp, hợp tác xã, liên hiệp hợp tác xã thực hiện dự án đầu tư xây dựng nhà ở xã hội theo quy định tại </a:t>
            </a:r>
            <a:r>
              <a:rPr lang="vi-VN" sz="1100" b="0" i="0" u="none" strike="noStrike" cap="none">
                <a:solidFill>
                  <a:srgbClr val="000000"/>
                </a:solidFill>
                <a:effectLst/>
                <a:latin typeface="Arial"/>
                <a:ea typeface="Arial"/>
                <a:cs typeface="Arial"/>
                <a:sym typeface="Arial"/>
              </a:rPr>
              <a:t>điểm c khoản 4 Điều 84 của Luật này</a:t>
            </a:r>
            <a:r>
              <a:rPr lang="vi-VN" b="0" i="0">
                <a:solidFill>
                  <a:srgbClr val="000000"/>
                </a:solidFill>
                <a:effectLst/>
                <a:latin typeface="Arial"/>
              </a:rPr>
              <a:t>.</a:t>
            </a:r>
          </a:p>
          <a:p>
            <a:pPr marL="0" lvl="0" indent="0" algn="l" rtl="0">
              <a:spcBef>
                <a:spcPts val="0"/>
              </a:spcBef>
              <a:spcAft>
                <a:spcPts val="0"/>
              </a:spcAft>
              <a:buFontTx/>
              <a:buNone/>
            </a:pPr>
            <a:endParaRPr dirty="0"/>
          </a:p>
        </p:txBody>
      </p:sp>
    </p:spTree>
    <p:extLst>
      <p:ext uri="{BB962C8B-B14F-4D97-AF65-F5344CB8AC3E}">
        <p14:creationId xmlns:p14="http://schemas.microsoft.com/office/powerpoint/2010/main" val="146901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endParaRPr dirty="0"/>
          </a:p>
        </p:txBody>
      </p:sp>
    </p:spTree>
    <p:extLst>
      <p:ext uri="{BB962C8B-B14F-4D97-AF65-F5344CB8AC3E}">
        <p14:creationId xmlns:p14="http://schemas.microsoft.com/office/powerpoint/2010/main" val="2017229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endParaRPr dirty="0"/>
          </a:p>
        </p:txBody>
      </p:sp>
    </p:spTree>
    <p:extLst>
      <p:ext uri="{BB962C8B-B14F-4D97-AF65-F5344CB8AC3E}">
        <p14:creationId xmlns:p14="http://schemas.microsoft.com/office/powerpoint/2010/main" val="23047990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 </a:t>
            </a:r>
            <a:r>
              <a:rPr lang="vi-VN" sz="1100" b="0" i="0" u="none" strike="noStrike" cap="none">
                <a:solidFill>
                  <a:srgbClr val="000000"/>
                </a:solidFill>
                <a:latin typeface="Arial"/>
                <a:ea typeface="Arial"/>
                <a:cs typeface="Arial"/>
                <a:sym typeface="Arial"/>
              </a:rPr>
              <a:t>Đối với khu vực nông thôn, Ủy ban nhân dân cấp tỉnh căn cứ điều kiện của địa phương để bố trí quỹ đất dành để phát triển nhà ở xã hội.</a:t>
            </a:r>
            <a:br>
              <a:rPr lang="vi-VN" sz="1100" b="0" i="0" u="none" strike="noStrike" cap="none">
                <a:solidFill>
                  <a:srgbClr val="000000"/>
                </a:solidFill>
                <a:latin typeface="Arial"/>
                <a:ea typeface="Arial"/>
                <a:cs typeface="Arial"/>
                <a:sym typeface="Arial"/>
              </a:rPr>
            </a:br>
            <a:r>
              <a:rPr lang="en-US" sz="1100" b="0" i="0" u="none" strike="noStrike" cap="none">
                <a:solidFill>
                  <a:srgbClr val="000000"/>
                </a:solidFill>
                <a:latin typeface="Arial"/>
                <a:ea typeface="Arial"/>
                <a:cs typeface="Arial"/>
                <a:sym typeface="Arial"/>
              </a:rPr>
              <a:t>- </a:t>
            </a:r>
            <a:r>
              <a:rPr lang="vi-VN" sz="1100" b="0" i="0" u="none" strike="noStrike" cap="none">
                <a:solidFill>
                  <a:srgbClr val="000000"/>
                </a:solidFill>
                <a:latin typeface="Arial"/>
                <a:ea typeface="Arial"/>
                <a:cs typeface="Arial"/>
                <a:sym typeface="Arial"/>
              </a:rPr>
              <a:t>Ủy ban nhân dân cấp tỉnh có trách nhiệm đầu tư xây dựng hệ thống hạ tầng kỹ thuật ngoài dự án đầu tư xây dựng nhà ở xã hội.</a:t>
            </a: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b="0" i="0" dirty="0">
                <a:solidFill>
                  <a:srgbClr val="000000"/>
                </a:solidFill>
                <a:effectLst/>
                <a:latin typeface="Arial"/>
              </a:rPr>
              <a:t>Trường hợp dự án đầu tư xây dựng nhà ở thương mại tại các đô thị loại đặc biệt, loại I, loại II và loại III, thuộc thẩm quyền chấp thuận chủ trương đầu tư của Thủ tướng Chính phủ thì Ủy ban nhân dân cấp tỉnh nơi có dự án quyết định dành 20% tổng diện tích đất ở (trừ đất ở hiện hữu, đất tái định cư) trong phạm vi dự án, đã đầu tư xây dựng hệ thống hạ tầng kỹ thuật để xây dựng nhà ở xã hội khi được cơ quan chủ trì lấy ý kiến thẩm định đề nghị chấp thuận chủ trương đầu tư để Thủ tướng Chính phủ chấp thuận.</a:t>
            </a:r>
            <a:endParaRPr lang="en-US" b="0" i="0" dirty="0">
              <a:solidFill>
                <a:srgbClr val="000000"/>
              </a:solidFill>
              <a:effectLst/>
              <a:latin typeface="Arial"/>
            </a:endParaRPr>
          </a:p>
          <a:p>
            <a:pPr marL="171450" lvl="0" indent="-171450" algn="l" rtl="0">
              <a:spcBef>
                <a:spcPts val="0"/>
              </a:spcBef>
              <a:spcAft>
                <a:spcPts val="0"/>
              </a:spcAft>
              <a:buFontTx/>
              <a:buChar char="-"/>
            </a:pPr>
            <a:r>
              <a:rPr lang="vi-VN" b="0" i="0" dirty="0">
                <a:solidFill>
                  <a:srgbClr val="000000"/>
                </a:solidFill>
                <a:effectLst/>
                <a:latin typeface="Arial"/>
              </a:rPr>
              <a:t>Trường hợp dự án đầu tư xây dựng nhà ở thương mại tại các đô thị loại đặc biệt, loại I, loại II và loại III, thuộc thẩm quyền chấp thuận chủ trương đầu tư của Thủ tướng Chính phủ thì Ủy ban nhân dân cấp tỉnh nơi có dự án quyết định việc không dành diện tích đất ở để xây dựng nhà ở xã hội theo quy định tại </a:t>
            </a:r>
            <a:r>
              <a:rPr lang="vi-VN" sz="1100" b="0" i="0" u="none" strike="noStrike" cap="none" dirty="0">
                <a:solidFill>
                  <a:srgbClr val="000000"/>
                </a:solidFill>
                <a:effectLst/>
                <a:latin typeface="Arial"/>
                <a:ea typeface="Arial"/>
                <a:cs typeface="Arial"/>
                <a:sym typeface="Arial"/>
              </a:rPr>
              <a:t>Điều 17, Điều 18 của Nghị định này</a:t>
            </a:r>
            <a:r>
              <a:rPr lang="vi-VN" b="0" i="0" dirty="0">
                <a:solidFill>
                  <a:srgbClr val="000000"/>
                </a:solidFill>
                <a:effectLst/>
                <a:latin typeface="Arial"/>
              </a:rPr>
              <a:t> và chấp thuận chủ đầu tư dự án đó thực hiện đóng tiền tương đương giá trị quỹ đất ở đã đầu tư xây dựng hệ thống hạ tầng kỹ thuật phải dành để xây dựng nhà ở xã hội khi được cơ quan chủ trì lấy ý kiến thẩm định đề nghị chấp thuận chủ trương đầu tư để Thủ tướng Chính phủ chấp thuận.</a:t>
            </a:r>
            <a:endParaRPr lang="en-US" b="0" i="0" dirty="0">
              <a:solidFill>
                <a:srgbClr val="000000"/>
              </a:solidFill>
              <a:effectLst/>
              <a:latin typeface="Arial"/>
            </a:endParaRPr>
          </a:p>
          <a:p>
            <a:pPr marL="171450" lvl="0" indent="-171450" algn="l" rtl="0">
              <a:spcBef>
                <a:spcPts val="0"/>
              </a:spcBef>
              <a:spcAft>
                <a:spcPts val="0"/>
              </a:spcAft>
              <a:buFontTx/>
              <a:buChar char="-"/>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36637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b="0" i="0" dirty="0">
                <a:solidFill>
                  <a:srgbClr val="000000"/>
                </a:solidFill>
                <a:effectLst/>
                <a:latin typeface="Arial"/>
              </a:rPr>
              <a:t>Trường hợp dự án đầu tư xây dựng nhà ở thương mại tại các đô thị loại đặc biệt, loại I, loại II và loại III, thuộc thẩm quyền chấp thuận chủ trương đầu tư của Thủ tướng Chính phủ thì Ủy ban nhân dân cấp tỉnh nơi có dự án quyết định dành 20% tổng diện tích đất ở (trừ đất ở hiện hữu, đất tái định cư) trong phạm vi dự án, đã đầu tư xây dựng hệ thống hạ tầng kỹ thuật để xây dựng nhà ở xã hội khi được cơ quan chủ trì lấy ý kiến thẩm định đề nghị chấp thuận chủ trương đầu tư để Thủ tướng Chính phủ chấp thuận.</a:t>
            </a:r>
            <a:endParaRPr lang="en-US" b="0" i="0" dirty="0">
              <a:solidFill>
                <a:srgbClr val="000000"/>
              </a:solidFill>
              <a:effectLst/>
              <a:latin typeface="Arial"/>
            </a:endParaRPr>
          </a:p>
          <a:p>
            <a:pPr marL="171450" lvl="0" indent="-171450" algn="l" rtl="0">
              <a:spcBef>
                <a:spcPts val="0"/>
              </a:spcBef>
              <a:spcAft>
                <a:spcPts val="0"/>
              </a:spcAft>
              <a:buFontTx/>
              <a:buChar char="-"/>
            </a:pPr>
            <a:r>
              <a:rPr lang="vi-VN" b="0" i="0" dirty="0">
                <a:solidFill>
                  <a:srgbClr val="000000"/>
                </a:solidFill>
                <a:effectLst/>
                <a:latin typeface="Arial"/>
              </a:rPr>
              <a:t>Trường hợp dự án đầu tư xây dựng nhà ở thương mại tại các đô thị loại đặc biệt, loại I, loại II và loại III, thuộc thẩm quyền chấp thuận chủ trương đầu tư của Thủ tướng Chính phủ thì Ủy ban nhân dân cấp tỉnh nơi có dự án quyết định việc không dành diện tích đất ở để xây dựng nhà ở xã hội theo quy định tại </a:t>
            </a:r>
            <a:r>
              <a:rPr lang="vi-VN" sz="1100" b="0" i="0" u="none" strike="noStrike" cap="none" dirty="0">
                <a:solidFill>
                  <a:srgbClr val="000000"/>
                </a:solidFill>
                <a:effectLst/>
                <a:latin typeface="Arial"/>
                <a:ea typeface="Arial"/>
                <a:cs typeface="Arial"/>
                <a:sym typeface="Arial"/>
              </a:rPr>
              <a:t>Điều 17, Điều 18 của Nghị định này</a:t>
            </a:r>
            <a:r>
              <a:rPr lang="vi-VN" b="0" i="0" dirty="0">
                <a:solidFill>
                  <a:srgbClr val="000000"/>
                </a:solidFill>
                <a:effectLst/>
                <a:latin typeface="Arial"/>
              </a:rPr>
              <a:t> và chấp thuận chủ đầu tư dự án đó thực hiện đóng tiền tương đương giá trị quỹ đất ở đã đầu tư xây dựng hệ thống hạ tầng kỹ thuật phải dành để xây dựng nhà ở xã hội khi được cơ quan chủ trì lấy ý kiến thẩm định đề nghị chấp thuận chủ trương đầu tư để Thủ tướng Chính phủ chấp thuận.</a:t>
            </a:r>
            <a:endParaRPr lang="en-US" b="0" i="0" dirty="0">
              <a:solidFill>
                <a:srgbClr val="000000"/>
              </a:solidFill>
              <a:effectLst/>
              <a:latin typeface="Arial"/>
            </a:endParaRPr>
          </a:p>
          <a:p>
            <a:pPr marL="171450" lvl="0" indent="-171450" algn="l" rtl="0">
              <a:spcBef>
                <a:spcPts val="0"/>
              </a:spcBef>
              <a:spcAft>
                <a:spcPts val="0"/>
              </a:spcAft>
              <a:buFontTx/>
              <a:buChar char="-"/>
            </a:pPr>
            <a:endParaRPr dirty="0"/>
          </a:p>
        </p:txBody>
      </p:sp>
    </p:spTree>
    <p:extLst>
      <p:ext uri="{BB962C8B-B14F-4D97-AF65-F5344CB8AC3E}">
        <p14:creationId xmlns:p14="http://schemas.microsoft.com/office/powerpoint/2010/main" val="12580120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100" b="0" i="0" u="none" strike="noStrike" cap="none" dirty="0">
                <a:solidFill>
                  <a:srgbClr val="000000"/>
                </a:solidFill>
                <a:latin typeface="Arial"/>
                <a:ea typeface="Arial"/>
                <a:cs typeface="Arial"/>
                <a:sym typeface="Arial"/>
              </a:rPr>
              <a:t>Đối với dự án đầu tư xây dựng nhà ở xã hội thuộc thẩm quyền quyết định đầu tư của Chủ tịch </a:t>
            </a:r>
            <a:r>
              <a:rPr lang="en-US" sz="1100" b="0" i="0" u="none" strike="noStrike" cap="none" dirty="0">
                <a:solidFill>
                  <a:srgbClr val="000000"/>
                </a:solidFill>
                <a:latin typeface="Arial"/>
                <a:ea typeface="Arial"/>
                <a:cs typeface="Arial"/>
                <a:sym typeface="Arial"/>
              </a:rPr>
              <a:t>UBND</a:t>
            </a:r>
            <a:r>
              <a:rPr lang="en-US" sz="1100" b="0" i="0" u="none" strike="noStrike" cap="none" baseline="0" dirty="0">
                <a:solidFill>
                  <a:srgbClr val="000000"/>
                </a:solidFill>
                <a:latin typeface="Arial"/>
                <a:ea typeface="Arial"/>
                <a:cs typeface="Arial"/>
                <a:sym typeface="Arial"/>
              </a:rPr>
              <a:t> </a:t>
            </a:r>
            <a:r>
              <a:rPr lang="vi-VN" sz="1100" b="0" i="0" u="none" strike="noStrike" cap="none" dirty="0">
                <a:solidFill>
                  <a:srgbClr val="000000"/>
                </a:solidFill>
                <a:latin typeface="Arial"/>
                <a:ea typeface="Arial"/>
                <a:cs typeface="Arial"/>
                <a:sym typeface="Arial"/>
              </a:rPr>
              <a:t>cấp tỉnh thì cơ quan quản lý nhà ở cấp tỉnh đề xuất chủ đầu tư theo quy định của pháp luật về đầu tư công và pháp luật về xây dựng</a:t>
            </a:r>
            <a:endParaRPr lang="en-US"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13634046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en-US" sz="1100" b="0" i="0" u="none" strike="noStrike" cap="none" dirty="0" err="1">
                <a:solidFill>
                  <a:srgbClr val="000000"/>
                </a:solidFill>
                <a:latin typeface="Arial"/>
                <a:cs typeface="Arial"/>
                <a:sym typeface="Arial"/>
              </a:rPr>
              <a:t>Tiêu</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chuẩn</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tiêu</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chí</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đánh</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giá</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hồ</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sơ</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dự</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thầu</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như</a:t>
            </a:r>
            <a:r>
              <a:rPr lang="en-US" sz="1100" b="0" i="0" u="none" strike="noStrike" cap="none" baseline="0" dirty="0">
                <a:solidFill>
                  <a:srgbClr val="000000"/>
                </a:solidFill>
                <a:latin typeface="Arial"/>
                <a:cs typeface="Arial"/>
                <a:sym typeface="Arial"/>
              </a:rPr>
              <a:t> </a:t>
            </a:r>
            <a:r>
              <a:rPr lang="en-US" sz="1100" b="0" i="0" u="none" strike="noStrike" cap="none" baseline="0" dirty="0" err="1">
                <a:solidFill>
                  <a:srgbClr val="000000"/>
                </a:solidFill>
                <a:latin typeface="Arial"/>
                <a:cs typeface="Arial"/>
                <a:sym typeface="Arial"/>
              </a:rPr>
              <a:t>sau</a:t>
            </a:r>
            <a:r>
              <a:rPr lang="en-US" sz="1100" b="0" i="0" u="none" strike="noStrike" cap="none" baseline="0" dirty="0">
                <a:solidFill>
                  <a:srgbClr val="000000"/>
                </a:solidFill>
                <a:latin typeface="Arial"/>
                <a:cs typeface="Arial"/>
                <a:sym typeface="Arial"/>
              </a:rPr>
              <a:t>:</a:t>
            </a:r>
          </a:p>
          <a:p>
            <a:pPr marL="0" lvl="0" indent="0" algn="l" rtl="0">
              <a:spcBef>
                <a:spcPts val="0"/>
              </a:spcBef>
              <a:spcAft>
                <a:spcPts val="0"/>
              </a:spcAft>
              <a:buFontTx/>
              <a:buNone/>
            </a:pPr>
            <a:r>
              <a:rPr lang="vi-VN" sz="1100" b="0" i="0" u="none" strike="noStrike" cap="none" dirty="0">
                <a:solidFill>
                  <a:srgbClr val="000000"/>
                </a:solidFill>
                <a:latin typeface="Arial"/>
                <a:ea typeface="Arial"/>
                <a:cs typeface="Arial"/>
                <a:sym typeface="Arial"/>
              </a:rPr>
              <a:t>a) Tiêu chuẩn đánh giá về năng lực, kinh nghiệm: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năng lực tài chính để thực hiện dự án (lựa chọn nhà đầu tư có tỷ lệ vốn chủ sở hữu theo quy định của pháp luật về kinh doanh bất động sản cao hơn): từ 5% đến 10%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kinh nghiệm thực hiện dự án đầu tư xây dựng nhà ở (lựa chọn nhà đầu tư có kinh nghiệm đã thực hiện nhiều dự án đầu tư xây dựng nhà ở hơn): từ 5% đến 10%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b) Tiêu chuẩn đánh giá về phương án đầu tư kinh doanh:</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sự phù hợp của phương án đầu tư kinh doanh dự án với Chương trình, kế hoạch phát triển nhà ở của địa phương và các yêu cầu của hồ sơ mời thầu: từ 7% đến 10%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tính khả thi của giải pháp ứng dụng công nghệ xây dựng do nhà đầu tư đề xuất: từ 1% đến 2%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đầu tư xây dựng hạ tầng kỹ thuật, hạ tầng xã hội: từ 5% đến 7% tổng số điểm; đối với trường hợp dự án đã có hạ tầng kỹ thuật, hạ tầng xã hội thì các nhà đầu tư đều được điểm tối đa.</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tiến độ thực hiện dự án, đưa công trình vào sử dụng (lựa chọn nhà đầu tư có đề xuất thời gian thực hiện ngắn nhất): từ 2% đến 3%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phương án, chi phí bồi thường, hỗ trợ, tái định cư (nếu có): từ 2% đến 3% tổng số điểm; đối với trường hợp dự án ứng trước bồi thường, hỗ trợ, tái định cư với mức tối thiểu 10% tổng mức đầu tư thì các nhà đầu tư đều được điểm tối đa.</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đóng góp phúc lợi xã hội cho người lao động tại địa phương: từ 2% đến 3%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Tiêu chí về bảo vệ môi trường, tiết kiệm năng lượng, tỷ lệ sử dụng đất, tài nguyên tại khu vực thực hiện dự án: từ 1% đến 2%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c) Tiêu chuẩn đánh giá về hiệu quả đầu tư phát triển ngành, lĩnh vực, địa phương: Tiêu chí về giá bán, giá thuê mua, giá thuê (lựa chọn nhà đầu tư có đề xuất mức giá thấp hơn): từ 40% đến 50% tổng số điểm (trường hợp xác định tiêu chí giá bán trong đấu thầu thì không thực hiện thẩm định giá, áp dụng trong trường hợp có quy hoạch chi tiết tỷ lệ 1/500).</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Nhà đầu tư trúng thầu làm chủ đầu tư dự án đầu tư xây dựng nhà ở xã hội thông qua hình thức đấu thầu khi đáp ứng đủ các điều kiện quy định của pháp luật về đấu thầu và đáp ứng điểm tối thiểu của từng tiêu chuẩn quy định tại điểm a, điểm b, điểm c khoản này và có tổng số điểm các tiêu chí cao nhất và không thấp hơn 70% tổng số điểm.</a:t>
            </a:r>
            <a:br>
              <a:rPr lang="vi-VN" sz="1100" b="0" i="0" u="none" strike="noStrike" cap="none" dirty="0">
                <a:solidFill>
                  <a:srgbClr val="000000"/>
                </a:solidFill>
                <a:latin typeface="Arial"/>
                <a:ea typeface="Arial"/>
                <a:cs typeface="Arial"/>
                <a:sym typeface="Arial"/>
              </a:rPr>
            </a:br>
            <a:r>
              <a:rPr lang="vi-VN" sz="1100" b="0" i="0" u="none" strike="noStrike" cap="none" dirty="0">
                <a:solidFill>
                  <a:srgbClr val="000000"/>
                </a:solidFill>
                <a:latin typeface="Arial"/>
                <a:ea typeface="Arial"/>
                <a:cs typeface="Arial"/>
                <a:sym typeface="Arial"/>
              </a:rPr>
              <a:t>Trường hợp tổng điểm các tiêu chí bằng nhau thì lựa chọn nhà đầu tư có các tiêu chí cao hơn theo thứ tự quy định tại khoản này đảm bảo nguyên tắc nội dung trước đã có nhà đầu tư đáp ứng thì không xem xét đến nội dung sau.</a:t>
            </a: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100" b="0" i="0" u="none" strike="noStrike" cap="none">
                <a:solidFill>
                  <a:srgbClr val="000000"/>
                </a:solidFill>
                <a:latin typeface="Arial"/>
                <a:ea typeface="Arial"/>
                <a:cs typeface="Arial"/>
                <a:sym typeface="Arial"/>
              </a:rPr>
              <a:t>Trường hợp phương án quy hoạch chi tiết của dự án đầu tư xây dựng nhà ở xã hội do cơ quan nhà nước có thẩm quyền phê duyệt không bố trí quỹ đất riêng để xây dựng công trình kinh doanh dịch vụ, thương mại, nhà ở thương mại trong phạm vi dự án thì chủ đầu tư dự án được dành tỷ lệ tối đa 20% tổng diện tích sàn nhà ở của dự án để kinh doanh dịch vụ, thương mại. Chủ đầu tư dự án đầu tư xây dựng nhà ở xã hội được hạch toán riêng, không được tính chi phí đầu tư xây dựng phần diện tích kinh doanh dịch vụ, thương mại này vào giá thành nhà ở xã hội và được hưởng toàn bộ lợi nhuận đối với phần diện tích kinh doanh dịch vụ, thương mại này;</a:t>
            </a:r>
            <a:br>
              <a:rPr lang="vi-VN" sz="1100" b="0" i="0" u="none" strike="noStrike" cap="none">
                <a:solidFill>
                  <a:srgbClr val="000000"/>
                </a:solidFill>
                <a:latin typeface="Arial"/>
                <a:ea typeface="Arial"/>
                <a:cs typeface="Arial"/>
                <a:sym typeface="Arial"/>
              </a:rPr>
            </a:b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br>
              <a:rPr lang="vi-VN" sz="1100" b="0" i="0" u="none" strike="noStrike" cap="none" dirty="0">
                <a:solidFill>
                  <a:srgbClr val="000000"/>
                </a:solidFill>
                <a:latin typeface="Arial"/>
                <a:ea typeface="Arial"/>
                <a:cs typeface="Arial"/>
                <a:sym typeface="Arial"/>
              </a:rPr>
            </a:b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100" b="0" i="0" u="none" strike="noStrike" cap="none">
                <a:solidFill>
                  <a:srgbClr val="000000"/>
                </a:solidFill>
                <a:latin typeface="Arial"/>
                <a:ea typeface="Arial"/>
                <a:cs typeface="Arial"/>
                <a:sym typeface="Arial"/>
              </a:rPr>
              <a:t>Trường hợp phương án quy hoạch chi tiết của dự án đầu tư xây dựng nhà ở xã hội do cơ quan nhà nước có thẩm quyền phê duyệt không bố trí quỹ đất riêng để xây dựng công trình kinh doanh dịch vụ, thương mại, nhà ở thương mại trong phạm vi dự án thì chủ đầu tư dự án được dành tỷ lệ tối đa 20% tổng diện tích sàn nhà ở của dự án để kinh doanh dịch vụ, thương mại. Chủ đầu tư dự án đầu tư xây dựng nhà ở xã hội được hạch toán riêng, không được tính chi phí đầu tư xây dựng phần diện tích kinh doanh dịch vụ, thương mại này vào giá thành nhà ở xã hội và được hưởng toàn bộ lợi nhuận đối với phần diện tích kinh doanh dịch vụ, thương mại này;</a:t>
            </a:r>
            <a:br>
              <a:rPr lang="vi-VN" sz="1100" b="0" i="0" u="none" strike="noStrike" cap="none">
                <a:solidFill>
                  <a:srgbClr val="000000"/>
                </a:solidFill>
                <a:latin typeface="Arial"/>
                <a:ea typeface="Arial"/>
                <a:cs typeface="Arial"/>
                <a:sym typeface="Arial"/>
              </a:rPr>
            </a:b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58750" indent="0" algn="l">
              <a:spcBef>
                <a:spcPts val="600"/>
              </a:spcBef>
              <a:spcAft>
                <a:spcPts val="600"/>
              </a:spcAft>
              <a:buNone/>
            </a:pPr>
            <a:r>
              <a:rPr lang="vi-VN" b="1" i="0" u="none" strike="noStrike" dirty="0">
                <a:solidFill>
                  <a:srgbClr val="000000"/>
                </a:solidFill>
                <a:effectLst/>
                <a:highlight>
                  <a:srgbClr val="FFFFFF"/>
                </a:highlight>
                <a:latin typeface="Arial" panose="020B0604020202020204" pitchFamily="34" charset="0"/>
              </a:rPr>
              <a:t>Điều 85. Ưu đãi chủ đầu tư dự án đầu tư xây dựng nhà ở xã hội để bán, cho thuê mua, cho thuê</a:t>
            </a:r>
            <a:endParaRPr lang="vi-VN" b="0" i="0" dirty="0">
              <a:solidFill>
                <a:srgbClr val="000000"/>
              </a:solidFill>
              <a:effectLst/>
              <a:highlight>
                <a:srgbClr val="FFFFFF"/>
              </a:highlight>
              <a:latin typeface="Arial" panose="020B0604020202020204" pitchFamily="34" charset="0"/>
            </a:endParaRPr>
          </a:p>
          <a:p>
            <a:pPr marL="158750" marR="0" lvl="0" indent="0" algn="l" defTabSz="914400" rtl="0" eaLnBrk="1" fontAlgn="auto" latinLnBrk="0" hangingPunct="1">
              <a:lnSpc>
                <a:spcPct val="100000"/>
              </a:lnSpc>
              <a:spcBef>
                <a:spcPts val="600"/>
              </a:spcBef>
              <a:spcAft>
                <a:spcPts val="600"/>
              </a:spcAft>
              <a:buClr>
                <a:srgbClr val="000000"/>
              </a:buClr>
              <a:buSzPts val="1100"/>
              <a:buFont typeface="Arial"/>
              <a:buNone/>
              <a:tabLst/>
              <a:defRPr/>
            </a:pPr>
            <a:r>
              <a:rPr lang="vi-VN" b="0" i="0" dirty="0">
                <a:solidFill>
                  <a:srgbClr val="000000"/>
                </a:solidFill>
                <a:effectLst/>
                <a:highlight>
                  <a:srgbClr val="FFFFFF"/>
                </a:highlight>
                <a:latin typeface="Arial" panose="020B0604020202020204" pitchFamily="34" charset="0"/>
              </a:rPr>
              <a:t>1. Đối với dự án đầu tư xây dựng nhà ở xã hội được đầu tư bằng vốn đầu tư công thì chủ đầu tư dự án đầu tư xây dựng nhà ở xã hội được hưởng ưu đãi quy định tại điểm a và điểm b khoản 2 Điều này. Đối với dự án đầu tư xây dựng nhà ở xã hội được đầu tư bằng nguồn tài chính công đoàn thì chủ đầu tư dự án đầu tư xây dựng nhà ở xã hội được hưởng ưu đãi quy định tại các điểm a, b, e, g và h khoản 2 Điều này.</a:t>
            </a:r>
            <a:br>
              <a:rPr lang="vi-VN" sz="1100" b="0" i="0" u="none" strike="noStrike" cap="none" dirty="0">
                <a:solidFill>
                  <a:srgbClr val="000000"/>
                </a:solidFill>
                <a:latin typeface="Arial"/>
                <a:ea typeface="Arial"/>
                <a:cs typeface="Arial"/>
                <a:sym typeface="Arial"/>
              </a:rPr>
            </a:br>
            <a:endParaRPr lang="vi-VN" sz="1100" b="0" dirty="0">
              <a:latin typeface="Times New Roman" pitchFamily="18" charset="0"/>
              <a:cs typeface="Times New Roman" pitchFamily="18" charset="0"/>
            </a:endParaRPr>
          </a:p>
          <a:p>
            <a:pPr marL="158750" indent="0" algn="l">
              <a:spcBef>
                <a:spcPts val="600"/>
              </a:spcBef>
              <a:spcAft>
                <a:spcPts val="600"/>
              </a:spcAft>
              <a:buNone/>
            </a:pPr>
            <a:r>
              <a:rPr lang="vi-VN" b="0" i="0" u="none" strike="noStrike" dirty="0">
                <a:solidFill>
                  <a:srgbClr val="000000"/>
                </a:solidFill>
                <a:effectLst/>
                <a:highlight>
                  <a:srgbClr val="FFFFFF"/>
                </a:highlight>
                <a:latin typeface="Arial" panose="020B0604020202020204" pitchFamily="34" charset="0"/>
              </a:rPr>
              <a:t>2. Chủ đầu tư dự án đầu tư xây dựng nhà ở xã hội không bằng vốn quy định tại khoản 1 Điều này được hưởng các ưu đãi sau đây:</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a) Được miễn tiền sử dụng đất, tiền thuê đất đối với toàn bộ diện tích đất của dự án; chủ đầu tư không phải thực hiện thủ tục xác định giá đất, tính tiền sử dụng đất, tiền thuê đất được miễn và không phải thực hiện thủ tục đề nghị miễn tiền sử dụng đất, tiền thuê đất, trừ trường hợp quy định tại điểm d khoản này;</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b) Được ưu đãi thuế giá trị gia tăng, thuế thu nhập doanh nghiệp theo quy định của pháp luật về thuế;</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c) Được hưởng lợi nhuận định mức tối đa 10% tổng chi phí đầu tư xây dựng đối với phần diện tích xây dựng nhà ở xã hội;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d) Được dành tỷ lệ tối đa 20% tổng diện tích đất ở trong phạm vi dự án đã đầu tư xây dựng hệ thống hạ tầng kỹ thuật để đầu tư xây dựng công trình kinh doanh dịch vụ, thương mại, nhà ở thương mại. Chủ đầu tư dự án đầu tư xây dựng nhà ở xã hội được hạch toán riêng, không được tính chi phí đầu tư xây dựng phần công trình kinh doanh dịch vụ, thương mại, nhà ở thương mại này vào giá thành nhà ở xã hội và được hưởng toàn bộ lợi nhuận đối với phần diện tích công trình kinh doanh dịch vụ, thương mại, nhà ở thương mại này; trường hợp đầu tư xây dựng nhà ở thương mại thì chủ đầu tư nộp tiền sử dụng đất đối với phần diện tích xây dựng nhà ở thương mại theo quy định của pháp luật về đất đai.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Trường hợp phương án quy hoạch chi tiết của dự án đầu tư xây dựng nhà ở xã hội do cơ quan nhà nước có thẩm quyền phê duyệt không bố trí quỹ đất riêng để xây dựng công trình kinh doanh dịch vụ, thương mại, nhà ở thương mại trong phạm vi dự án thì chủ đầu tư dự án được dành tỷ lệ tối đa 20% tổng diện tích sàn nhà ở của dự án để kinh doanh dịch vụ, thương mại. Chủ đầu tư dự án đầu tư xây dựng nhà ở xã hội được hạch toán riêng, không được tính chi phí đầu tư xây dựng phần diện tích kinh doanh dịch vụ, thương mại này vào giá thành nhà ở xã hội và được hưởng toàn bộ lợi nhuận đối với phần diện tích kinh doanh dịch vụ, thương mại này;</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đ) Được vay vốn với lãi suất ưu đãi; trường hợp xây dựng nhà ở xã hội để cho thuê thì được vay vốn với lãi suất thấp hơn và thời gian vay dài hơn so với trường hợp xây dựng nhà ở xã hội để bán, cho thuê mua theo quy định của Thủ tướng Chính phủ trong từng thời kỳ;</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e) Được Ủy ban nhân dân cấp tỉnh hỗ trợ thực hiện đấu nối hệ thống hạ tầng kỹ thuật của dự án với hệ thống hạ tầng kỹ thuật của khu vực, bảo đảm đồng bộ hạ tầng xã hội trong và ngoài phạm vi dự án;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g) Hội đồng nhân dân cấp tỉnh căn cứ điều kiện của địa phương ban hành cơ chế hỗ trợ thực hiện dự án đầu tư xây dựng nhà ở xã hội trên phạm vi địa bàn phù hợp với thẩm quyền và quy định khác của pháp luật có liên quan;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h) Ưu đãi khác theo quy định của pháp luật (nếu có).</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3. Trường hợp chủ đầu tư dự án đầu tư xây dựng nhà ở thương mại trực tiếp đầu tư xây dựng nhà ở xã hội trong phạm vi dự án đầu tư xây dựng nhà ở thương mại đó thì được hưởng ưu đãi quy định tại khoản 2 Điều này đối với phần diện tích đất quy định tại</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FF"/>
                </a:solidFill>
                <a:effectLst/>
                <a:highlight>
                  <a:srgbClr val="FFFFFF"/>
                </a:highlight>
                <a:latin typeface="Arial" panose="020B0604020202020204" pitchFamily="34" charset="0"/>
              </a:rPr>
              <a:t>khoản 2, khoản 3 Điều 83 của Luật này</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00"/>
                </a:solidFill>
                <a:effectLst/>
                <a:highlight>
                  <a:srgbClr val="FFFFFF"/>
                </a:highlight>
                <a:latin typeface="Arial" panose="020B0604020202020204" pitchFamily="34" charset="0"/>
              </a:rPr>
              <a:t>do chủ đầu tư đó trực tiếp đầu tư xây dựng.</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4. Cá nhân được vay vốn ưu đãi theo quy định tại khoản 2 Điều này để tự xây dựng hoặc cải tạo, sửa chữa nhà ở để đối tượng được hưởng chính sách hỗ trợ về nhà ở xã hội thuê.</a:t>
            </a:r>
          </a:p>
          <a:p>
            <a:pPr marL="0" lvl="0" indent="0" algn="l" rtl="0">
              <a:spcBef>
                <a:spcPts val="0"/>
              </a:spcBef>
              <a:spcAft>
                <a:spcPts val="0"/>
              </a:spcAft>
              <a:buFontTx/>
              <a:buNone/>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58750" indent="0" algn="l">
              <a:spcBef>
                <a:spcPts val="600"/>
              </a:spcBef>
              <a:spcAft>
                <a:spcPts val="600"/>
              </a:spcAft>
              <a:buNone/>
            </a:pPr>
            <a:r>
              <a:rPr lang="vi-VN" b="1" i="0" u="none" strike="noStrike" dirty="0">
                <a:solidFill>
                  <a:srgbClr val="000000"/>
                </a:solidFill>
                <a:effectLst/>
                <a:highlight>
                  <a:srgbClr val="FFFFFF"/>
                </a:highlight>
                <a:latin typeface="Arial" panose="020B0604020202020204" pitchFamily="34" charset="0"/>
              </a:rPr>
              <a:t>Điều 85. Ưu đãi chủ đầu tư dự án đầu tư xây dựng nhà ở xã hội để bán, cho thuê mua, cho thuê</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u="none" strike="noStrike" dirty="0">
                <a:solidFill>
                  <a:srgbClr val="000000"/>
                </a:solidFill>
                <a:effectLst/>
                <a:highlight>
                  <a:srgbClr val="FFFFFF"/>
                </a:highlight>
                <a:latin typeface="Arial" panose="020B0604020202020204" pitchFamily="34" charset="0"/>
              </a:rPr>
              <a:t>2. Chủ đầu tư dự án đầu tư xây dựng nhà ở xã hội không bằng vốn quy định tại khoản 1 Điều này được hưởng các ưu đãi sau đây:</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a) Được miễn tiền sử dụng đất, tiền thuê đất đối với toàn bộ diện tích đất của dự án; chủ đầu tư không phải thực hiện thủ tục xác định giá đất, tính tiền sử dụng đất, tiền thuê đất được miễn và không phải thực hiện thủ tục đề nghị miễn tiền sử dụng đất, tiền thuê đất, trừ trường hợp quy định tại điểm d khoản này;</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b) Được ưu đãi thuế giá trị gia tăng, thuế thu nhập doanh nghiệp theo quy định của pháp luật về thuế;</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c) Được hưởng lợi nhuận định mức tối đa 10% tổng chi phí đầu tư xây dựng đối với phần diện tích xây dựng nhà ở xã hội;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d) Được dành tỷ lệ tối đa 20% tổng diện tích đất ở trong phạm vi dự án đã đầu tư xây dựng hệ thống hạ tầng kỹ thuật để đầu tư xây dựng công trình kinh doanh dịch vụ, thương mại, nhà ở thương mại. Chủ đầu tư dự án đầu tư xây dựng nhà ở xã hội được hạch toán riêng, không được tính chi phí đầu tư xây dựng phần công trình kinh doanh dịch vụ, thương mại, nhà ở thương mại này vào giá thành nhà ở xã hội và được hưởng toàn bộ lợi nhuận đối với phần diện tích công trình kinh doanh dịch vụ, thương mại, nhà ở thương mại này; trường hợp đầu tư xây dựng nhà ở thương mại thì chủ đầu tư nộp tiền sử dụng đất đối với phần diện tích xây dựng nhà ở thương mại theo quy định của pháp luật về đất đai.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Trường hợp phương án quy hoạch chi tiết của dự án đầu tư xây dựng nhà ở xã hội do cơ quan nhà nước có thẩm quyền phê duyệt không bố trí quỹ đất riêng để xây dựng công trình kinh doanh dịch vụ, thương mại, nhà ở thương mại trong phạm vi dự án thì chủ đầu tư dự án được dành tỷ lệ tối đa 20% tổng diện tích sàn nhà ở của dự án để kinh doanh dịch vụ, thương mại. Chủ đầu tư dự án đầu tư xây dựng nhà ở xã hội được hạch toán riêng, không được tính chi phí đầu tư xây dựng phần diện tích kinh doanh dịch vụ, thương mại này vào giá thành nhà ở xã hội và được hưởng toàn bộ lợi nhuận đối với phần diện tích kinh doanh dịch vụ, thương mại này;</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đ) Được vay vốn với lãi suất ưu đãi; trường hợp xây dựng nhà ở xã hội để cho thuê thì được vay vốn với lãi suất thấp hơn và thời gian vay dài hơn so với trường hợp xây dựng nhà ở xã hội để bán, cho thuê mua theo quy định của Thủ tướng Chính phủ trong từng thời kỳ;</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e) Được Ủy ban nhân dân cấp tỉnh hỗ trợ thực hiện đấu nối hệ thống hạ tầng kỹ thuật của dự án với hệ thống hạ tầng kỹ thuật của khu vực, bảo đảm đồng bộ hạ tầng xã hội trong và ngoài phạm vi dự án;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g) Hội đồng nhân dân cấp tỉnh căn cứ điều kiện của địa phương ban hành cơ chế hỗ trợ thực hiện dự án đầu tư xây dựng nhà ở xã hội trên phạm vi địa bàn phù hợp với thẩm quyền và quy định khác của pháp luật có liên quan;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h) Ưu đãi khác theo quy định của pháp luật (nếu có).</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3. Trường hợp chủ đầu tư dự án đầu tư xây dựng nhà ở thương mại trực tiếp đầu tư xây dựng nhà ở xã hội trong phạm vi dự án đầu tư xây dựng nhà ở thương mại đó thì được hưởng ưu đãi quy định tại khoản 2 Điều này đối với phần diện tích đất quy định tại</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FF"/>
                </a:solidFill>
                <a:effectLst/>
                <a:highlight>
                  <a:srgbClr val="FFFFFF"/>
                </a:highlight>
                <a:latin typeface="Arial" panose="020B0604020202020204" pitchFamily="34" charset="0"/>
              </a:rPr>
              <a:t>khoản 2, khoản 3 Điều 83 của Luật này</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00"/>
                </a:solidFill>
                <a:effectLst/>
                <a:highlight>
                  <a:srgbClr val="FFFFFF"/>
                </a:highlight>
                <a:latin typeface="Arial" panose="020B0604020202020204" pitchFamily="34" charset="0"/>
              </a:rPr>
              <a:t>do chủ đầu tư đó trực tiếp đầu tư xây dựng.</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4. Cá nhân được vay vốn ưu đãi theo quy định tại khoản 2 Điều này để tự xây dựng hoặc cải tạo, sửa chữa nhà ở để đối tượng được hưởng chính sách hỗ trợ về nhà ở xã hội thuê.</a:t>
            </a:r>
          </a:p>
          <a:p>
            <a:pPr marL="0" lvl="0" indent="0" algn="l" rtl="0">
              <a:spcBef>
                <a:spcPts val="0"/>
              </a:spcBef>
              <a:spcAft>
                <a:spcPts val="0"/>
              </a:spcAft>
              <a:buFontTx/>
              <a:buNone/>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600" i="1" dirty="0">
                <a:latin typeface="Times New Roman" pitchFamily="18" charset="0"/>
                <a:cs typeface="Times New Roman" pitchFamily="18" charset="0"/>
              </a:rPr>
              <a:t>Cơ quan chuyên môn của </a:t>
            </a:r>
            <a:r>
              <a:rPr lang="en-US" sz="1600" i="1" dirty="0">
                <a:latin typeface="Times New Roman" pitchFamily="18" charset="0"/>
                <a:cs typeface="Times New Roman" pitchFamily="18" charset="0"/>
              </a:rPr>
              <a:t>UBND </a:t>
            </a:r>
            <a:r>
              <a:rPr lang="vi-VN" sz="1600" i="1" dirty="0">
                <a:latin typeface="Times New Roman" pitchFamily="18" charset="0"/>
                <a:cs typeface="Times New Roman" pitchFamily="18" charset="0"/>
              </a:rPr>
              <a:t>cấp tỉnh nơi có dự án thực hiện việc thẩm định giá bán, giá thuê mua nhà ở xã hội do chủ đầu tư đề nghị theo quy định sau:</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a)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tổ chức thẩm định và chịu trách nhiệm trước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về kết quả và thời hạn thực hiện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b) Trong thời hạn 30 ngày, kể từ ngày nhận được Hồ sơ hợp lệ đề nghị thẩm định giá của chủ đầu tư, Cơ quan chuyên môn của </a:t>
            </a:r>
            <a:r>
              <a:rPr lang="en-US" sz="1100" b="0" dirty="0">
                <a:latin typeface="Times New Roman" pitchFamily="18" charset="0"/>
                <a:cs typeface="Times New Roman" pitchFamily="18" charset="0"/>
              </a:rPr>
              <a:t>UBND</a:t>
            </a:r>
            <a:r>
              <a:rPr lang="vi-VN" sz="1100" b="0" dirty="0">
                <a:latin typeface="Times New Roman" pitchFamily="18" charset="0"/>
                <a:cs typeface="Times New Roman" pitchFamily="18" charset="0"/>
              </a:rPr>
              <a:t> cấp tỉnh nơi có dự án có trách nhiệm tổ chức thẩm định và có văn bản thông báo kết quả thẩm định cho chủ đầu tư, trong đó nêu rõ các nội dung đồng ý và nội dung cần chỉnh sửa (nếu có).</a:t>
            </a:r>
            <a:r>
              <a:rPr lang="en-US" sz="1100" b="0" dirty="0">
                <a:latin typeface="Times New Roman" pitchFamily="18" charset="0"/>
                <a:cs typeface="Times New Roman" pitchFamily="18" charset="0"/>
              </a:rPr>
              <a:t> </a:t>
            </a:r>
            <a:r>
              <a:rPr lang="vi-VN" sz="1100" b="0" dirty="0">
                <a:latin typeface="Times New Roman" pitchFamily="18" charset="0"/>
                <a:cs typeface="Times New Roman" pitchFamily="18" charset="0"/>
              </a:rPr>
              <a:t>Căn cứ văn bản thông báo kết quả thẩm định, chủ đầu tư ban hành giá bán, giá cho thuê mua nhà ở xã hội của dự án trên nguyên tắc không được cao hơn giá đã được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c) Nếu quá thời hạn quy định tại điểm b khoản này mà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không có văn bản thông báo kết quả thẩm định thì chủ đầu tư được quyền ban hành giá theo phương án giá đã trình thẩm định hoặc giá đề nghị trong hồ sơ dự thầu và ký Hợp đồng mua bán, thuê mua nhà ở xã hội với khách hàng, nhưng trước khi ký Hợp đồng chủ đầu tư phải có trách nhiệm gửi bảng giá bán, giá cho thuê mua nhà ở xã hội do chủ đầu tư ban hành đến Sở Xây dựng địa phương để theo dõi.</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d) Trong thời hạn 60 ngày kể từ ngày quá thời hạn quy định tại điểm b khoản này thì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phải hoàn thành việc thẩm định giá bán, giá thuê mua nhà ở xã hội và có văn bản thông báo kết quả thẩm định tới chủ đầu tư.</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Khi có văn bản thông báo kết quả thẩm định mà giá thẩm định cao hơn giá do chủ đầu tư đã ký Hợp đồng thì chủ đầu tư không được thu thêm; trường hợp thấp hơn thì chủ đầu tư phải ký lại Hợp đồng hoặc điều chỉnh bổ sung Phụ lục Hợp đồng và phải hoàn trả lại phần chênh lệch cho người mua, thuê mua nhà ở.</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đ) Cơ quan chuyên môn của Ủy ban nhân dân cấp tỉnh có trách nhiệm công bố công khai giá thẩm định tại Trang Thông tin điện tử của cơ quan quản lý nhà ở cấp tỉnh (sau 15 ngày kể từ ngày có kết quả thẩm định); chủ đầu tư dự án công bố công khai giá thẩm định, giá bán, giá thuê mua nhà ở xã hội tại dự án, trên Trang thông tin điện tử của chủ đầu tư, của dự án (nếu có).</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e) Sau khi dự án đầu tư xây dựng nhà ở xã hội hoàn thành đưa vào sử dụng, chủ đầu tư thực hiện kiểm toán, phê duyệt quyết toán về chi phí của dự án theo quy định và gửi 01 bộ hồ sơ (bản sao có chứng thực) đến cơ quan chuyên môn của Ủy ban nhân dân cấp tỉnh nơi có dự án để kiểm tra giá bán, giá thuê mua nhà ở xã hội.</a:t>
            </a:r>
            <a:br>
              <a:rPr lang="vi-VN" sz="1100" b="0" dirty="0">
                <a:latin typeface="Times New Roman" pitchFamily="18" charset="0"/>
                <a:cs typeface="Times New Roman" pitchFamily="18" charset="0"/>
              </a:rPr>
            </a:b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600" i="1" dirty="0">
                <a:latin typeface="Times New Roman" pitchFamily="18" charset="0"/>
                <a:cs typeface="Times New Roman" pitchFamily="18" charset="0"/>
              </a:rPr>
              <a:t>Cơ quan chuyên môn của </a:t>
            </a:r>
            <a:r>
              <a:rPr lang="en-US" sz="1600" i="1" dirty="0">
                <a:latin typeface="Times New Roman" pitchFamily="18" charset="0"/>
                <a:cs typeface="Times New Roman" pitchFamily="18" charset="0"/>
              </a:rPr>
              <a:t>UBND </a:t>
            </a:r>
            <a:r>
              <a:rPr lang="vi-VN" sz="1600" i="1" dirty="0">
                <a:latin typeface="Times New Roman" pitchFamily="18" charset="0"/>
                <a:cs typeface="Times New Roman" pitchFamily="18" charset="0"/>
              </a:rPr>
              <a:t>cấp tỉnh nơi có dự án thực hiện việc thẩm định giá bán, giá thuê mua nhà ở xã hội do chủ đầu tư đề nghị theo quy định sau:</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a)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tổ chức thẩm định và chịu trách nhiệm trước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về kết quả và thời hạn thực hiện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b) Trong thời hạn 30 ngày, kể từ ngày nhận được Hồ sơ hợp lệ đề nghị thẩm định giá của chủ đầu tư, Cơ quan chuyên môn của </a:t>
            </a:r>
            <a:r>
              <a:rPr lang="en-US" sz="1100" b="0" dirty="0">
                <a:latin typeface="Times New Roman" pitchFamily="18" charset="0"/>
                <a:cs typeface="Times New Roman" pitchFamily="18" charset="0"/>
              </a:rPr>
              <a:t>UBND</a:t>
            </a:r>
            <a:r>
              <a:rPr lang="vi-VN" sz="1100" b="0" dirty="0">
                <a:latin typeface="Times New Roman" pitchFamily="18" charset="0"/>
                <a:cs typeface="Times New Roman" pitchFamily="18" charset="0"/>
              </a:rPr>
              <a:t> cấp tỉnh nơi có dự án có trách nhiệm tổ chức thẩm định và có văn bản thông báo kết quả thẩm định cho chủ đầu tư, trong đó nêu rõ các nội dung đồng ý và nội dung cần chỉnh sửa (nếu có).</a:t>
            </a:r>
            <a:r>
              <a:rPr lang="en-US" sz="1100" b="0" dirty="0">
                <a:latin typeface="Times New Roman" pitchFamily="18" charset="0"/>
                <a:cs typeface="Times New Roman" pitchFamily="18" charset="0"/>
              </a:rPr>
              <a:t> </a:t>
            </a:r>
            <a:r>
              <a:rPr lang="vi-VN" sz="1100" b="0" dirty="0">
                <a:latin typeface="Times New Roman" pitchFamily="18" charset="0"/>
                <a:cs typeface="Times New Roman" pitchFamily="18" charset="0"/>
              </a:rPr>
              <a:t>Căn cứ văn bản thông báo kết quả thẩm định, chủ đầu tư ban hành giá bán, giá cho thuê mua nhà ở xã hội của dự án trên nguyên tắc không được cao hơn giá đã được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c) Nếu quá thời hạn quy định tại điểm b khoản này mà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không có văn bản thông báo kết quả thẩm định thì chủ đầu tư được quyền ban hành giá theo phương án giá đã trình thẩm định hoặc giá đề nghị trong hồ sơ dự thầu và ký Hợp đồng mua bán, thuê mua nhà ở xã hội với khách hàng, nhưng trước khi ký Hợp đồng chủ đầu tư phải có trách nhiệm gửi bảng giá bán, giá cho thuê mua nhà ở xã hội do chủ đầu tư ban hành đến Sở Xây dựng địa phương để theo dõi.</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d) Trong thời hạn 60 ngày kể từ ngày quá thời hạn quy định tại điểm b khoản này thì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phải hoàn thành việc thẩm định giá bán, giá thuê mua nhà ở xã hội và có văn bản thông báo kết quả thẩm định tới chủ đầu tư.</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Khi có văn bản thông báo kết quả thẩm định mà giá thẩm định cao hơn giá do chủ đầu tư đã ký Hợp đồng thì chủ đầu tư không được thu thêm; trường hợp thấp hơn thì chủ đầu tư phải ký lại Hợp đồng hoặc điều chỉnh bổ sung Phụ lục Hợp đồng và phải hoàn trả lại phần chênh lệch cho người mua, thuê mua nhà ở.</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đ) Cơ quan chuyên môn của Ủy ban nhân dân cấp tỉnh có trách nhiệm công bố công khai giá thẩm định tại Trang Thông tin điện tử của cơ quan quản lý nhà ở cấp tỉnh (sau 15 ngày kể từ ngày có kết quả thẩm định); chủ đầu tư dự án công bố công khai giá thẩm định, giá bán, giá thuê mua nhà ở xã hội tại dự án, trên Trang thông tin điện tử của chủ đầu tư, của dự án (nếu có).</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e) Sau khi dự án đầu tư xây dựng nhà ở xã hội hoàn thành đưa vào sử dụng, chủ đầu tư thực hiện kiểm toán, phê duyệt quyết toán về chi phí của dự án theo quy định và gửi 01 bộ hồ sơ (bản sao có chứng thực) đến cơ quan chuyên môn của Ủy ban nhân dân cấp tỉnh nơi có dự án để kiểm tra giá bán, giá thuê mua nhà ở xã hội.</a:t>
            </a:r>
            <a:br>
              <a:rPr lang="vi-VN" sz="1100" b="0" dirty="0">
                <a:latin typeface="Times New Roman" pitchFamily="18" charset="0"/>
                <a:cs typeface="Times New Roman" pitchFamily="18" charset="0"/>
              </a:rPr>
            </a:b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3265948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r>
              <a:rPr lang="vi-VN" sz="1600" i="1" dirty="0">
                <a:latin typeface="Times New Roman" pitchFamily="18" charset="0"/>
                <a:cs typeface="Times New Roman" pitchFamily="18" charset="0"/>
              </a:rPr>
              <a:t>Cơ quan chuyên môn của </a:t>
            </a:r>
            <a:r>
              <a:rPr lang="en-US" sz="1600" i="1" dirty="0">
                <a:latin typeface="Times New Roman" pitchFamily="18" charset="0"/>
                <a:cs typeface="Times New Roman" pitchFamily="18" charset="0"/>
              </a:rPr>
              <a:t>UBND </a:t>
            </a:r>
            <a:r>
              <a:rPr lang="vi-VN" sz="1600" i="1" dirty="0">
                <a:latin typeface="Times New Roman" pitchFamily="18" charset="0"/>
                <a:cs typeface="Times New Roman" pitchFamily="18" charset="0"/>
              </a:rPr>
              <a:t>cấp tỉnh nơi có dự án thực hiện việc thẩm định giá bán, giá thuê mua nhà ở xã hội do chủ đầu tư đề nghị theo quy định sau:</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a)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tổ chức thẩm định và chịu trách nhiệm trước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về kết quả và thời hạn thực hiện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b) Trong thời hạn 30 ngày, kể từ ngày nhận được Hồ sơ hợp lệ đề nghị thẩm định giá của chủ đầu tư, Cơ quan chuyên môn của </a:t>
            </a:r>
            <a:r>
              <a:rPr lang="en-US" sz="1100" b="0" dirty="0">
                <a:latin typeface="Times New Roman" pitchFamily="18" charset="0"/>
                <a:cs typeface="Times New Roman" pitchFamily="18" charset="0"/>
              </a:rPr>
              <a:t>UBND</a:t>
            </a:r>
            <a:r>
              <a:rPr lang="vi-VN" sz="1100" b="0" dirty="0">
                <a:latin typeface="Times New Roman" pitchFamily="18" charset="0"/>
                <a:cs typeface="Times New Roman" pitchFamily="18" charset="0"/>
              </a:rPr>
              <a:t> cấp tỉnh nơi có dự án có trách nhiệm tổ chức thẩm định và có văn bản thông báo kết quả thẩm định cho chủ đầu tư, trong đó nêu rõ các nội dung đồng ý và nội dung cần chỉnh sửa (nếu có).</a:t>
            </a:r>
            <a:r>
              <a:rPr lang="en-US" sz="1100" b="0" dirty="0">
                <a:latin typeface="Times New Roman" pitchFamily="18" charset="0"/>
                <a:cs typeface="Times New Roman" pitchFamily="18" charset="0"/>
              </a:rPr>
              <a:t> </a:t>
            </a:r>
            <a:r>
              <a:rPr lang="vi-VN" sz="1100" b="0" dirty="0">
                <a:latin typeface="Times New Roman" pitchFamily="18" charset="0"/>
                <a:cs typeface="Times New Roman" pitchFamily="18" charset="0"/>
              </a:rPr>
              <a:t>Căn cứ văn bản thông báo kết quả thẩm định, chủ đầu tư ban hành giá bán, giá cho thuê mua nhà ở xã hội của dự án trên nguyên tắc không được cao hơn giá đã được thẩm định.</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c) Nếu quá thời hạn quy định tại điểm b khoản này mà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không có văn bản thông báo kết quả thẩm định thì chủ đầu tư được quyền ban hành giá theo phương án giá đã trình thẩm định hoặc giá đề nghị trong hồ sơ dự thầu và ký Hợp đồng mua bán, thuê mua nhà ở xã hội với khách hàng, nhưng trước khi ký Hợp đồng chủ đầu tư phải có trách nhiệm gửi bảng giá bán, giá cho thuê mua nhà ở xã hội do chủ đầu tư ban hành đến Sở Xây dựng địa phương để theo dõi.</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d) Trong thời hạn 60 ngày kể từ ngày quá thời hạn quy định tại điểm b khoản này thì Cơ quan chuyên môn của </a:t>
            </a:r>
            <a:r>
              <a:rPr lang="en-US" sz="1100" b="0" dirty="0">
                <a:latin typeface="Times New Roman" pitchFamily="18" charset="0"/>
                <a:cs typeface="Times New Roman" pitchFamily="18" charset="0"/>
              </a:rPr>
              <a:t>UBND </a:t>
            </a:r>
            <a:r>
              <a:rPr lang="vi-VN" sz="1100" b="0" dirty="0">
                <a:latin typeface="Times New Roman" pitchFamily="18" charset="0"/>
                <a:cs typeface="Times New Roman" pitchFamily="18" charset="0"/>
              </a:rPr>
              <a:t>cấp tỉnh nơi có dự án phải hoàn thành việc thẩm định giá bán, giá thuê mua nhà ở xã hội và có văn bản thông báo kết quả thẩm định tới chủ đầu tư.</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Khi có văn bản thông báo kết quả thẩm định mà giá thẩm định cao hơn giá do chủ đầu tư đã ký Hợp đồng thì chủ đầu tư không được thu thêm; trường hợp thấp hơn thì chủ đầu tư phải ký lại Hợp đồng hoặc điều chỉnh bổ sung Phụ lục Hợp đồng và phải hoàn trả lại phần chênh lệch cho người mua, thuê mua nhà ở.</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đ) Cơ quan chuyên môn của Ủy ban nhân dân cấp tỉnh có trách nhiệm công bố công khai giá thẩm định tại Trang Thông tin điện tử của cơ quan quản lý nhà ở cấp tỉnh (sau 15 ngày kể từ ngày có kết quả thẩm định); chủ đầu tư dự án công bố công khai giá thẩm định, giá bán, giá thuê mua nhà ở xã hội tại dự án, trên Trang thông tin điện tử của chủ đầu tư, của dự án (nếu có).</a:t>
            </a:r>
            <a:br>
              <a:rPr lang="vi-VN" sz="1100" b="0" dirty="0">
                <a:latin typeface="Times New Roman" pitchFamily="18" charset="0"/>
                <a:cs typeface="Times New Roman" pitchFamily="18" charset="0"/>
              </a:rPr>
            </a:br>
            <a:r>
              <a:rPr lang="vi-VN" sz="1100" b="0" dirty="0">
                <a:latin typeface="Times New Roman" pitchFamily="18" charset="0"/>
                <a:cs typeface="Times New Roman" pitchFamily="18" charset="0"/>
              </a:rPr>
              <a:t>e) Sau khi dự án đầu tư xây dựng nhà ở xã hội hoàn thành đưa vào sử dụng, chủ đầu tư thực hiện kiểm toán, phê duyệt quyết toán về chi phí của dự án theo quy định và gửi 01 bộ hồ sơ (bản sao có chứng thực) đến cơ quan chuyên môn của Ủy ban nhân dân cấp tỉnh nơi có dự án để kiểm tra giá bán, giá thuê mua nhà ở xã hội.</a:t>
            </a:r>
            <a:br>
              <a:rPr lang="vi-VN" sz="1100" b="0" dirty="0">
                <a:latin typeface="Times New Roman" pitchFamily="18" charset="0"/>
                <a:cs typeface="Times New Roman" pitchFamily="18" charset="0"/>
              </a:rPr>
            </a:b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3956707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2271635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26128111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endParaRPr dirty="0"/>
          </a:p>
        </p:txBody>
      </p:sp>
    </p:spTree>
    <p:extLst>
      <p:ext uri="{BB962C8B-B14F-4D97-AF65-F5344CB8AC3E}">
        <p14:creationId xmlns:p14="http://schemas.microsoft.com/office/powerpoint/2010/main" val="488747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9356519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FontTx/>
              <a:buNone/>
            </a:pPr>
            <a:r>
              <a:rPr lang="en-US" sz="600" dirty="0">
                <a:latin typeface="Times New Roman" panose="02020603050405020304" pitchFamily="18" charset="0"/>
                <a:cs typeface="Times New Roman" panose="02020603050405020304" pitchFamily="18" charset="0"/>
              </a:rPr>
              <a:t>- </a:t>
            </a:r>
            <a:r>
              <a:rPr lang="en-US" sz="600" dirty="0" err="1">
                <a:latin typeface="Times New Roman" panose="02020603050405020304" pitchFamily="18" charset="0"/>
                <a:cs typeface="Times New Roman" panose="02020603050405020304" pitchFamily="18" charset="0"/>
              </a:rPr>
              <a:t>Bán</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thuê</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mua</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thuê</a:t>
            </a:r>
            <a:r>
              <a:rPr lang="en-US" sz="600" baseline="0" dirty="0">
                <a:latin typeface="Times New Roman" panose="02020603050405020304" pitchFamily="18" charset="0"/>
                <a:cs typeface="Times New Roman" panose="02020603050405020304" pitchFamily="18" charset="0"/>
              </a:rPr>
              <a:t> NOXH </a:t>
            </a:r>
            <a:r>
              <a:rPr lang="vi-VN" sz="600" dirty="0">
                <a:latin typeface="Times New Roman" panose="02020603050405020304" pitchFamily="18" charset="0"/>
                <a:cs typeface="Times New Roman" panose="02020603050405020304" pitchFamily="18" charset="0"/>
              </a:rPr>
              <a:t>cho đối tượng 1, 4, 5, 6, 8, 9</a:t>
            </a:r>
            <a:r>
              <a:rPr lang="en-US" sz="600" dirty="0">
                <a:latin typeface="Times New Roman" panose="02020603050405020304" pitchFamily="18" charset="0"/>
                <a:cs typeface="Times New Roman" panose="02020603050405020304" pitchFamily="18" charset="0"/>
              </a:rPr>
              <a:t>,</a:t>
            </a:r>
            <a:r>
              <a:rPr lang="en-US" sz="600" baseline="0" dirty="0">
                <a:latin typeface="Times New Roman" panose="02020603050405020304" pitchFamily="18" charset="0"/>
                <a:cs typeface="Times New Roman" panose="02020603050405020304" pitchFamily="18" charset="0"/>
              </a:rPr>
              <a:t> </a:t>
            </a:r>
            <a:r>
              <a:rPr lang="vi-VN" sz="600" dirty="0">
                <a:latin typeface="Times New Roman" panose="02020603050405020304" pitchFamily="18" charset="0"/>
                <a:cs typeface="Times New Roman" panose="02020603050405020304" pitchFamily="18" charset="0"/>
              </a:rPr>
              <a:t>10</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và</a:t>
            </a:r>
            <a:r>
              <a:rPr lang="en-US" sz="600" dirty="0">
                <a:latin typeface="Times New Roman" panose="02020603050405020304" pitchFamily="18" charset="0"/>
                <a:cs typeface="Times New Roman" panose="02020603050405020304" pitchFamily="18" charset="0"/>
              </a:rPr>
              <a:t> 11</a:t>
            </a:r>
            <a:r>
              <a:rPr lang="vi-VN" sz="600" dirty="0">
                <a:latin typeface="Times New Roman" panose="02020603050405020304" pitchFamily="18" charset="0"/>
                <a:cs typeface="Times New Roman" panose="02020603050405020304" pitchFamily="18" charset="0"/>
              </a:rPr>
              <a:t> Điều 76 </a:t>
            </a:r>
            <a:r>
              <a:rPr lang="en-US" sz="600" dirty="0">
                <a:latin typeface="Times New Roman" panose="02020603050405020304" pitchFamily="18" charset="0"/>
                <a:cs typeface="Times New Roman" panose="02020603050405020304" pitchFamily="18" charset="0"/>
              </a:rPr>
              <a:t>LNO (</a:t>
            </a:r>
            <a:r>
              <a:rPr lang="en-US" sz="600" dirty="0" err="1">
                <a:latin typeface="Times New Roman" panose="02020603050405020304" pitchFamily="18" charset="0"/>
                <a:cs typeface="Times New Roman" panose="02020603050405020304" pitchFamily="18" charset="0"/>
              </a:rPr>
              <a:t>Đối</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với</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đối</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tượng</a:t>
            </a:r>
            <a:r>
              <a:rPr lang="en-US" sz="600" baseline="0" dirty="0">
                <a:latin typeface="Times New Roman" panose="02020603050405020304" pitchFamily="18" charset="0"/>
                <a:cs typeface="Times New Roman" panose="02020603050405020304" pitchFamily="18" charset="0"/>
              </a:rPr>
              <a:t> 2 </a:t>
            </a:r>
            <a:r>
              <a:rPr lang="en-US" sz="600" baseline="0" dirty="0" err="1">
                <a:latin typeface="Times New Roman" panose="02020603050405020304" pitchFamily="18" charset="0"/>
                <a:cs typeface="Times New Roman" panose="02020603050405020304" pitchFamily="18" charset="0"/>
              </a:rPr>
              <a:t>và</a:t>
            </a:r>
            <a:r>
              <a:rPr lang="en-US" sz="600" baseline="0" dirty="0">
                <a:latin typeface="Times New Roman" panose="02020603050405020304" pitchFamily="18" charset="0"/>
                <a:cs typeface="Times New Roman" panose="02020603050405020304" pitchFamily="18" charset="0"/>
              </a:rPr>
              <a:t> 3 </a:t>
            </a:r>
            <a:r>
              <a:rPr lang="en-US" sz="600" baseline="0" dirty="0" err="1">
                <a:latin typeface="Times New Roman" panose="02020603050405020304" pitchFamily="18" charset="0"/>
                <a:cs typeface="Times New Roman" panose="02020603050405020304" pitchFamily="18" charset="0"/>
              </a:rPr>
              <a:t>thì</a:t>
            </a:r>
            <a:r>
              <a:rPr lang="en-US" sz="600" baseline="0" dirty="0">
                <a:latin typeface="Times New Roman" panose="02020603050405020304" pitchFamily="18" charset="0"/>
                <a:cs typeface="Times New Roman" panose="02020603050405020304" pitchFamily="18" charset="0"/>
              </a:rPr>
              <a:t> </a:t>
            </a:r>
            <a:r>
              <a:rPr lang="vi-VN"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Căn cứ điều kiện của địa phương,</a:t>
            </a:r>
            <a:r>
              <a:rPr lang="en-US"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 </a:t>
            </a:r>
            <a:r>
              <a:rPr lang="en-US" sz="600" b="0" dirty="0">
                <a:latin typeface="Times New Roman" pitchFamily="18" charset="0"/>
                <a:cs typeface="Times New Roman" pitchFamily="18" charset="0"/>
              </a:rPr>
              <a:t>UBND</a:t>
            </a:r>
            <a:r>
              <a:rPr lang="vi-VN" sz="600" b="0" dirty="0">
                <a:latin typeface="Times New Roman" pitchFamily="18" charset="0"/>
                <a:cs typeface="Times New Roman" pitchFamily="18" charset="0"/>
              </a:rPr>
              <a:t> </a:t>
            </a:r>
            <a:r>
              <a:rPr lang="vi-VN"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cấp tỉnh có thể quy định việc hỗ trợ</a:t>
            </a:r>
            <a:r>
              <a:rPr lang="en-US"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 </a:t>
            </a:r>
            <a:endParaRPr lang="en-US" sz="600" dirty="0">
              <a:latin typeface="Times New Roman" panose="02020603050405020304" pitchFamily="18" charset="0"/>
              <a:cs typeface="Times New Roman" panose="02020603050405020304" pitchFamily="18" charset="0"/>
            </a:endParaRPr>
          </a:p>
          <a:p>
            <a:pPr marL="0" lvl="0" indent="0" algn="l" rtl="0">
              <a:spcBef>
                <a:spcPts val="0"/>
              </a:spcBef>
              <a:spcAft>
                <a:spcPts val="0"/>
              </a:spcAft>
              <a:buFontTx/>
              <a:buNone/>
            </a:pPr>
            <a:r>
              <a:rPr lang="en-US" sz="600" dirty="0">
                <a:latin typeface="Times New Roman" panose="02020603050405020304" pitchFamily="18" charset="0"/>
                <a:cs typeface="Times New Roman" panose="02020603050405020304" pitchFamily="18" charset="0"/>
              </a:rPr>
              <a:t>-</a:t>
            </a:r>
            <a:r>
              <a:rPr lang="en-US" sz="600" baseline="0" dirty="0">
                <a:latin typeface="Times New Roman" panose="02020603050405020304" pitchFamily="18" charset="0"/>
                <a:cs typeface="Times New Roman" panose="02020603050405020304" pitchFamily="18" charset="0"/>
              </a:rPr>
              <a:t> </a:t>
            </a:r>
            <a:r>
              <a:rPr lang="en-US" sz="600" dirty="0" err="1">
                <a:latin typeface="Times New Roman" panose="02020603050405020304" pitchFamily="18" charset="0"/>
                <a:cs typeface="Times New Roman" panose="02020603050405020304" pitchFamily="18" charset="0"/>
              </a:rPr>
              <a:t>Bán</a:t>
            </a:r>
            <a:r>
              <a:rPr lang="en-US" sz="600" dirty="0">
                <a:latin typeface="Times New Roman" panose="02020603050405020304" pitchFamily="18" charset="0"/>
                <a:cs typeface="Times New Roman" panose="02020603050405020304" pitchFamily="18" charset="0"/>
              </a:rPr>
              <a:t>,</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thuê</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mua</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thuê</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nhà</a:t>
            </a:r>
            <a:r>
              <a:rPr lang="en-US" sz="600" baseline="0" dirty="0">
                <a:latin typeface="Times New Roman" panose="02020603050405020304" pitchFamily="18" charset="0"/>
                <a:cs typeface="Times New Roman" panose="02020603050405020304" pitchFamily="18" charset="0"/>
              </a:rPr>
              <a:t> ở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LLVTND </a:t>
            </a:r>
            <a:r>
              <a:rPr lang="en-US" sz="600" baseline="0" dirty="0" err="1">
                <a:latin typeface="Times New Roman" panose="02020603050405020304" pitchFamily="18" charset="0"/>
                <a:cs typeface="Times New Roman" panose="02020603050405020304" pitchFamily="18" charset="0"/>
              </a:rPr>
              <a:t>cho</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đối</a:t>
            </a:r>
            <a:r>
              <a:rPr lang="en-US" sz="600" baseline="0" dirty="0">
                <a:latin typeface="Times New Roman" panose="02020603050405020304" pitchFamily="18" charset="0"/>
                <a:cs typeface="Times New Roman" panose="02020603050405020304" pitchFamily="18" charset="0"/>
              </a:rPr>
              <a:t> </a:t>
            </a:r>
            <a:r>
              <a:rPr lang="en-US" sz="600" baseline="0" dirty="0" err="1">
                <a:latin typeface="Times New Roman" panose="02020603050405020304" pitchFamily="18" charset="0"/>
                <a:cs typeface="Times New Roman" panose="02020603050405020304" pitchFamily="18" charset="0"/>
              </a:rPr>
              <a:t>tượng</a:t>
            </a:r>
            <a:r>
              <a:rPr lang="en-US" sz="600" baseline="0" dirty="0">
                <a:latin typeface="Times New Roman" panose="02020603050405020304" pitchFamily="18" charset="0"/>
                <a:cs typeface="Times New Roman" panose="02020603050405020304" pitchFamily="18" charset="0"/>
              </a:rPr>
              <a:t> 7 </a:t>
            </a:r>
            <a:r>
              <a:rPr lang="en-US" sz="600" baseline="0" dirty="0" err="1">
                <a:latin typeface="Times New Roman" panose="02020603050405020304" pitchFamily="18" charset="0"/>
                <a:cs typeface="Times New Roman" panose="02020603050405020304" pitchFamily="18" charset="0"/>
              </a:rPr>
              <a:t>Điều</a:t>
            </a:r>
            <a:r>
              <a:rPr lang="en-US" sz="600" baseline="0" dirty="0">
                <a:latin typeface="Times New Roman" panose="02020603050405020304" pitchFamily="18" charset="0"/>
                <a:cs typeface="Times New Roman" panose="02020603050405020304" pitchFamily="18" charset="0"/>
              </a:rPr>
              <a:t> 76 LNO</a:t>
            </a:r>
          </a:p>
          <a:p>
            <a:pPr marL="171450" lvl="0" indent="-171450" algn="l" rtl="0">
              <a:spcBef>
                <a:spcPts val="0"/>
              </a:spcBef>
              <a:spcAft>
                <a:spcPts val="0"/>
              </a:spcAft>
              <a:buFontTx/>
              <a:buChar char="-"/>
            </a:pPr>
            <a:r>
              <a:rPr lang="vi-VN"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Hỗ trợ theo chương trình mục tiêu quốc gia hoặc chương trình đầu tư công về nhà ở để đối tượng 1, 2 và 3 Điều 76 L</a:t>
            </a:r>
            <a:r>
              <a:rPr lang="en-US"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NO</a:t>
            </a:r>
            <a:r>
              <a:rPr lang="vi-VN"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 tự xây dựng hoặc cải tạo, sửa chữa nhà ở</a:t>
            </a:r>
            <a:r>
              <a:rPr lang="en-US" sz="600" b="0" i="0" u="none" strike="noStrike" cap="none" dirty="0">
                <a:solidFill>
                  <a:srgbClr val="000000"/>
                </a:solidFill>
                <a:latin typeface="Times New Roman" panose="02020603050405020304" pitchFamily="18" charset="0"/>
                <a:ea typeface="Arial"/>
                <a:cs typeface="Times New Roman" panose="02020603050405020304" pitchFamily="18" charset="0"/>
                <a:sym typeface="Arial"/>
              </a:rPr>
              <a:t>.</a:t>
            </a:r>
            <a:endParaRPr sz="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algn="l">
              <a:spcBef>
                <a:spcPts val="600"/>
              </a:spcBef>
              <a:spcAft>
                <a:spcPts val="600"/>
              </a:spcAft>
            </a:pPr>
            <a:r>
              <a:rPr lang="vi-VN" sz="1800" b="1" i="0" u="none" strike="noStrike" dirty="0">
                <a:solidFill>
                  <a:srgbClr val="000000"/>
                </a:solidFill>
                <a:effectLst/>
                <a:highlight>
                  <a:srgbClr val="FFFFFF"/>
                </a:highlight>
                <a:latin typeface="Arial" panose="020B0604020202020204" pitchFamily="34" charset="0"/>
              </a:rPr>
              <a:t>Điều 59. Đảm bảo an toàn về môi trường</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Nhà lưu trú công nhân trong khu công nghiệp phải đảm bảo an toàn về môi trường theo các quy định sau:</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1. Khoảng cách an toàn về môi trường của nhà lưu trú phải tuân thủ pháp luật về môi trường, pháp luật về xây dựng bảo đảm an toàn cho công trình và được xác định đồng bộ khi đánh giá tác động môi trường của khu công nghiệp.</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2. Phải có lối đi và cổng riêng với lối đi của khu sản xuất công nghiệp, khoảng cách của cổng và lối đi riêng phải đảm bảo an toàn phòng cháy, chữa cháy theo quy định của pháp luật.</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3. Phải bố trí tường rào cách ly riêng khu nhà lưu trú công nhân và khu sản xuất công nghiệp.</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4. Phải bố trí dải cây xanh cách ly quanh khu nhà lưu trú công nhân với chiều rộng ≥ 10 m.</a:t>
            </a:r>
            <a:endParaRPr lang="vi-VN" b="0" i="0" dirty="0">
              <a:solidFill>
                <a:srgbClr val="000000"/>
              </a:solidFill>
              <a:effectLst/>
              <a:highlight>
                <a:srgbClr val="FFFFFF"/>
              </a:highlight>
              <a:latin typeface="Arial" panose="020B0604020202020204" pitchFamily="34" charset="0"/>
            </a:endParaRPr>
          </a:p>
          <a:p>
            <a:pPr algn="l">
              <a:spcBef>
                <a:spcPts val="600"/>
              </a:spcBef>
              <a:spcAft>
                <a:spcPts val="600"/>
              </a:spcAft>
            </a:pPr>
            <a:r>
              <a:rPr lang="vi-VN" sz="1800" b="0" i="0" dirty="0">
                <a:solidFill>
                  <a:srgbClr val="000000"/>
                </a:solidFill>
                <a:effectLst/>
                <a:highlight>
                  <a:srgbClr val="FFFFFF"/>
                </a:highlight>
                <a:latin typeface="Arial" panose="020B0604020202020204" pitchFamily="34" charset="0"/>
              </a:rPr>
              <a:t>5. Phải đảm bảo khoảng cách an toàn môi trường của các đối tượng gây ô nhiễm trong khu công nghiệp là các nhà xưởng sản xuất, kho chứa vật liệu, thành phẩm, phế thải có tính chất độc hại và các công trình phụ trợ có phát sinh chất thải ngoài dân dụng khác.</a:t>
            </a:r>
            <a:endParaRPr lang="vi-VN" b="0" i="0" dirty="0">
              <a:solidFill>
                <a:srgbClr val="000000"/>
              </a:solidFill>
              <a:effectLst/>
              <a:highlight>
                <a:srgbClr val="FFFFFF"/>
              </a:highlight>
              <a:latin typeface="Arial" panose="020B0604020202020204" pitchFamily="34" charset="0"/>
            </a:endParaRPr>
          </a:p>
          <a:p>
            <a:pPr marL="171450" lvl="0" indent="-171450" algn="l" rtl="0">
              <a:spcBef>
                <a:spcPts val="0"/>
              </a:spcBef>
              <a:spcAft>
                <a:spcPts val="0"/>
              </a:spcAft>
              <a:buFontTx/>
              <a:buChar char="-"/>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58750" indent="0" algn="l">
              <a:spcBef>
                <a:spcPts val="600"/>
              </a:spcBef>
              <a:spcAft>
                <a:spcPts val="600"/>
              </a:spcAft>
              <a:buNone/>
            </a:pPr>
            <a:r>
              <a:rPr lang="vi-VN" b="1" i="0" u="none" strike="noStrike" dirty="0">
                <a:solidFill>
                  <a:srgbClr val="000000"/>
                </a:solidFill>
                <a:effectLst/>
                <a:highlight>
                  <a:srgbClr val="FFFFFF"/>
                </a:highlight>
                <a:latin typeface="Arial" panose="020B0604020202020204" pitchFamily="34" charset="0"/>
              </a:rPr>
              <a:t>Điều 85. Ưu đãi chủ đầu tư dự án đầu tư xây dựng nhà ở xã hội để bán, cho thuê mua, cho thuê</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u="none" strike="noStrike" dirty="0">
                <a:solidFill>
                  <a:srgbClr val="000000"/>
                </a:solidFill>
                <a:effectLst/>
                <a:highlight>
                  <a:srgbClr val="FFFFFF"/>
                </a:highlight>
                <a:latin typeface="Arial" panose="020B0604020202020204" pitchFamily="34" charset="0"/>
              </a:rPr>
              <a:t>2. Chủ đầu tư dự án đầu tư xây dựng nhà ở xã hội không bằng vốn quy định tại khoản 1 Điều này được hưởng các ưu đãi sau đây:</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a) Được miễn tiền sử dụng đất, tiền thuê đất đối với toàn bộ diện tích đất của dự án; chủ đầu tư không phải thực hiện thủ tục xác định giá đất, tính tiền sử dụng đất, tiền thuê đất được miễn và không phải thực hiện thủ tục đề nghị miễn tiền sử dụng đất, tiền thuê đất, trừ trường hợp quy định tại điểm d khoản này;</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b) Được ưu đãi thuế giá trị gia tăng, thuế thu nhập doanh nghiệp theo quy định của pháp luật về thuế;</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c) Được hưởng lợi nhuận định mức tối đa 10% tổng chi phí đầu tư xây dựng đối với phần diện tích xây dựng nhà ở xã hội;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d) Được dành tỷ lệ tối đa 20% tổng diện tích đất ở trong phạm vi dự án đã đầu tư xây dựng hệ thống hạ tầng kỹ thuật để đầu tư xây dựng công trình kinh doanh dịch vụ, thương mại, nhà ở thương mại. Chủ đầu tư dự án đầu tư xây dựng nhà ở xã hội được hạch toán riêng, không được tính chi phí đầu tư xây dựng phần công trình kinh doanh dịch vụ, thương mại, nhà ở thương mại này vào giá thành nhà ở xã hội và được hưởng toàn bộ lợi nhuận đối với phần diện tích công trình kinh doanh dịch vụ, thương mại, nhà ở thương mại này; trường hợp đầu tư xây dựng nhà ở thương mại thì chủ đầu tư nộp tiền sử dụng đất đối với phần diện tích xây dựng nhà ở thương mại theo quy định của pháp luật về đất đai.</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Trường hợp phương án quy hoạch chi tiết của dự án đầu tư xây dựng nhà ở xã hội do cơ quan nhà nước có thẩm quyền phê duyệt không bố trí quỹ đất riêng để xây dựng công trình kinh doanh dịch vụ, thương mại, nhà ở thương mại trong phạm vi dự án thì chủ đầu tư dự án được dành tỷ lệ tối đa 20% tổng diện tích sàn nhà ở của dự án để kinh doanh dịch vụ, thương mại. Chủ đầu tư dự án đầu tư xây dựng nhà ở xã hội được hạch toán riêng, không được tính chi phí đầu tư xây dựng phần diện tích kinh doanh dịch vụ, thương mại này vào giá thành nhà ở xã hội và được hưởng toàn bộ lợi nhuận đối với phần diện tích kinh doanh dịch vụ, thương mại này;</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đ) Được vay vốn với lãi suất ưu đãi; trường hợp xây dựng nhà ở xã hội để cho thuê thì được vay vốn với lãi suất thấp hơn và thời gian vay dài hơn so với trường hợp xây dựng nhà ở xã hội để bán, cho thuê mua theo quy định của Thủ tướng Chính phủ trong từng thời kỳ;</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e) Được Ủy ban nhân dân cấp tỉnh hỗ trợ thực hiện đấu nối hệ thống hạ tầng kỹ thuật của dự án với hệ thống hạ tầng kỹ thuật của khu vực, bảo đảm đồng bộ hạ tầng xã hội trong và ngoài phạm vi dự án;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g) Hội đồng nhân dân cấp tỉnh căn cứ điều kiện của địa phương ban hành cơ chế hỗ trợ thực hiện dự án đầu tư xây dựng nhà ở xã hội trên phạm vi địa bàn phù hợp với thẩm quyền và quy định khác của pháp luật có liên quan;</a:t>
            </a: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h) Ưu đãi khác theo quy định của pháp luật (nếu có).</a:t>
            </a:r>
          </a:p>
          <a:p>
            <a:pPr marL="158750" indent="0" algn="l">
              <a:spcBef>
                <a:spcPts val="600"/>
              </a:spcBef>
              <a:spcAft>
                <a:spcPts val="600"/>
              </a:spcAft>
              <a:buNone/>
            </a:pPr>
            <a:r>
              <a:rPr lang="vi-VN" b="0" i="0" u="none" strike="noStrike" dirty="0">
                <a:solidFill>
                  <a:srgbClr val="000000"/>
                </a:solidFill>
                <a:effectLst/>
                <a:highlight>
                  <a:srgbClr val="FFFF96"/>
                </a:highlight>
                <a:latin typeface="Arial" panose="020B0604020202020204" pitchFamily="34" charset="0"/>
              </a:rPr>
              <a:t>3. Trường hợp chủ đầu tư dự án đầu tư xây dựng nhà ở thương mại trực tiếp đầu tư xây dựng nhà ở xã hội trong phạm vi dự án đầu tư xây dựng nhà ở thương mại đó thì được hưởng ưu đãi quy định tại khoản 2 Điều này đối với phần diện tích đất quy định tại</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FF"/>
                </a:solidFill>
                <a:effectLst/>
                <a:highlight>
                  <a:srgbClr val="FFFFFF"/>
                </a:highlight>
                <a:latin typeface="Arial" panose="020B0604020202020204" pitchFamily="34" charset="0"/>
              </a:rPr>
              <a:t>khoản 2, khoản 3 Điều 83 của Luật này</a:t>
            </a:r>
            <a:r>
              <a:rPr lang="vi-VN" b="0" i="0" dirty="0">
                <a:solidFill>
                  <a:srgbClr val="000000"/>
                </a:solidFill>
                <a:effectLst/>
                <a:highlight>
                  <a:srgbClr val="FFFFFF"/>
                </a:highlight>
                <a:latin typeface="Arial" panose="020B0604020202020204" pitchFamily="34" charset="0"/>
              </a:rPr>
              <a:t> </a:t>
            </a:r>
            <a:r>
              <a:rPr lang="vi-VN" b="0" i="0" u="none" strike="noStrike" dirty="0">
                <a:solidFill>
                  <a:srgbClr val="000000"/>
                </a:solidFill>
                <a:effectLst/>
                <a:highlight>
                  <a:srgbClr val="FFFFFF"/>
                </a:highlight>
                <a:latin typeface="Arial" panose="020B0604020202020204" pitchFamily="34" charset="0"/>
              </a:rPr>
              <a:t>do chủ đầu tư đó trực tiếp đầu tư xây dựng.</a:t>
            </a:r>
            <a:endParaRPr lang="vi-VN" b="0" i="0" dirty="0">
              <a:solidFill>
                <a:srgbClr val="000000"/>
              </a:solidFill>
              <a:effectLst/>
              <a:highlight>
                <a:srgbClr val="FFFFFF"/>
              </a:highlight>
              <a:latin typeface="Arial" panose="020B0604020202020204" pitchFamily="34" charset="0"/>
            </a:endParaRPr>
          </a:p>
          <a:p>
            <a:pPr marL="158750" indent="0" algn="l">
              <a:spcBef>
                <a:spcPts val="600"/>
              </a:spcBef>
              <a:spcAft>
                <a:spcPts val="600"/>
              </a:spcAft>
              <a:buNone/>
            </a:pPr>
            <a:r>
              <a:rPr lang="vi-VN" b="0" i="0" dirty="0">
                <a:solidFill>
                  <a:srgbClr val="000000"/>
                </a:solidFill>
                <a:effectLst/>
                <a:highlight>
                  <a:srgbClr val="FFFFFF"/>
                </a:highlight>
                <a:latin typeface="Arial" panose="020B0604020202020204" pitchFamily="34" charset="0"/>
              </a:rPr>
              <a:t>4. Cá nhân được vay vốn ưu đãi theo quy định tại khoản 2 Điều này để tự xây dựng hoặc cải tạo, sửa chữa nhà ở để đối tượng được hưởng chính sách hỗ trợ về nhà ở xã hội thuê.</a:t>
            </a:r>
          </a:p>
          <a:p>
            <a:pPr marL="0" lvl="0" indent="0" algn="l" rtl="0">
              <a:spcBef>
                <a:spcPts val="0"/>
              </a:spcBef>
              <a:spcAft>
                <a:spcPts val="0"/>
              </a:spcAft>
              <a:buFontTx/>
              <a:buNone/>
            </a:pPr>
            <a:endParaRPr lang="vi-VN" sz="1100" b="0" dirty="0">
              <a:latin typeface="Times New Roman" pitchFamily="18" charset="0"/>
              <a:cs typeface="Times New Roman" pitchFamily="18" charset="0"/>
            </a:endParaRPr>
          </a:p>
          <a:p>
            <a:pPr marL="0" lvl="0" indent="0" algn="l" rtl="0">
              <a:spcBef>
                <a:spcPts val="0"/>
              </a:spcBef>
              <a:spcAft>
                <a:spcPts val="0"/>
              </a:spcAft>
              <a:buFontTx/>
              <a:buNone/>
            </a:pPr>
            <a:endParaRPr lang="vi-VN" sz="1100" b="0" dirty="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l" rtl="0">
              <a:spcBef>
                <a:spcPts val="0"/>
              </a:spcBef>
              <a:spcAft>
                <a:spcPts val="0"/>
              </a:spcAft>
              <a:buFontTx/>
              <a:buChar char="-"/>
            </a:pPr>
            <a:endParaRPr lang="vi-VN" sz="1100" b="0">
              <a:latin typeface="Times New Roman" pitchFamily="18" charset="0"/>
              <a:cs typeface="Times New Roman" pitchFamily="18" charset="0"/>
            </a:endParaRPr>
          </a:p>
        </p:txBody>
      </p:sp>
    </p:spTree>
    <p:extLst>
      <p:ext uri="{BB962C8B-B14F-4D97-AF65-F5344CB8AC3E}">
        <p14:creationId xmlns:p14="http://schemas.microsoft.com/office/powerpoint/2010/main" val="136340466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4000719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171450" lvl="0" indent="-171450" algn="just" rtl="0">
              <a:spcBef>
                <a:spcPts val="0"/>
              </a:spcBef>
              <a:spcAft>
                <a:spcPts val="0"/>
              </a:spcAft>
              <a:buFontTx/>
              <a:buChar char="-"/>
            </a:pPr>
            <a:r>
              <a:rPr lang="vi-VN" sz="1100" b="0" dirty="0">
                <a:latin typeface="Times New Roman" pitchFamily="18" charset="0"/>
                <a:cs typeface="Times New Roman" pitchFamily="18" charset="0"/>
              </a:rPr>
              <a:t>Trong thời hạn 07 ngày, kể từ ngày nhận được đơn đề nghị xác nhận có tên trong Giấy chứng nhận quyền sử dụng đất, quyền sở hữu tài sản gắn liền với đất, Văn phòng/Chi nhánh văn phòng đăng ký đất đai cấp huyện thuộc tỉnh, thành phố trực thuộc trung ương nơi có dự án nhà ở xã hội đó thực hiện việc xác nhận đối với trường hợp quy định tại khoản này.</a:t>
            </a:r>
            <a:endParaRPr lang="en-US" sz="1100" b="0" dirty="0">
              <a:latin typeface="Times New Roman" pitchFamily="18" charset="0"/>
              <a:cs typeface="Times New Roman" pitchFamily="18" charset="0"/>
            </a:endParaRPr>
          </a:p>
          <a:p>
            <a:pPr marL="171450" lvl="0" indent="-171450" algn="just" rtl="0">
              <a:spcBef>
                <a:spcPts val="0"/>
              </a:spcBef>
              <a:spcAft>
                <a:spcPts val="0"/>
              </a:spcAft>
              <a:buFontTx/>
              <a:buChar char="-"/>
            </a:pPr>
            <a:r>
              <a:rPr lang="en-US" sz="1100" b="0" dirty="0">
                <a:latin typeface="Times New Roman" pitchFamily="18" charset="0"/>
                <a:cs typeface="Times New Roman" pitchFamily="18" charset="0"/>
              </a:rPr>
              <a:t> </a:t>
            </a:r>
            <a:r>
              <a:rPr lang="vi-VN" sz="1100" b="0" dirty="0">
                <a:latin typeface="Times New Roman" pitchFamily="18" charset="0"/>
                <a:cs typeface="Times New Roman" pitchFamily="18" charset="0"/>
              </a:rPr>
              <a:t>Trong thời hạn 07 ngày, kể từ ngày nhận được đơn đề nghị xác nhận diện tích nhà ở bình quân đầu người, Ủy ban nhân dân cấp xã thực hiện việc xác nhận đối với trường hợp quy định tại khoản này.</a:t>
            </a: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6550844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3348150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50495867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167746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24031640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gd362d286f3_1_53: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3" name="Google Shape;983;gd362d286f3_1_53: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0536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Đối</a:t>
            </a:r>
            <a:r>
              <a:rPr lang="en-US" baseline="0" dirty="0"/>
              <a:t> </a:t>
            </a:r>
            <a:r>
              <a:rPr lang="en-US" baseline="0" dirty="0" err="1"/>
              <a:t>tượng</a:t>
            </a:r>
            <a:r>
              <a:rPr lang="en-US" baseline="0" dirty="0"/>
              <a:t> </a:t>
            </a:r>
            <a:r>
              <a:rPr lang="en-US" baseline="0" dirty="0" err="1"/>
              <a:t>quy</a:t>
            </a:r>
            <a:r>
              <a:rPr lang="en-US" baseline="0" dirty="0"/>
              <a:t> </a:t>
            </a:r>
            <a:r>
              <a:rPr lang="en-US" baseline="0" dirty="0" err="1"/>
              <a:t>định</a:t>
            </a:r>
            <a:r>
              <a:rPr lang="en-US" baseline="0" dirty="0"/>
              <a:t> </a:t>
            </a:r>
            <a:r>
              <a:rPr lang="en-US" baseline="0" dirty="0" err="1"/>
              <a:t>tại</a:t>
            </a:r>
            <a:r>
              <a:rPr lang="en-US" baseline="0" dirty="0"/>
              <a:t> </a:t>
            </a:r>
            <a:r>
              <a:rPr lang="en-US" baseline="0" dirty="0" err="1"/>
              <a:t>khoản</a:t>
            </a:r>
            <a:r>
              <a:rPr lang="en-US" baseline="0" dirty="0"/>
              <a:t> 5, 6 </a:t>
            </a:r>
            <a:r>
              <a:rPr lang="en-US" baseline="0" dirty="0" err="1"/>
              <a:t>và</a:t>
            </a:r>
            <a:r>
              <a:rPr lang="en-US" baseline="0" dirty="0"/>
              <a:t> 8 </a:t>
            </a:r>
            <a:r>
              <a:rPr lang="en-US" baseline="0" dirty="0" err="1"/>
              <a:t>Điều</a:t>
            </a:r>
            <a:r>
              <a:rPr lang="en-US" baseline="0" dirty="0"/>
              <a:t> 76 LNO </a:t>
            </a:r>
            <a:r>
              <a:rPr lang="en-US" baseline="0" dirty="0" err="1"/>
              <a:t>gồm</a:t>
            </a:r>
            <a:r>
              <a:rPr lang="en-US" baseline="0" dirty="0"/>
              <a:t>:</a:t>
            </a:r>
          </a:p>
          <a:p>
            <a:pPr marL="158750" indent="0">
              <a:buNone/>
            </a:pPr>
            <a:r>
              <a:rPr lang="en-US" b="0" i="0" u="none" strike="noStrike" dirty="0">
                <a:solidFill>
                  <a:srgbClr val="000000"/>
                </a:solidFill>
                <a:effectLst/>
                <a:latin typeface="Arial"/>
              </a:rPr>
              <a:t>-</a:t>
            </a:r>
            <a:r>
              <a:rPr lang="en-US" b="0" i="0" u="none" strike="noStrike" baseline="0" dirty="0">
                <a:solidFill>
                  <a:srgbClr val="000000"/>
                </a:solidFill>
                <a:effectLst/>
                <a:latin typeface="Arial"/>
              </a:rPr>
              <a:t> </a:t>
            </a:r>
            <a:r>
              <a:rPr lang="vi-VN" b="0" i="0" u="none" strike="noStrike" dirty="0">
                <a:solidFill>
                  <a:srgbClr val="000000"/>
                </a:solidFill>
                <a:effectLst/>
                <a:latin typeface="Arial"/>
              </a:rPr>
              <a:t>Người thu nhập thấp tại khu vực đô thị.</a:t>
            </a:r>
            <a:endParaRPr lang="en-US" b="0" i="0" u="none" strike="noStrike" dirty="0">
              <a:solidFill>
                <a:srgbClr val="000000"/>
              </a:solidFill>
              <a:effectLst/>
              <a:latin typeface="Arial"/>
            </a:endParaRPr>
          </a:p>
          <a:p>
            <a:pPr marL="158750" indent="0">
              <a:buNone/>
            </a:pPr>
            <a:r>
              <a:rPr lang="en-US" b="0" i="0" u="none" strike="noStrike" dirty="0">
                <a:solidFill>
                  <a:srgbClr val="000000"/>
                </a:solidFill>
                <a:effectLst/>
                <a:latin typeface="Arial"/>
              </a:rPr>
              <a:t>-</a:t>
            </a:r>
            <a:r>
              <a:rPr lang="vi-VN" b="0" i="0" dirty="0">
                <a:solidFill>
                  <a:srgbClr val="000000"/>
                </a:solidFill>
                <a:effectLst/>
                <a:latin typeface="Arial"/>
              </a:rPr>
              <a:t> Công nhân, người lao động đang làm việc tại doanh nghiệp, hợp tác xã, liên hiệp hợp tác xã trong và ngoài khu công nghiệp.</a:t>
            </a:r>
          </a:p>
          <a:p>
            <a:pPr marL="158750" indent="0">
              <a:buNone/>
            </a:pPr>
            <a:r>
              <a:rPr lang="en-US" b="0" i="0" dirty="0">
                <a:solidFill>
                  <a:srgbClr val="000000"/>
                </a:solidFill>
                <a:effectLst/>
                <a:latin typeface="Arial"/>
              </a:rPr>
              <a:t>-</a:t>
            </a:r>
            <a:r>
              <a:rPr lang="vi-VN" b="0" i="0" dirty="0">
                <a:solidFill>
                  <a:srgbClr val="000000"/>
                </a:solidFill>
                <a:effectLst/>
                <a:latin typeface="Arial"/>
              </a:rPr>
              <a:t> Cán bộ, công chức, viên chức theo quy định của pháp luật về cán bộ, công chức, viên chức.</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Đối</a:t>
            </a:r>
            <a:r>
              <a:rPr lang="en-US" baseline="0"/>
              <a:t> tượng quy định tại khoản 5, 6 và 8 Điều 76 LNO gồm:</a:t>
            </a:r>
          </a:p>
          <a:p>
            <a:pPr marL="158750" indent="0">
              <a:buNone/>
            </a:pPr>
            <a:r>
              <a:rPr lang="en-US" b="0" i="0" u="none" strike="noStrike">
                <a:solidFill>
                  <a:srgbClr val="000000"/>
                </a:solidFill>
                <a:effectLst/>
                <a:latin typeface="Arial"/>
              </a:rPr>
              <a:t>-</a:t>
            </a:r>
            <a:r>
              <a:rPr lang="en-US" b="0" i="0" u="none" strike="noStrike" baseline="0">
                <a:solidFill>
                  <a:srgbClr val="000000"/>
                </a:solidFill>
                <a:effectLst/>
                <a:latin typeface="Arial"/>
              </a:rPr>
              <a:t> </a:t>
            </a:r>
            <a:r>
              <a:rPr lang="vi-VN" b="0" i="0" u="none" strike="noStrike">
                <a:solidFill>
                  <a:srgbClr val="000000"/>
                </a:solidFill>
                <a:effectLst/>
                <a:latin typeface="Arial"/>
              </a:rPr>
              <a:t>Người thu nhập thấp tại khu vực đô thị.</a:t>
            </a:r>
            <a:endParaRPr lang="en-US" b="0" i="0" u="none" strike="noStrike">
              <a:solidFill>
                <a:srgbClr val="000000"/>
              </a:solidFill>
              <a:effectLst/>
              <a:latin typeface="Arial"/>
            </a:endParaRPr>
          </a:p>
          <a:p>
            <a:pPr marL="158750" indent="0">
              <a:buNone/>
            </a:pPr>
            <a:r>
              <a:rPr lang="en-US" b="0" i="0" u="none" strike="noStrike">
                <a:solidFill>
                  <a:srgbClr val="000000"/>
                </a:solidFill>
                <a:effectLst/>
                <a:latin typeface="Arial"/>
              </a:rPr>
              <a:t>-</a:t>
            </a:r>
            <a:r>
              <a:rPr lang="vi-VN" b="0" i="0">
                <a:solidFill>
                  <a:srgbClr val="000000"/>
                </a:solidFill>
                <a:effectLst/>
                <a:latin typeface="Arial"/>
              </a:rPr>
              <a:t> Công nhân, người lao động đang làm việc tại doanh nghiệp, hợp tác xã, liên hiệp hợp tác xã trong và ngoài khu công nghiệp.</a:t>
            </a:r>
          </a:p>
          <a:p>
            <a:pPr marL="158750" indent="0">
              <a:buNone/>
            </a:pPr>
            <a:r>
              <a:rPr lang="en-US" b="0" i="0">
                <a:solidFill>
                  <a:srgbClr val="000000"/>
                </a:solidFill>
                <a:effectLst/>
                <a:latin typeface="Arial"/>
              </a:rPr>
              <a:t>-</a:t>
            </a:r>
            <a:r>
              <a:rPr lang="vi-VN" b="0" i="0">
                <a:solidFill>
                  <a:srgbClr val="000000"/>
                </a:solidFill>
                <a:effectLst/>
                <a:latin typeface="Arial"/>
              </a:rPr>
              <a:t> Cán bộ, công chức, viên chức theo quy định của pháp luật về cán bộ, công chức, viên chức.</a:t>
            </a:r>
          </a:p>
          <a:p>
            <a:pPr marL="0" lvl="0" indent="0" algn="l" rtl="0">
              <a:spcBef>
                <a:spcPts val="0"/>
              </a:spcBef>
              <a:spcAft>
                <a:spcPts val="0"/>
              </a:spcAft>
              <a:buNone/>
            </a:pPr>
            <a:endParaRPr dirty="0"/>
          </a:p>
        </p:txBody>
      </p:sp>
    </p:spTree>
    <p:extLst>
      <p:ext uri="{BB962C8B-B14F-4D97-AF65-F5344CB8AC3E}">
        <p14:creationId xmlns:p14="http://schemas.microsoft.com/office/powerpoint/2010/main" val="4248158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68263" y="746125"/>
            <a:ext cx="6624637" cy="3727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76117" y="4722694"/>
            <a:ext cx="5408930" cy="447413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3413200" y="2179250"/>
            <a:ext cx="5673134" cy="2964253"/>
          </a:xfrm>
          <a:custGeom>
            <a:avLst/>
            <a:gdLst/>
            <a:ahLst/>
            <a:cxnLst/>
            <a:rect l="l" t="t" r="r" b="b"/>
            <a:pathLst>
              <a:path w="75243" h="39315" extrusionOk="0">
                <a:moveTo>
                  <a:pt x="15559" y="1"/>
                </a:moveTo>
                <a:cubicBezTo>
                  <a:pt x="11154" y="1"/>
                  <a:pt x="7592" y="1679"/>
                  <a:pt x="5554" y="6253"/>
                </a:cubicBezTo>
                <a:cubicBezTo>
                  <a:pt x="1" y="18717"/>
                  <a:pt x="16699" y="39314"/>
                  <a:pt x="16699" y="39314"/>
                </a:cubicBezTo>
                <a:lnTo>
                  <a:pt x="65341" y="39288"/>
                </a:lnTo>
                <a:cubicBezTo>
                  <a:pt x="65341" y="39288"/>
                  <a:pt x="73505" y="31745"/>
                  <a:pt x="74374" y="19951"/>
                </a:cubicBezTo>
                <a:cubicBezTo>
                  <a:pt x="75243" y="8156"/>
                  <a:pt x="56832" y="14657"/>
                  <a:pt x="42404" y="8741"/>
                </a:cubicBezTo>
                <a:cubicBezTo>
                  <a:pt x="33270" y="4997"/>
                  <a:pt x="23159" y="1"/>
                  <a:pt x="15559" y="1"/>
                </a:cubicBezTo>
                <a:close/>
              </a:path>
            </a:pathLst>
          </a:custGeom>
          <a:solidFill>
            <a:srgbClr val="FFFFFF">
              <a:alpha val="220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10800000">
            <a:off x="0" y="-5500"/>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0800000">
            <a:off x="6486929" y="4454648"/>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720000" y="812550"/>
            <a:ext cx="3852000" cy="31089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5000" b="1">
                <a:latin typeface="Barlow Semi Condensed"/>
                <a:ea typeface="Barlow Semi Condensed"/>
                <a:cs typeface="Barlow Semi Condensed"/>
                <a:sym typeface="Barlow Semi Condensed"/>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3" name="Google Shape;13;p2"/>
          <p:cNvSpPr txBox="1">
            <a:spLocks noGrp="1"/>
          </p:cNvSpPr>
          <p:nvPr>
            <p:ph type="subTitle" idx="1"/>
          </p:nvPr>
        </p:nvSpPr>
        <p:spPr>
          <a:xfrm>
            <a:off x="720000" y="3921450"/>
            <a:ext cx="3474600" cy="4095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400">
                <a:latin typeface="Arimo Medium"/>
                <a:ea typeface="Arimo Medium"/>
                <a:cs typeface="Arimo Medium"/>
                <a:sym typeface="Arimo Medium"/>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p:nvPr/>
        </p:nvSpPr>
        <p:spPr>
          <a:xfrm flipH="1">
            <a:off x="2750863" y="2179250"/>
            <a:ext cx="5673134" cy="2964253"/>
          </a:xfrm>
          <a:custGeom>
            <a:avLst/>
            <a:gdLst/>
            <a:ahLst/>
            <a:cxnLst/>
            <a:rect l="l" t="t" r="r" b="b"/>
            <a:pathLst>
              <a:path w="75243" h="39315" extrusionOk="0">
                <a:moveTo>
                  <a:pt x="15559" y="1"/>
                </a:moveTo>
                <a:cubicBezTo>
                  <a:pt x="11154" y="1"/>
                  <a:pt x="7592" y="1679"/>
                  <a:pt x="5554" y="6253"/>
                </a:cubicBezTo>
                <a:cubicBezTo>
                  <a:pt x="1" y="18717"/>
                  <a:pt x="16699" y="39314"/>
                  <a:pt x="16699" y="39314"/>
                </a:cubicBezTo>
                <a:lnTo>
                  <a:pt x="65341" y="39288"/>
                </a:lnTo>
                <a:cubicBezTo>
                  <a:pt x="65341" y="39288"/>
                  <a:pt x="73505" y="31745"/>
                  <a:pt x="74374" y="19951"/>
                </a:cubicBezTo>
                <a:cubicBezTo>
                  <a:pt x="75243" y="8156"/>
                  <a:pt x="56832" y="14657"/>
                  <a:pt x="42404" y="8741"/>
                </a:cubicBezTo>
                <a:cubicBezTo>
                  <a:pt x="33270" y="4997"/>
                  <a:pt x="23159" y="1"/>
                  <a:pt x="15559" y="1"/>
                </a:cubicBezTo>
                <a:close/>
              </a:path>
            </a:pathLst>
          </a:custGeom>
          <a:solidFill>
            <a:srgbClr val="F2E5CE">
              <a:alpha val="20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p:nvPr/>
        </p:nvSpPr>
        <p:spPr>
          <a:xfrm rot="10800000" flipH="1">
            <a:off x="-7"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flipH="1">
            <a:off x="4579843" y="7"/>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txBox="1">
            <a:spLocks noGrp="1"/>
          </p:cNvSpPr>
          <p:nvPr>
            <p:ph type="title"/>
          </p:nvPr>
        </p:nvSpPr>
        <p:spPr>
          <a:xfrm>
            <a:off x="1310200" y="2179625"/>
            <a:ext cx="6523500" cy="8229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p3"/>
          <p:cNvSpPr txBox="1">
            <a:spLocks noGrp="1"/>
          </p:cNvSpPr>
          <p:nvPr>
            <p:ph type="title" idx="2" hasCustomPrompt="1"/>
          </p:nvPr>
        </p:nvSpPr>
        <p:spPr>
          <a:xfrm>
            <a:off x="3657600" y="690325"/>
            <a:ext cx="1828800" cy="133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0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0" name="Google Shape;20;p3"/>
          <p:cNvSpPr txBox="1">
            <a:spLocks noGrp="1"/>
          </p:cNvSpPr>
          <p:nvPr>
            <p:ph type="subTitle" idx="1"/>
          </p:nvPr>
        </p:nvSpPr>
        <p:spPr>
          <a:xfrm>
            <a:off x="2286000" y="2926325"/>
            <a:ext cx="4572000" cy="365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4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4"/>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7200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5" name="Google Shape;95;p18"/>
          <p:cNvSpPr txBox="1">
            <a:spLocks noGrp="1"/>
          </p:cNvSpPr>
          <p:nvPr>
            <p:ph type="title" idx="2" hasCustomPrompt="1"/>
          </p:nvPr>
        </p:nvSpPr>
        <p:spPr>
          <a:xfrm>
            <a:off x="7200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6" name="Google Shape;96;p18"/>
          <p:cNvSpPr txBox="1">
            <a:spLocks noGrp="1"/>
          </p:cNvSpPr>
          <p:nvPr>
            <p:ph type="subTitle" idx="1"/>
          </p:nvPr>
        </p:nvSpPr>
        <p:spPr>
          <a:xfrm>
            <a:off x="7200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97" name="Google Shape;97;p18"/>
          <p:cNvSpPr txBox="1">
            <a:spLocks noGrp="1"/>
          </p:cNvSpPr>
          <p:nvPr>
            <p:ph type="title" idx="3"/>
          </p:nvPr>
        </p:nvSpPr>
        <p:spPr>
          <a:xfrm>
            <a:off x="35661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8" name="Google Shape;98;p18"/>
          <p:cNvSpPr txBox="1">
            <a:spLocks noGrp="1"/>
          </p:cNvSpPr>
          <p:nvPr>
            <p:ph type="title" idx="4" hasCustomPrompt="1"/>
          </p:nvPr>
        </p:nvSpPr>
        <p:spPr>
          <a:xfrm>
            <a:off x="35661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9" name="Google Shape;99;p18"/>
          <p:cNvSpPr txBox="1">
            <a:spLocks noGrp="1"/>
          </p:cNvSpPr>
          <p:nvPr>
            <p:ph type="subTitle" idx="5"/>
          </p:nvPr>
        </p:nvSpPr>
        <p:spPr>
          <a:xfrm>
            <a:off x="35661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0" name="Google Shape;100;p18"/>
          <p:cNvSpPr txBox="1">
            <a:spLocks noGrp="1"/>
          </p:cNvSpPr>
          <p:nvPr>
            <p:ph type="title" idx="6"/>
          </p:nvPr>
        </p:nvSpPr>
        <p:spPr>
          <a:xfrm>
            <a:off x="64122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1" name="Google Shape;101;p18"/>
          <p:cNvSpPr txBox="1">
            <a:spLocks noGrp="1"/>
          </p:cNvSpPr>
          <p:nvPr>
            <p:ph type="title" idx="7" hasCustomPrompt="1"/>
          </p:nvPr>
        </p:nvSpPr>
        <p:spPr>
          <a:xfrm>
            <a:off x="64122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2" name="Google Shape;102;p18"/>
          <p:cNvSpPr txBox="1">
            <a:spLocks noGrp="1"/>
          </p:cNvSpPr>
          <p:nvPr>
            <p:ph type="subTitle" idx="8"/>
          </p:nvPr>
        </p:nvSpPr>
        <p:spPr>
          <a:xfrm>
            <a:off x="64122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3" name="Google Shape;103;p18"/>
          <p:cNvSpPr txBox="1">
            <a:spLocks noGrp="1"/>
          </p:cNvSpPr>
          <p:nvPr>
            <p:ph type="title" idx="9"/>
          </p:nvPr>
        </p:nvSpPr>
        <p:spPr>
          <a:xfrm>
            <a:off x="7200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4" name="Google Shape;104;p18"/>
          <p:cNvSpPr txBox="1">
            <a:spLocks noGrp="1"/>
          </p:cNvSpPr>
          <p:nvPr>
            <p:ph type="title" idx="13" hasCustomPrompt="1"/>
          </p:nvPr>
        </p:nvSpPr>
        <p:spPr>
          <a:xfrm>
            <a:off x="7200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5" name="Google Shape;105;p18"/>
          <p:cNvSpPr txBox="1">
            <a:spLocks noGrp="1"/>
          </p:cNvSpPr>
          <p:nvPr>
            <p:ph type="subTitle" idx="14"/>
          </p:nvPr>
        </p:nvSpPr>
        <p:spPr>
          <a:xfrm>
            <a:off x="7200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6" name="Google Shape;106;p18"/>
          <p:cNvSpPr txBox="1">
            <a:spLocks noGrp="1"/>
          </p:cNvSpPr>
          <p:nvPr>
            <p:ph type="title" idx="15"/>
          </p:nvPr>
        </p:nvSpPr>
        <p:spPr>
          <a:xfrm>
            <a:off x="35661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7" name="Google Shape;107;p18"/>
          <p:cNvSpPr txBox="1">
            <a:spLocks noGrp="1"/>
          </p:cNvSpPr>
          <p:nvPr>
            <p:ph type="title" idx="16" hasCustomPrompt="1"/>
          </p:nvPr>
        </p:nvSpPr>
        <p:spPr>
          <a:xfrm>
            <a:off x="35661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8" name="Google Shape;108;p18"/>
          <p:cNvSpPr txBox="1">
            <a:spLocks noGrp="1"/>
          </p:cNvSpPr>
          <p:nvPr>
            <p:ph type="subTitle" idx="17"/>
          </p:nvPr>
        </p:nvSpPr>
        <p:spPr>
          <a:xfrm>
            <a:off x="35661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9" name="Google Shape;109;p18"/>
          <p:cNvSpPr txBox="1">
            <a:spLocks noGrp="1"/>
          </p:cNvSpPr>
          <p:nvPr>
            <p:ph type="title" idx="18"/>
          </p:nvPr>
        </p:nvSpPr>
        <p:spPr>
          <a:xfrm>
            <a:off x="64122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0" name="Google Shape;110;p18"/>
          <p:cNvSpPr txBox="1">
            <a:spLocks noGrp="1"/>
          </p:cNvSpPr>
          <p:nvPr>
            <p:ph type="title" idx="19" hasCustomPrompt="1"/>
          </p:nvPr>
        </p:nvSpPr>
        <p:spPr>
          <a:xfrm>
            <a:off x="64122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1" name="Google Shape;111;p18"/>
          <p:cNvSpPr txBox="1">
            <a:spLocks noGrp="1"/>
          </p:cNvSpPr>
          <p:nvPr>
            <p:ph type="subTitle" idx="20"/>
          </p:nvPr>
        </p:nvSpPr>
        <p:spPr>
          <a:xfrm>
            <a:off x="64122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12" name="Google Shape;112;p18"/>
          <p:cNvSpPr txBox="1">
            <a:spLocks noGrp="1"/>
          </p:cNvSpPr>
          <p:nvPr>
            <p:ph type="title" idx="21"/>
          </p:nvPr>
        </p:nvSpPr>
        <p:spPr>
          <a:xfrm>
            <a:off x="720000" y="332545"/>
            <a:ext cx="7704000" cy="640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3" name="Google Shape;113;p18"/>
          <p:cNvSpPr/>
          <p:nvPr/>
        </p:nvSpPr>
        <p:spPr>
          <a:xfrm>
            <a:off x="4" y="-2"/>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8"/>
          <p:cNvSpPr/>
          <p:nvPr/>
        </p:nvSpPr>
        <p:spPr>
          <a:xfrm>
            <a:off x="6443270" y="4421251"/>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232"/>
        <p:cNvGrpSpPr/>
        <p:nvPr/>
      </p:nvGrpSpPr>
      <p:grpSpPr>
        <a:xfrm>
          <a:off x="0" y="0"/>
          <a:ext cx="0" cy="0"/>
          <a:chOff x="0" y="0"/>
          <a:chExt cx="0" cy="0"/>
        </a:xfrm>
      </p:grpSpPr>
      <p:sp>
        <p:nvSpPr>
          <p:cNvPr id="233" name="Google Shape;233;p32"/>
          <p:cNvSpPr/>
          <p:nvPr/>
        </p:nvSpPr>
        <p:spPr>
          <a:xfrm flipH="1">
            <a:off x="6486929" y="0"/>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2"/>
          <p:cNvSpPr/>
          <p:nvPr/>
        </p:nvSpPr>
        <p:spPr>
          <a:xfrm flipH="1">
            <a:off x="0" y="4421252"/>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235"/>
        <p:cNvGrpSpPr/>
        <p:nvPr/>
      </p:nvGrpSpPr>
      <p:grpSpPr>
        <a:xfrm>
          <a:off x="0" y="0"/>
          <a:ext cx="0" cy="0"/>
          <a:chOff x="0" y="0"/>
          <a:chExt cx="0" cy="0"/>
        </a:xfrm>
      </p:grpSpPr>
      <p:sp>
        <p:nvSpPr>
          <p:cNvPr id="236" name="Google Shape;236;p33"/>
          <p:cNvSpPr/>
          <p:nvPr/>
        </p:nvSpPr>
        <p:spPr>
          <a:xfrm rot="10800000">
            <a:off x="4579843"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3"/>
          <p:cNvSpPr/>
          <p:nvPr/>
        </p:nvSpPr>
        <p:spPr>
          <a:xfrm>
            <a:off x="-7" y="7"/>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21"/>
        <p:cNvGrpSpPr/>
        <p:nvPr/>
      </p:nvGrpSpPr>
      <p:grpSpPr>
        <a:xfrm>
          <a:off x="0" y="0"/>
          <a:ext cx="0" cy="0"/>
          <a:chOff x="0" y="0"/>
          <a:chExt cx="0" cy="0"/>
        </a:xfrm>
      </p:grpSpPr>
      <p:sp>
        <p:nvSpPr>
          <p:cNvPr id="122" name="Google Shape;122;p20"/>
          <p:cNvSpPr/>
          <p:nvPr/>
        </p:nvSpPr>
        <p:spPr>
          <a:xfrm rot="10800000" flipH="1">
            <a:off x="-7"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0"/>
          <p:cNvSpPr/>
          <p:nvPr/>
        </p:nvSpPr>
        <p:spPr>
          <a:xfrm rot="10800000" flipH="1">
            <a:off x="6443275" y="2"/>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0"/>
          <p:cNvSpPr txBox="1">
            <a:spLocks noGrp="1"/>
          </p:cNvSpPr>
          <p:nvPr>
            <p:ph type="subTitle" idx="1"/>
          </p:nvPr>
        </p:nvSpPr>
        <p:spPr>
          <a:xfrm>
            <a:off x="5772300" y="2868900"/>
            <a:ext cx="2651700" cy="1280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5" name="Google Shape;125;p20"/>
          <p:cNvSpPr txBox="1">
            <a:spLocks noGrp="1"/>
          </p:cNvSpPr>
          <p:nvPr>
            <p:ph type="title"/>
          </p:nvPr>
        </p:nvSpPr>
        <p:spPr>
          <a:xfrm>
            <a:off x="5772300" y="994500"/>
            <a:ext cx="2651700" cy="19203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26" name="Google Shape;126;p20"/>
          <p:cNvSpPr>
            <a:spLocks noGrp="1"/>
          </p:cNvSpPr>
          <p:nvPr>
            <p:ph type="pic" idx="2"/>
          </p:nvPr>
        </p:nvSpPr>
        <p:spPr>
          <a:xfrm>
            <a:off x="720000" y="540000"/>
            <a:ext cx="4754100" cy="4063500"/>
          </a:xfrm>
          <a:prstGeom prst="rect">
            <a:avLst/>
          </a:prstGeom>
          <a:noFill/>
          <a:ln>
            <a:noFill/>
          </a:ln>
        </p:spPr>
      </p:sp>
    </p:spTree>
    <p:extLst>
      <p:ext uri="{BB962C8B-B14F-4D97-AF65-F5344CB8AC3E}">
        <p14:creationId xmlns:p14="http://schemas.microsoft.com/office/powerpoint/2010/main" val="30606899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331645"/>
            <a:ext cx="7704000" cy="640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1pPr>
            <a:lvl2pPr lvl="1"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2pPr>
            <a:lvl3pPr lvl="2"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3pPr>
            <a:lvl4pPr lvl="3"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4pPr>
            <a:lvl5pPr lvl="4"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5pPr>
            <a:lvl6pPr lvl="5"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6pPr>
            <a:lvl7pPr lvl="6"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7pPr>
            <a:lvl8pPr lvl="7"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8pPr>
            <a:lvl9pPr lvl="8"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1pPr>
            <a:lvl2pPr marL="914400" lvl="1"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2pPr>
            <a:lvl3pPr marL="1371600" lvl="2"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3pPr>
            <a:lvl4pPr marL="1828800" lvl="3"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4pPr>
            <a:lvl5pPr marL="2286000" lvl="4"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5pPr>
            <a:lvl6pPr marL="2743200" lvl="5"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6pPr>
            <a:lvl7pPr marL="3200400" lvl="6"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7pPr>
            <a:lvl8pPr marL="3657600" lvl="7"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8pPr>
            <a:lvl9pPr marL="4114800" lvl="8" indent="-304800">
              <a:lnSpc>
                <a:spcPct val="100000"/>
              </a:lnSpc>
              <a:spcBef>
                <a:spcPts val="1600"/>
              </a:spcBef>
              <a:spcAft>
                <a:spcPts val="1600"/>
              </a:spcAft>
              <a:buClr>
                <a:schemeClr val="dk1"/>
              </a:buClr>
              <a:buSzPts val="1200"/>
              <a:buFont typeface="Arimo Medium"/>
              <a:buChar char="■"/>
              <a:defRPr sz="1200">
                <a:solidFill>
                  <a:schemeClr val="dk1"/>
                </a:solidFill>
                <a:latin typeface="Arimo Medium"/>
                <a:ea typeface="Arimo Medium"/>
                <a:cs typeface="Arimo Medium"/>
                <a:sym typeface="Arimo Mediu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8" r:id="rId3"/>
    <p:sldLayoutId id="2147483664" r:id="rId4"/>
    <p:sldLayoutId id="2147483678" r:id="rId5"/>
    <p:sldLayoutId id="2147483679" r:id="rId6"/>
    <p:sldLayoutId id="2147483683" r:id="rId7"/>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7"/>
          <p:cNvSpPr txBox="1">
            <a:spLocks noGrp="1"/>
          </p:cNvSpPr>
          <p:nvPr>
            <p:ph type="subTitle" idx="1"/>
          </p:nvPr>
        </p:nvSpPr>
        <p:spPr>
          <a:xfrm>
            <a:off x="304800" y="3764006"/>
            <a:ext cx="4724400" cy="625113"/>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Times New Roman" panose="02020603050405020304" pitchFamily="18" charset="0"/>
                <a:cs typeface="Times New Roman" panose="02020603050405020304" pitchFamily="18" charset="0"/>
              </a:rPr>
              <a:t>Cục Quản lý nhà và thị trường bất động sản- Bộ Xây dựng, </a:t>
            </a:r>
          </a:p>
          <a:p>
            <a:pPr marL="0" lvl="0" indent="0" algn="ctr" rtl="0">
              <a:spcBef>
                <a:spcPts val="0"/>
              </a:spcBef>
              <a:spcAft>
                <a:spcPts val="0"/>
              </a:spcAft>
              <a:buNone/>
            </a:pPr>
            <a:r>
              <a:rPr lang="en" b="1" dirty="0">
                <a:solidFill>
                  <a:schemeClr val="dk1"/>
                </a:solidFill>
                <a:latin typeface="Times New Roman" panose="02020603050405020304" pitchFamily="18" charset="0"/>
                <a:cs typeface="Times New Roman" panose="02020603050405020304" pitchFamily="18" charset="0"/>
              </a:rPr>
              <a:t>Tháng 8/2024</a:t>
            </a:r>
            <a:endParaRPr b="1" dirty="0">
              <a:solidFill>
                <a:schemeClr val="dk1"/>
              </a:solidFill>
              <a:latin typeface="Times New Roman" panose="02020603050405020304" pitchFamily="18" charset="0"/>
              <a:cs typeface="Times New Roman" panose="02020603050405020304" pitchFamily="18" charset="0"/>
            </a:endParaRPr>
          </a:p>
        </p:txBody>
      </p:sp>
      <p:sp>
        <p:nvSpPr>
          <p:cNvPr id="249" name="Google Shape;249;p37"/>
          <p:cNvSpPr txBox="1">
            <a:spLocks noGrp="1"/>
          </p:cNvSpPr>
          <p:nvPr>
            <p:ph type="ctrTitle"/>
          </p:nvPr>
        </p:nvSpPr>
        <p:spPr>
          <a:xfrm>
            <a:off x="253842" y="-46575"/>
            <a:ext cx="5068015" cy="3108900"/>
          </a:xfrm>
          <a:prstGeom prst="rect">
            <a:avLst/>
          </a:prstGeom>
        </p:spPr>
        <p:txBody>
          <a:bodyPr spcFirstLastPara="1" wrap="square" lIns="91425" tIns="91425" rIns="91425" bIns="91425" anchor="b" anchorCtr="0">
            <a:noAutofit/>
          </a:bodyPr>
          <a:lstStyle/>
          <a:p>
            <a:pPr marL="0" lvl="0" indent="0" algn="ctr" rtl="0">
              <a:spcBef>
                <a:spcPts val="3000"/>
              </a:spcBef>
              <a:spcAft>
                <a:spcPts val="600"/>
              </a:spcAft>
              <a:buNone/>
            </a:pPr>
            <a:r>
              <a:rPr lang="en" sz="3900" dirty="0">
                <a:latin typeface="Times New Roman" panose="02020603050405020304" pitchFamily="18" charset="0"/>
                <a:ea typeface="Lexend Deca Medium"/>
                <a:cs typeface="Times New Roman" panose="02020603050405020304" pitchFamily="18" charset="0"/>
                <a:sym typeface="Lexend Deca Medium"/>
              </a:rPr>
              <a:t>LUẬT NHÀ Ở 2023 </a:t>
            </a:r>
            <a:br>
              <a:rPr lang="en" sz="3900" b="0" dirty="0">
                <a:latin typeface="Times New Roman" panose="02020603050405020304" pitchFamily="18" charset="0"/>
                <a:ea typeface="Lexend Deca Medium"/>
                <a:cs typeface="Times New Roman" panose="02020603050405020304" pitchFamily="18" charset="0"/>
                <a:sym typeface="Lexend Deca Medium"/>
              </a:rPr>
            </a:br>
            <a:r>
              <a:rPr lang="en" sz="1400" dirty="0">
                <a:latin typeface="Times New Roman" panose="02020603050405020304" pitchFamily="18" charset="0"/>
                <a:ea typeface="Lexend Deca Medium"/>
                <a:cs typeface="Times New Roman" panose="02020603050405020304" pitchFamily="18" charset="0"/>
                <a:sym typeface="Lexend Deca Medium"/>
              </a:rPr>
              <a:t>NGHỊ ĐỊNH SỐ 100/2024/NĐ-CP NGÀY 26/7/2024 </a:t>
            </a:r>
            <a:br>
              <a:rPr lang="en" sz="1400" dirty="0">
                <a:latin typeface="Times New Roman" panose="02020603050405020304" pitchFamily="18" charset="0"/>
                <a:ea typeface="Lexend Deca Medium"/>
                <a:cs typeface="Times New Roman" panose="02020603050405020304" pitchFamily="18" charset="0"/>
                <a:sym typeface="Lexend Deca Medium"/>
              </a:rPr>
            </a:br>
            <a:r>
              <a:rPr lang="en" sz="1400" dirty="0">
                <a:latin typeface="Times New Roman" panose="02020603050405020304" pitchFamily="18" charset="0"/>
                <a:ea typeface="Lexend Deca Medium"/>
                <a:cs typeface="Times New Roman" panose="02020603050405020304" pitchFamily="18" charset="0"/>
                <a:sym typeface="Lexend Deca Medium"/>
              </a:rPr>
              <a:t>QUY ĐỊNH CHI TIẾT MỘT SỐ ĐIỀU CỦA LUẬT NHÀ Ở </a:t>
            </a:r>
            <a:br>
              <a:rPr lang="en" sz="1400" dirty="0">
                <a:latin typeface="Times New Roman" panose="02020603050405020304" pitchFamily="18" charset="0"/>
                <a:ea typeface="Lexend Deca Medium"/>
                <a:cs typeface="Times New Roman" panose="02020603050405020304" pitchFamily="18" charset="0"/>
                <a:sym typeface="Lexend Deca Medium"/>
              </a:rPr>
            </a:br>
            <a:r>
              <a:rPr lang="en" sz="1400" dirty="0">
                <a:latin typeface="Times New Roman" panose="02020603050405020304" pitchFamily="18" charset="0"/>
                <a:ea typeface="Lexend Deca Medium"/>
                <a:cs typeface="Times New Roman" panose="02020603050405020304" pitchFamily="18" charset="0"/>
                <a:sym typeface="Lexend Deca Medium"/>
              </a:rPr>
              <a:t>VỀ PHÁT TRIỂN VÀ QUẢN LÝ NHÀ Ở XÃ HỘI</a:t>
            </a:r>
            <a:br>
              <a:rPr lang="en" sz="1400" dirty="0">
                <a:latin typeface="Times New Roman" panose="02020603050405020304" pitchFamily="18" charset="0"/>
                <a:ea typeface="Lexend Deca Medium"/>
                <a:cs typeface="Times New Roman" panose="02020603050405020304" pitchFamily="18" charset="0"/>
                <a:sym typeface="Lexend Deca"/>
              </a:rPr>
            </a:br>
            <a:endParaRPr sz="1200" dirty="0">
              <a:latin typeface="Times New Roman" panose="02020603050405020304" pitchFamily="18" charset="0"/>
              <a:ea typeface="Lexend Deca Medium"/>
              <a:cs typeface="Times New Roman" panose="02020603050405020304" pitchFamily="18" charset="0"/>
              <a:sym typeface="Lexend Deca"/>
            </a:endParaRPr>
          </a:p>
        </p:txBody>
      </p:sp>
      <p:grpSp>
        <p:nvGrpSpPr>
          <p:cNvPr id="250" name="Google Shape;250;p37"/>
          <p:cNvGrpSpPr/>
          <p:nvPr/>
        </p:nvGrpSpPr>
        <p:grpSpPr>
          <a:xfrm>
            <a:off x="7572092" y="726514"/>
            <a:ext cx="583790" cy="549355"/>
            <a:chOff x="1649829" y="1700610"/>
            <a:chExt cx="470343" cy="439203"/>
          </a:xfrm>
        </p:grpSpPr>
        <p:sp>
          <p:nvSpPr>
            <p:cNvPr id="251" name="Google Shape;251;p37"/>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7"/>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7"/>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37"/>
          <p:cNvGrpSpPr/>
          <p:nvPr/>
        </p:nvGrpSpPr>
        <p:grpSpPr>
          <a:xfrm flipH="1">
            <a:off x="4452610" y="907925"/>
            <a:ext cx="359905" cy="383903"/>
            <a:chOff x="3625816" y="1393740"/>
            <a:chExt cx="289966" cy="306926"/>
          </a:xfrm>
        </p:grpSpPr>
        <p:sp>
          <p:nvSpPr>
            <p:cNvPr id="255" name="Google Shape;255;p37"/>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7"/>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6" name="Google Shape;316;p37"/>
          <p:cNvGrpSpPr/>
          <p:nvPr/>
        </p:nvGrpSpPr>
        <p:grpSpPr>
          <a:xfrm rot="10800000" flipH="1">
            <a:off x="8290482" y="3435289"/>
            <a:ext cx="359905" cy="383903"/>
            <a:chOff x="3625816" y="1393740"/>
            <a:chExt cx="289966" cy="306926"/>
          </a:xfrm>
        </p:grpSpPr>
        <p:sp>
          <p:nvSpPr>
            <p:cNvPr id="317" name="Google Shape;317;p37"/>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7"/>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 name="Google Shape;257;p37"/>
          <p:cNvGrpSpPr/>
          <p:nvPr/>
        </p:nvGrpSpPr>
        <p:grpSpPr>
          <a:xfrm>
            <a:off x="5133232" y="3125362"/>
            <a:ext cx="2454833" cy="562307"/>
            <a:chOff x="4376863" y="4203532"/>
            <a:chExt cx="1823799" cy="417761"/>
          </a:xfrm>
        </p:grpSpPr>
        <p:sp>
          <p:nvSpPr>
            <p:cNvPr id="56" name="Google Shape;258;p37"/>
            <p:cNvSpPr/>
            <p:nvPr/>
          </p:nvSpPr>
          <p:spPr>
            <a:xfrm>
              <a:off x="4376863" y="4203532"/>
              <a:ext cx="1823799" cy="417761"/>
            </a:xfrm>
            <a:custGeom>
              <a:avLst/>
              <a:gdLst/>
              <a:ahLst/>
              <a:cxnLst/>
              <a:rect l="l" t="t" r="r" b="b"/>
              <a:pathLst>
                <a:path w="32153" h="7365" extrusionOk="0">
                  <a:moveTo>
                    <a:pt x="4086" y="1"/>
                  </a:moveTo>
                  <a:cubicBezTo>
                    <a:pt x="1839" y="1"/>
                    <a:pt x="0" y="1659"/>
                    <a:pt x="0" y="3683"/>
                  </a:cubicBezTo>
                  <a:cubicBezTo>
                    <a:pt x="0" y="5708"/>
                    <a:pt x="1839" y="7364"/>
                    <a:pt x="4086" y="7364"/>
                  </a:cubicBezTo>
                  <a:lnTo>
                    <a:pt x="32152" y="7364"/>
                  </a:lnTo>
                  <a:lnTo>
                    <a:pt x="3215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59;p37"/>
            <p:cNvSpPr/>
            <p:nvPr/>
          </p:nvSpPr>
          <p:spPr>
            <a:xfrm>
              <a:off x="4547995" y="4250385"/>
              <a:ext cx="1652667" cy="324056"/>
            </a:xfrm>
            <a:custGeom>
              <a:avLst/>
              <a:gdLst/>
              <a:ahLst/>
              <a:cxnLst/>
              <a:rect l="l" t="t" r="r" b="b"/>
              <a:pathLst>
                <a:path w="29136" h="5713" extrusionOk="0">
                  <a:moveTo>
                    <a:pt x="3171" y="1"/>
                  </a:moveTo>
                  <a:cubicBezTo>
                    <a:pt x="1426" y="1"/>
                    <a:pt x="1" y="1286"/>
                    <a:pt x="1" y="2857"/>
                  </a:cubicBezTo>
                  <a:cubicBezTo>
                    <a:pt x="1" y="4427"/>
                    <a:pt x="1426" y="5712"/>
                    <a:pt x="3171" y="5712"/>
                  </a:cubicBezTo>
                  <a:lnTo>
                    <a:pt x="29135" y="5712"/>
                  </a:lnTo>
                  <a:lnTo>
                    <a:pt x="2913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60;p37"/>
            <p:cNvSpPr/>
            <p:nvPr/>
          </p:nvSpPr>
          <p:spPr>
            <a:xfrm>
              <a:off x="4594150" y="4523675"/>
              <a:ext cx="1606465"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61;p37"/>
            <p:cNvSpPr/>
            <p:nvPr/>
          </p:nvSpPr>
          <p:spPr>
            <a:xfrm>
              <a:off x="4572900" y="4446357"/>
              <a:ext cx="1627724" cy="12989"/>
            </a:xfrm>
            <a:custGeom>
              <a:avLst/>
              <a:gdLst/>
              <a:ahLst/>
              <a:cxnLst/>
              <a:rect l="l" t="t" r="r" b="b"/>
              <a:pathLst>
                <a:path w="35729" h="229"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62;p37"/>
            <p:cNvSpPr/>
            <p:nvPr/>
          </p:nvSpPr>
          <p:spPr>
            <a:xfrm>
              <a:off x="4572900" y="4369104"/>
              <a:ext cx="1627724" cy="12932"/>
            </a:xfrm>
            <a:custGeom>
              <a:avLst/>
              <a:gdLst/>
              <a:ahLst/>
              <a:cxnLst/>
              <a:rect l="l" t="t" r="r" b="b"/>
              <a:pathLst>
                <a:path w="35729" h="228"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63;p37"/>
            <p:cNvSpPr/>
            <p:nvPr/>
          </p:nvSpPr>
          <p:spPr>
            <a:xfrm>
              <a:off x="4590850" y="4291850"/>
              <a:ext cx="1609770"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64;p37"/>
            <p:cNvSpPr/>
            <p:nvPr/>
          </p:nvSpPr>
          <p:spPr>
            <a:xfrm>
              <a:off x="4528653" y="4231043"/>
              <a:ext cx="1672009" cy="362740"/>
            </a:xfrm>
            <a:custGeom>
              <a:avLst/>
              <a:gdLst/>
              <a:ahLst/>
              <a:cxnLst/>
              <a:rect l="l" t="t" r="r" b="b"/>
              <a:pathLst>
                <a:path w="29477" h="6395" extrusionOk="0">
                  <a:moveTo>
                    <a:pt x="3512" y="1"/>
                  </a:moveTo>
                  <a:cubicBezTo>
                    <a:pt x="1577" y="1"/>
                    <a:pt x="1" y="1434"/>
                    <a:pt x="1" y="3197"/>
                  </a:cubicBezTo>
                  <a:cubicBezTo>
                    <a:pt x="1" y="4961"/>
                    <a:pt x="1577" y="6394"/>
                    <a:pt x="3512" y="6394"/>
                  </a:cubicBezTo>
                  <a:lnTo>
                    <a:pt x="29476" y="6394"/>
                  </a:lnTo>
                  <a:lnTo>
                    <a:pt x="29476" y="5714"/>
                  </a:lnTo>
                  <a:lnTo>
                    <a:pt x="3512" y="5714"/>
                  </a:lnTo>
                  <a:cubicBezTo>
                    <a:pt x="1951" y="5714"/>
                    <a:pt x="681" y="4585"/>
                    <a:pt x="681" y="3197"/>
                  </a:cubicBezTo>
                  <a:cubicBezTo>
                    <a:pt x="681" y="1810"/>
                    <a:pt x="1951" y="681"/>
                    <a:pt x="3512" y="681"/>
                  </a:cubicBezTo>
                  <a:lnTo>
                    <a:pt x="29476" y="681"/>
                  </a:lnTo>
                  <a:lnTo>
                    <a:pt x="2947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65;p37"/>
            <p:cNvSpPr/>
            <p:nvPr/>
          </p:nvSpPr>
          <p:spPr>
            <a:xfrm>
              <a:off x="4376863" y="4203532"/>
              <a:ext cx="1823799" cy="208852"/>
            </a:xfrm>
            <a:custGeom>
              <a:avLst/>
              <a:gdLst/>
              <a:ahLst/>
              <a:cxnLst/>
              <a:rect l="l" t="t" r="r" b="b"/>
              <a:pathLst>
                <a:path w="32153" h="3682" extrusionOk="0">
                  <a:moveTo>
                    <a:pt x="4086" y="1"/>
                  </a:moveTo>
                  <a:cubicBezTo>
                    <a:pt x="1839" y="1"/>
                    <a:pt x="0" y="1657"/>
                    <a:pt x="0" y="3682"/>
                  </a:cubicBezTo>
                  <a:lnTo>
                    <a:pt x="32152" y="3682"/>
                  </a:lnTo>
                  <a:lnTo>
                    <a:pt x="32152" y="1"/>
                  </a:ln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66;p37"/>
            <p:cNvSpPr/>
            <p:nvPr/>
          </p:nvSpPr>
          <p:spPr>
            <a:xfrm>
              <a:off x="4676450" y="4381447"/>
              <a:ext cx="98130" cy="134489"/>
            </a:xfrm>
            <a:custGeom>
              <a:avLst/>
              <a:gdLst/>
              <a:ahLst/>
              <a:cxnLst/>
              <a:rect l="l" t="t" r="r" b="b"/>
              <a:pathLst>
                <a:path w="1730" h="2371" extrusionOk="0">
                  <a:moveTo>
                    <a:pt x="1" y="0"/>
                  </a:moveTo>
                  <a:lnTo>
                    <a:pt x="1" y="2370"/>
                  </a:lnTo>
                  <a:lnTo>
                    <a:pt x="866" y="1613"/>
                  </a:lnTo>
                  <a:lnTo>
                    <a:pt x="1730" y="2370"/>
                  </a:lnTo>
                  <a:lnTo>
                    <a:pt x="173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67;p37"/>
            <p:cNvSpPr/>
            <p:nvPr/>
          </p:nvSpPr>
          <p:spPr>
            <a:xfrm>
              <a:off x="4676450" y="4381447"/>
              <a:ext cx="49122" cy="134489"/>
            </a:xfrm>
            <a:custGeom>
              <a:avLst/>
              <a:gdLst/>
              <a:ahLst/>
              <a:cxnLst/>
              <a:rect l="l" t="t" r="r" b="b"/>
              <a:pathLst>
                <a:path w="866" h="2371" extrusionOk="0">
                  <a:moveTo>
                    <a:pt x="1" y="0"/>
                  </a:moveTo>
                  <a:lnTo>
                    <a:pt x="1" y="2370"/>
                  </a:lnTo>
                  <a:lnTo>
                    <a:pt x="866" y="1613"/>
                  </a:lnTo>
                  <a:lnTo>
                    <a:pt x="866" y="0"/>
                  </a:ln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268;p37"/>
          <p:cNvGrpSpPr/>
          <p:nvPr/>
        </p:nvGrpSpPr>
        <p:grpSpPr>
          <a:xfrm flipH="1">
            <a:off x="5587918" y="3687642"/>
            <a:ext cx="2454833" cy="562307"/>
            <a:chOff x="4376863" y="4203532"/>
            <a:chExt cx="1823799" cy="417761"/>
          </a:xfrm>
        </p:grpSpPr>
        <p:sp>
          <p:nvSpPr>
            <p:cNvPr id="67" name="Google Shape;269;p37"/>
            <p:cNvSpPr/>
            <p:nvPr/>
          </p:nvSpPr>
          <p:spPr>
            <a:xfrm>
              <a:off x="4376863" y="4203532"/>
              <a:ext cx="1823799" cy="417761"/>
            </a:xfrm>
            <a:custGeom>
              <a:avLst/>
              <a:gdLst/>
              <a:ahLst/>
              <a:cxnLst/>
              <a:rect l="l" t="t" r="r" b="b"/>
              <a:pathLst>
                <a:path w="32153" h="7365" extrusionOk="0">
                  <a:moveTo>
                    <a:pt x="4086" y="1"/>
                  </a:moveTo>
                  <a:cubicBezTo>
                    <a:pt x="1839" y="1"/>
                    <a:pt x="0" y="1659"/>
                    <a:pt x="0" y="3683"/>
                  </a:cubicBezTo>
                  <a:cubicBezTo>
                    <a:pt x="0" y="5708"/>
                    <a:pt x="1839" y="7364"/>
                    <a:pt x="4086" y="7364"/>
                  </a:cubicBezTo>
                  <a:lnTo>
                    <a:pt x="32152" y="7364"/>
                  </a:lnTo>
                  <a:lnTo>
                    <a:pt x="3215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70;p37"/>
            <p:cNvSpPr/>
            <p:nvPr/>
          </p:nvSpPr>
          <p:spPr>
            <a:xfrm>
              <a:off x="4547995" y="4250385"/>
              <a:ext cx="1652667" cy="324056"/>
            </a:xfrm>
            <a:custGeom>
              <a:avLst/>
              <a:gdLst/>
              <a:ahLst/>
              <a:cxnLst/>
              <a:rect l="l" t="t" r="r" b="b"/>
              <a:pathLst>
                <a:path w="29136" h="5713" extrusionOk="0">
                  <a:moveTo>
                    <a:pt x="3171" y="1"/>
                  </a:moveTo>
                  <a:cubicBezTo>
                    <a:pt x="1426" y="1"/>
                    <a:pt x="1" y="1286"/>
                    <a:pt x="1" y="2857"/>
                  </a:cubicBezTo>
                  <a:cubicBezTo>
                    <a:pt x="1" y="4427"/>
                    <a:pt x="1426" y="5712"/>
                    <a:pt x="3171" y="5712"/>
                  </a:cubicBezTo>
                  <a:lnTo>
                    <a:pt x="29135" y="5712"/>
                  </a:lnTo>
                  <a:lnTo>
                    <a:pt x="2913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71;p37"/>
            <p:cNvSpPr/>
            <p:nvPr/>
          </p:nvSpPr>
          <p:spPr>
            <a:xfrm>
              <a:off x="4594150" y="4523675"/>
              <a:ext cx="1606465"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72;p37"/>
            <p:cNvSpPr/>
            <p:nvPr/>
          </p:nvSpPr>
          <p:spPr>
            <a:xfrm>
              <a:off x="4572900" y="4446357"/>
              <a:ext cx="1627724" cy="12989"/>
            </a:xfrm>
            <a:custGeom>
              <a:avLst/>
              <a:gdLst/>
              <a:ahLst/>
              <a:cxnLst/>
              <a:rect l="l" t="t" r="r" b="b"/>
              <a:pathLst>
                <a:path w="35729" h="229"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73;p37"/>
            <p:cNvSpPr/>
            <p:nvPr/>
          </p:nvSpPr>
          <p:spPr>
            <a:xfrm>
              <a:off x="4572900" y="4369104"/>
              <a:ext cx="1627724" cy="12932"/>
            </a:xfrm>
            <a:custGeom>
              <a:avLst/>
              <a:gdLst/>
              <a:ahLst/>
              <a:cxnLst/>
              <a:rect l="l" t="t" r="r" b="b"/>
              <a:pathLst>
                <a:path w="35729" h="228"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74;p37"/>
            <p:cNvSpPr/>
            <p:nvPr/>
          </p:nvSpPr>
          <p:spPr>
            <a:xfrm>
              <a:off x="4590850" y="4291850"/>
              <a:ext cx="1609770"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75;p37"/>
            <p:cNvSpPr/>
            <p:nvPr/>
          </p:nvSpPr>
          <p:spPr>
            <a:xfrm>
              <a:off x="4528653" y="4231043"/>
              <a:ext cx="1672009" cy="362740"/>
            </a:xfrm>
            <a:custGeom>
              <a:avLst/>
              <a:gdLst/>
              <a:ahLst/>
              <a:cxnLst/>
              <a:rect l="l" t="t" r="r" b="b"/>
              <a:pathLst>
                <a:path w="29477" h="6395" extrusionOk="0">
                  <a:moveTo>
                    <a:pt x="3512" y="1"/>
                  </a:moveTo>
                  <a:cubicBezTo>
                    <a:pt x="1577" y="1"/>
                    <a:pt x="1" y="1434"/>
                    <a:pt x="1" y="3197"/>
                  </a:cubicBezTo>
                  <a:cubicBezTo>
                    <a:pt x="1" y="4961"/>
                    <a:pt x="1577" y="6394"/>
                    <a:pt x="3512" y="6394"/>
                  </a:cubicBezTo>
                  <a:lnTo>
                    <a:pt x="29476" y="6394"/>
                  </a:lnTo>
                  <a:lnTo>
                    <a:pt x="29476" y="5714"/>
                  </a:lnTo>
                  <a:lnTo>
                    <a:pt x="3512" y="5714"/>
                  </a:lnTo>
                  <a:cubicBezTo>
                    <a:pt x="1951" y="5714"/>
                    <a:pt x="681" y="4585"/>
                    <a:pt x="681" y="3197"/>
                  </a:cubicBezTo>
                  <a:cubicBezTo>
                    <a:pt x="681" y="1810"/>
                    <a:pt x="1951" y="681"/>
                    <a:pt x="3512" y="681"/>
                  </a:cubicBezTo>
                  <a:lnTo>
                    <a:pt x="29476" y="681"/>
                  </a:lnTo>
                  <a:lnTo>
                    <a:pt x="294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76;p37"/>
            <p:cNvSpPr/>
            <p:nvPr/>
          </p:nvSpPr>
          <p:spPr>
            <a:xfrm>
              <a:off x="4376863" y="4203532"/>
              <a:ext cx="1823799" cy="208852"/>
            </a:xfrm>
            <a:custGeom>
              <a:avLst/>
              <a:gdLst/>
              <a:ahLst/>
              <a:cxnLst/>
              <a:rect l="l" t="t" r="r" b="b"/>
              <a:pathLst>
                <a:path w="32153" h="3682" extrusionOk="0">
                  <a:moveTo>
                    <a:pt x="4086" y="1"/>
                  </a:moveTo>
                  <a:cubicBezTo>
                    <a:pt x="1839" y="1"/>
                    <a:pt x="0" y="1657"/>
                    <a:pt x="0" y="3682"/>
                  </a:cubicBezTo>
                  <a:lnTo>
                    <a:pt x="32152" y="3682"/>
                  </a:lnTo>
                  <a:lnTo>
                    <a:pt x="32152" y="1"/>
                  </a:ln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77;p37"/>
            <p:cNvSpPr/>
            <p:nvPr/>
          </p:nvSpPr>
          <p:spPr>
            <a:xfrm>
              <a:off x="4676450" y="4381447"/>
              <a:ext cx="98130" cy="134489"/>
            </a:xfrm>
            <a:custGeom>
              <a:avLst/>
              <a:gdLst/>
              <a:ahLst/>
              <a:cxnLst/>
              <a:rect l="l" t="t" r="r" b="b"/>
              <a:pathLst>
                <a:path w="1730" h="2371" extrusionOk="0">
                  <a:moveTo>
                    <a:pt x="1" y="0"/>
                  </a:moveTo>
                  <a:lnTo>
                    <a:pt x="1" y="2370"/>
                  </a:lnTo>
                  <a:lnTo>
                    <a:pt x="866" y="1613"/>
                  </a:lnTo>
                  <a:lnTo>
                    <a:pt x="1730" y="2370"/>
                  </a:lnTo>
                  <a:lnTo>
                    <a:pt x="173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78;p37"/>
            <p:cNvSpPr/>
            <p:nvPr/>
          </p:nvSpPr>
          <p:spPr>
            <a:xfrm>
              <a:off x="4676450" y="4381447"/>
              <a:ext cx="49122" cy="134489"/>
            </a:xfrm>
            <a:custGeom>
              <a:avLst/>
              <a:gdLst/>
              <a:ahLst/>
              <a:cxnLst/>
              <a:rect l="l" t="t" r="r" b="b"/>
              <a:pathLst>
                <a:path w="866" h="2371" extrusionOk="0">
                  <a:moveTo>
                    <a:pt x="1" y="0"/>
                  </a:moveTo>
                  <a:lnTo>
                    <a:pt x="1" y="2370"/>
                  </a:lnTo>
                  <a:lnTo>
                    <a:pt x="866" y="1613"/>
                  </a:lnTo>
                  <a:lnTo>
                    <a:pt x="866" y="0"/>
                  </a:ln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279;p37"/>
          <p:cNvGrpSpPr/>
          <p:nvPr/>
        </p:nvGrpSpPr>
        <p:grpSpPr>
          <a:xfrm flipH="1">
            <a:off x="5231091" y="571120"/>
            <a:ext cx="2461576" cy="2523320"/>
            <a:chOff x="5426865" y="1757616"/>
            <a:chExt cx="1458280" cy="1495035"/>
          </a:xfrm>
        </p:grpSpPr>
        <p:sp>
          <p:nvSpPr>
            <p:cNvPr id="78" name="Google Shape;280;p37"/>
            <p:cNvSpPr/>
            <p:nvPr/>
          </p:nvSpPr>
          <p:spPr>
            <a:xfrm>
              <a:off x="6586671" y="1757616"/>
              <a:ext cx="298474" cy="171983"/>
            </a:xfrm>
            <a:custGeom>
              <a:avLst/>
              <a:gdLst/>
              <a:ahLst/>
              <a:cxnLst/>
              <a:rect l="l" t="t" r="r" b="b"/>
              <a:pathLst>
                <a:path w="5262" h="3032" extrusionOk="0">
                  <a:moveTo>
                    <a:pt x="3112" y="1"/>
                  </a:moveTo>
                  <a:cubicBezTo>
                    <a:pt x="1276" y="1"/>
                    <a:pt x="0" y="2305"/>
                    <a:pt x="0" y="2305"/>
                  </a:cubicBezTo>
                  <a:cubicBezTo>
                    <a:pt x="595" y="1875"/>
                    <a:pt x="1164" y="1716"/>
                    <a:pt x="1682" y="1716"/>
                  </a:cubicBezTo>
                  <a:cubicBezTo>
                    <a:pt x="3169" y="1716"/>
                    <a:pt x="4228" y="3031"/>
                    <a:pt x="4228" y="3031"/>
                  </a:cubicBezTo>
                  <a:cubicBezTo>
                    <a:pt x="5262" y="211"/>
                    <a:pt x="3378" y="17"/>
                    <a:pt x="3378" y="17"/>
                  </a:cubicBezTo>
                  <a:cubicBezTo>
                    <a:pt x="3288" y="6"/>
                    <a:pt x="3200" y="1"/>
                    <a:pt x="3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81;p37"/>
            <p:cNvSpPr/>
            <p:nvPr/>
          </p:nvSpPr>
          <p:spPr>
            <a:xfrm>
              <a:off x="5559426" y="1758467"/>
              <a:ext cx="1218910" cy="1494184"/>
            </a:xfrm>
            <a:custGeom>
              <a:avLst/>
              <a:gdLst/>
              <a:ahLst/>
              <a:cxnLst/>
              <a:rect l="l" t="t" r="r" b="b"/>
              <a:pathLst>
                <a:path w="21489" h="26342" extrusionOk="0">
                  <a:moveTo>
                    <a:pt x="8044" y="1"/>
                  </a:moveTo>
                  <a:cubicBezTo>
                    <a:pt x="7289" y="1"/>
                    <a:pt x="2505" y="197"/>
                    <a:pt x="2505" y="5183"/>
                  </a:cubicBezTo>
                  <a:cubicBezTo>
                    <a:pt x="2505" y="10596"/>
                    <a:pt x="2678" y="13171"/>
                    <a:pt x="2678" y="13171"/>
                  </a:cubicBezTo>
                  <a:cubicBezTo>
                    <a:pt x="2678" y="13171"/>
                    <a:pt x="4008" y="25499"/>
                    <a:pt x="0" y="26340"/>
                  </a:cubicBezTo>
                  <a:lnTo>
                    <a:pt x="13343" y="26340"/>
                  </a:lnTo>
                  <a:cubicBezTo>
                    <a:pt x="13343" y="26340"/>
                    <a:pt x="13378" y="26341"/>
                    <a:pt x="13443" y="26341"/>
                  </a:cubicBezTo>
                  <a:cubicBezTo>
                    <a:pt x="14198" y="26341"/>
                    <a:pt x="18982" y="26144"/>
                    <a:pt x="18982" y="21159"/>
                  </a:cubicBezTo>
                  <a:cubicBezTo>
                    <a:pt x="18982" y="15746"/>
                    <a:pt x="18465" y="13171"/>
                    <a:pt x="18465" y="13171"/>
                  </a:cubicBezTo>
                  <a:cubicBezTo>
                    <a:pt x="18465" y="13171"/>
                    <a:pt x="17479" y="845"/>
                    <a:pt x="21488" y="2"/>
                  </a:cubicBezTo>
                  <a:lnTo>
                    <a:pt x="8144" y="2"/>
                  </a:lnTo>
                  <a:cubicBezTo>
                    <a:pt x="8144" y="2"/>
                    <a:pt x="8109" y="1"/>
                    <a:pt x="80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82;p37"/>
            <p:cNvSpPr/>
            <p:nvPr/>
          </p:nvSpPr>
          <p:spPr>
            <a:xfrm>
              <a:off x="6244464" y="1758580"/>
              <a:ext cx="533872" cy="1481478"/>
            </a:xfrm>
            <a:custGeom>
              <a:avLst/>
              <a:gdLst/>
              <a:ahLst/>
              <a:cxnLst/>
              <a:rect l="l" t="t" r="r" b="b"/>
              <a:pathLst>
                <a:path w="9412" h="26118" extrusionOk="0">
                  <a:moveTo>
                    <a:pt x="4260" y="0"/>
                  </a:moveTo>
                  <a:cubicBezTo>
                    <a:pt x="1" y="1694"/>
                    <a:pt x="4188" y="15909"/>
                    <a:pt x="4276" y="21105"/>
                  </a:cubicBezTo>
                  <a:cubicBezTo>
                    <a:pt x="4324" y="23966"/>
                    <a:pt x="3533" y="25286"/>
                    <a:pt x="3081" y="26118"/>
                  </a:cubicBezTo>
                  <a:cubicBezTo>
                    <a:pt x="4729" y="25703"/>
                    <a:pt x="6905" y="24519"/>
                    <a:pt x="6905" y="21157"/>
                  </a:cubicBezTo>
                  <a:cubicBezTo>
                    <a:pt x="6905" y="15744"/>
                    <a:pt x="6388" y="13169"/>
                    <a:pt x="6388" y="13169"/>
                  </a:cubicBezTo>
                  <a:cubicBezTo>
                    <a:pt x="6388" y="13169"/>
                    <a:pt x="5402" y="843"/>
                    <a:pt x="9411" y="0"/>
                  </a:cubicBez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 name="Google Shape;283;p37"/>
            <p:cNvGrpSpPr/>
            <p:nvPr/>
          </p:nvGrpSpPr>
          <p:grpSpPr>
            <a:xfrm>
              <a:off x="5833182" y="2669035"/>
              <a:ext cx="295808" cy="246233"/>
              <a:chOff x="4004382" y="2669035"/>
              <a:chExt cx="295808" cy="246233"/>
            </a:xfrm>
          </p:grpSpPr>
          <p:sp>
            <p:nvSpPr>
              <p:cNvPr id="89" name="Google Shape;284;p37"/>
              <p:cNvSpPr/>
              <p:nvPr/>
            </p:nvSpPr>
            <p:spPr>
              <a:xfrm>
                <a:off x="4004382" y="2739144"/>
                <a:ext cx="175840" cy="176123"/>
              </a:xfrm>
              <a:custGeom>
                <a:avLst/>
                <a:gdLst/>
                <a:ahLst/>
                <a:cxnLst/>
                <a:rect l="l" t="t" r="r" b="b"/>
                <a:pathLst>
                  <a:path w="3100" h="3105" extrusionOk="0">
                    <a:moveTo>
                      <a:pt x="2158" y="1"/>
                    </a:moveTo>
                    <a:lnTo>
                      <a:pt x="0" y="2168"/>
                    </a:lnTo>
                    <a:lnTo>
                      <a:pt x="819" y="2287"/>
                    </a:lnTo>
                    <a:lnTo>
                      <a:pt x="941" y="3104"/>
                    </a:lnTo>
                    <a:lnTo>
                      <a:pt x="3099" y="937"/>
                    </a:lnTo>
                    <a:lnTo>
                      <a:pt x="21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85;p37"/>
              <p:cNvSpPr/>
              <p:nvPr/>
            </p:nvSpPr>
            <p:spPr>
              <a:xfrm>
                <a:off x="4124010" y="2738974"/>
                <a:ext cx="176180" cy="175840"/>
              </a:xfrm>
              <a:custGeom>
                <a:avLst/>
                <a:gdLst/>
                <a:ahLst/>
                <a:cxnLst/>
                <a:rect l="l" t="t" r="r" b="b"/>
                <a:pathLst>
                  <a:path w="3106" h="3100" extrusionOk="0">
                    <a:moveTo>
                      <a:pt x="939" y="1"/>
                    </a:moveTo>
                    <a:lnTo>
                      <a:pt x="1" y="942"/>
                    </a:lnTo>
                    <a:lnTo>
                      <a:pt x="2169" y="3100"/>
                    </a:lnTo>
                    <a:lnTo>
                      <a:pt x="2287" y="2281"/>
                    </a:lnTo>
                    <a:lnTo>
                      <a:pt x="3106" y="2159"/>
                    </a:lnTo>
                    <a:lnTo>
                      <a:pt x="93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86;p37"/>
              <p:cNvSpPr/>
              <p:nvPr/>
            </p:nvSpPr>
            <p:spPr>
              <a:xfrm>
                <a:off x="4047945" y="2669035"/>
                <a:ext cx="208228" cy="203407"/>
              </a:xfrm>
              <a:custGeom>
                <a:avLst/>
                <a:gdLst/>
                <a:ahLst/>
                <a:cxnLst/>
                <a:rect l="l" t="t" r="r" b="b"/>
                <a:pathLst>
                  <a:path w="3671" h="3586" extrusionOk="0">
                    <a:moveTo>
                      <a:pt x="2214" y="0"/>
                    </a:moveTo>
                    <a:cubicBezTo>
                      <a:pt x="2095" y="0"/>
                      <a:pt x="1955" y="165"/>
                      <a:pt x="1833" y="165"/>
                    </a:cubicBezTo>
                    <a:cubicBezTo>
                      <a:pt x="1709" y="165"/>
                      <a:pt x="1569" y="2"/>
                      <a:pt x="1450" y="2"/>
                    </a:cubicBezTo>
                    <a:cubicBezTo>
                      <a:pt x="1441" y="2"/>
                      <a:pt x="1432" y="3"/>
                      <a:pt x="1424" y="5"/>
                    </a:cubicBezTo>
                    <a:cubicBezTo>
                      <a:pt x="1296" y="34"/>
                      <a:pt x="1242" y="271"/>
                      <a:pt x="1127" y="328"/>
                    </a:cubicBezTo>
                    <a:cubicBezTo>
                      <a:pt x="1099" y="341"/>
                      <a:pt x="1065" y="346"/>
                      <a:pt x="1028" y="346"/>
                    </a:cubicBezTo>
                    <a:cubicBezTo>
                      <a:pt x="958" y="346"/>
                      <a:pt x="877" y="329"/>
                      <a:pt x="807" y="329"/>
                    </a:cubicBezTo>
                    <a:cubicBezTo>
                      <a:pt x="761" y="329"/>
                      <a:pt x="719" y="336"/>
                      <a:pt x="689" y="361"/>
                    </a:cubicBezTo>
                    <a:cubicBezTo>
                      <a:pt x="587" y="443"/>
                      <a:pt x="642" y="679"/>
                      <a:pt x="561" y="781"/>
                    </a:cubicBezTo>
                    <a:cubicBezTo>
                      <a:pt x="481" y="882"/>
                      <a:pt x="237" y="884"/>
                      <a:pt x="181" y="1000"/>
                    </a:cubicBezTo>
                    <a:cubicBezTo>
                      <a:pt x="125" y="1116"/>
                      <a:pt x="278" y="1306"/>
                      <a:pt x="249" y="1434"/>
                    </a:cubicBezTo>
                    <a:cubicBezTo>
                      <a:pt x="220" y="1558"/>
                      <a:pt x="1" y="1664"/>
                      <a:pt x="1" y="1797"/>
                    </a:cubicBezTo>
                    <a:cubicBezTo>
                      <a:pt x="2" y="1929"/>
                      <a:pt x="222" y="2035"/>
                      <a:pt x="251" y="2160"/>
                    </a:cubicBezTo>
                    <a:cubicBezTo>
                      <a:pt x="279" y="2287"/>
                      <a:pt x="129" y="2478"/>
                      <a:pt x="184" y="2593"/>
                    </a:cubicBezTo>
                    <a:cubicBezTo>
                      <a:pt x="242" y="2710"/>
                      <a:pt x="486" y="2710"/>
                      <a:pt x="566" y="2811"/>
                    </a:cubicBezTo>
                    <a:cubicBezTo>
                      <a:pt x="648" y="2911"/>
                      <a:pt x="593" y="3149"/>
                      <a:pt x="695" y="3229"/>
                    </a:cubicBezTo>
                    <a:cubicBezTo>
                      <a:pt x="725" y="3254"/>
                      <a:pt x="767" y="3261"/>
                      <a:pt x="813" y="3261"/>
                    </a:cubicBezTo>
                    <a:cubicBezTo>
                      <a:pt x="884" y="3261"/>
                      <a:pt x="966" y="3244"/>
                      <a:pt x="1037" y="3244"/>
                    </a:cubicBezTo>
                    <a:cubicBezTo>
                      <a:pt x="1073" y="3244"/>
                      <a:pt x="1105" y="3248"/>
                      <a:pt x="1133" y="3261"/>
                    </a:cubicBezTo>
                    <a:cubicBezTo>
                      <a:pt x="1249" y="3317"/>
                      <a:pt x="1304" y="3554"/>
                      <a:pt x="1431" y="3583"/>
                    </a:cubicBezTo>
                    <a:cubicBezTo>
                      <a:pt x="1440" y="3585"/>
                      <a:pt x="1449" y="3586"/>
                      <a:pt x="1458" y="3586"/>
                    </a:cubicBezTo>
                    <a:cubicBezTo>
                      <a:pt x="1577" y="3586"/>
                      <a:pt x="1716" y="3420"/>
                      <a:pt x="1840" y="3420"/>
                    </a:cubicBezTo>
                    <a:cubicBezTo>
                      <a:pt x="1963" y="3420"/>
                      <a:pt x="2104" y="3584"/>
                      <a:pt x="2221" y="3584"/>
                    </a:cubicBezTo>
                    <a:cubicBezTo>
                      <a:pt x="2230" y="3584"/>
                      <a:pt x="2239" y="3583"/>
                      <a:pt x="2248" y="3581"/>
                    </a:cubicBezTo>
                    <a:cubicBezTo>
                      <a:pt x="2377" y="3552"/>
                      <a:pt x="2430" y="3314"/>
                      <a:pt x="2545" y="3258"/>
                    </a:cubicBezTo>
                    <a:cubicBezTo>
                      <a:pt x="2573" y="3245"/>
                      <a:pt x="2607" y="3240"/>
                      <a:pt x="2644" y="3240"/>
                    </a:cubicBezTo>
                    <a:cubicBezTo>
                      <a:pt x="2714" y="3240"/>
                      <a:pt x="2795" y="3257"/>
                      <a:pt x="2865" y="3257"/>
                    </a:cubicBezTo>
                    <a:cubicBezTo>
                      <a:pt x="2911" y="3257"/>
                      <a:pt x="2953" y="3249"/>
                      <a:pt x="2983" y="3225"/>
                    </a:cubicBezTo>
                    <a:cubicBezTo>
                      <a:pt x="3084" y="3143"/>
                      <a:pt x="3030" y="2907"/>
                      <a:pt x="3110" y="2805"/>
                    </a:cubicBezTo>
                    <a:cubicBezTo>
                      <a:pt x="3191" y="2704"/>
                      <a:pt x="3434" y="2702"/>
                      <a:pt x="3491" y="2585"/>
                    </a:cubicBezTo>
                    <a:cubicBezTo>
                      <a:pt x="3547" y="2470"/>
                      <a:pt x="3395" y="2279"/>
                      <a:pt x="3424" y="2152"/>
                    </a:cubicBezTo>
                    <a:cubicBezTo>
                      <a:pt x="3451" y="2028"/>
                      <a:pt x="3671" y="1922"/>
                      <a:pt x="3671" y="1788"/>
                    </a:cubicBezTo>
                    <a:cubicBezTo>
                      <a:pt x="3671" y="1657"/>
                      <a:pt x="3451" y="1550"/>
                      <a:pt x="3422" y="1428"/>
                    </a:cubicBezTo>
                    <a:cubicBezTo>
                      <a:pt x="3392" y="1299"/>
                      <a:pt x="3544" y="1108"/>
                      <a:pt x="3488" y="993"/>
                    </a:cubicBezTo>
                    <a:cubicBezTo>
                      <a:pt x="3430" y="876"/>
                      <a:pt x="3186" y="876"/>
                      <a:pt x="3106" y="776"/>
                    </a:cubicBezTo>
                    <a:cubicBezTo>
                      <a:pt x="3025" y="675"/>
                      <a:pt x="3078" y="437"/>
                      <a:pt x="2977" y="356"/>
                    </a:cubicBezTo>
                    <a:cubicBezTo>
                      <a:pt x="2946" y="332"/>
                      <a:pt x="2904" y="325"/>
                      <a:pt x="2858" y="325"/>
                    </a:cubicBezTo>
                    <a:cubicBezTo>
                      <a:pt x="2787" y="325"/>
                      <a:pt x="2705" y="342"/>
                      <a:pt x="2634" y="342"/>
                    </a:cubicBezTo>
                    <a:cubicBezTo>
                      <a:pt x="2599" y="342"/>
                      <a:pt x="2566" y="338"/>
                      <a:pt x="2539" y="324"/>
                    </a:cubicBezTo>
                    <a:cubicBezTo>
                      <a:pt x="2424" y="270"/>
                      <a:pt x="2368" y="32"/>
                      <a:pt x="2240" y="3"/>
                    </a:cubicBezTo>
                    <a:cubicBezTo>
                      <a:pt x="2232" y="1"/>
                      <a:pt x="2223" y="0"/>
                      <a:pt x="22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87;p37"/>
              <p:cNvSpPr/>
              <p:nvPr/>
            </p:nvSpPr>
            <p:spPr>
              <a:xfrm>
                <a:off x="4073981" y="2694503"/>
                <a:ext cx="156157" cy="152527"/>
              </a:xfrm>
              <a:custGeom>
                <a:avLst/>
                <a:gdLst/>
                <a:ahLst/>
                <a:cxnLst/>
                <a:rect l="l" t="t" r="r" b="b"/>
                <a:pathLst>
                  <a:path w="2753" h="2689" extrusionOk="0">
                    <a:moveTo>
                      <a:pt x="1087" y="1"/>
                    </a:moveTo>
                    <a:cubicBezTo>
                      <a:pt x="1081" y="1"/>
                      <a:pt x="1074" y="1"/>
                      <a:pt x="1068" y="3"/>
                    </a:cubicBezTo>
                    <a:cubicBezTo>
                      <a:pt x="972" y="26"/>
                      <a:pt x="931" y="204"/>
                      <a:pt x="845" y="245"/>
                    </a:cubicBezTo>
                    <a:cubicBezTo>
                      <a:pt x="824" y="256"/>
                      <a:pt x="798" y="259"/>
                      <a:pt x="770" y="259"/>
                    </a:cubicBezTo>
                    <a:cubicBezTo>
                      <a:pt x="718" y="259"/>
                      <a:pt x="658" y="247"/>
                      <a:pt x="605" y="247"/>
                    </a:cubicBezTo>
                    <a:cubicBezTo>
                      <a:pt x="570" y="247"/>
                      <a:pt x="539" y="253"/>
                      <a:pt x="516" y="271"/>
                    </a:cubicBezTo>
                    <a:cubicBezTo>
                      <a:pt x="440" y="332"/>
                      <a:pt x="481" y="509"/>
                      <a:pt x="421" y="586"/>
                    </a:cubicBezTo>
                    <a:cubicBezTo>
                      <a:pt x="361" y="662"/>
                      <a:pt x="178" y="662"/>
                      <a:pt x="136" y="750"/>
                    </a:cubicBezTo>
                    <a:cubicBezTo>
                      <a:pt x="93" y="836"/>
                      <a:pt x="208" y="979"/>
                      <a:pt x="186" y="1076"/>
                    </a:cubicBezTo>
                    <a:cubicBezTo>
                      <a:pt x="166" y="1168"/>
                      <a:pt x="1" y="1248"/>
                      <a:pt x="1" y="1347"/>
                    </a:cubicBezTo>
                    <a:cubicBezTo>
                      <a:pt x="1" y="1447"/>
                      <a:pt x="166" y="1526"/>
                      <a:pt x="187" y="1618"/>
                    </a:cubicBezTo>
                    <a:cubicBezTo>
                      <a:pt x="210" y="1715"/>
                      <a:pt x="96" y="1858"/>
                      <a:pt x="139" y="1944"/>
                    </a:cubicBezTo>
                    <a:cubicBezTo>
                      <a:pt x="181" y="2032"/>
                      <a:pt x="364" y="2032"/>
                      <a:pt x="425" y="2108"/>
                    </a:cubicBezTo>
                    <a:cubicBezTo>
                      <a:pt x="486" y="2183"/>
                      <a:pt x="445" y="2361"/>
                      <a:pt x="522" y="2421"/>
                    </a:cubicBezTo>
                    <a:cubicBezTo>
                      <a:pt x="545" y="2440"/>
                      <a:pt x="576" y="2445"/>
                      <a:pt x="611" y="2445"/>
                    </a:cubicBezTo>
                    <a:cubicBezTo>
                      <a:pt x="664" y="2445"/>
                      <a:pt x="725" y="2432"/>
                      <a:pt x="777" y="2432"/>
                    </a:cubicBezTo>
                    <a:cubicBezTo>
                      <a:pt x="804" y="2432"/>
                      <a:pt x="829" y="2436"/>
                      <a:pt x="849" y="2446"/>
                    </a:cubicBezTo>
                    <a:cubicBezTo>
                      <a:pt x="936" y="2486"/>
                      <a:pt x="978" y="2665"/>
                      <a:pt x="1074" y="2687"/>
                    </a:cubicBezTo>
                    <a:cubicBezTo>
                      <a:pt x="1080" y="2688"/>
                      <a:pt x="1086" y="2689"/>
                      <a:pt x="1093" y="2689"/>
                    </a:cubicBezTo>
                    <a:cubicBezTo>
                      <a:pt x="1182" y="2689"/>
                      <a:pt x="1287" y="2564"/>
                      <a:pt x="1380" y="2564"/>
                    </a:cubicBezTo>
                    <a:cubicBezTo>
                      <a:pt x="1471" y="2564"/>
                      <a:pt x="1578" y="2687"/>
                      <a:pt x="1666" y="2687"/>
                    </a:cubicBezTo>
                    <a:cubicBezTo>
                      <a:pt x="1673" y="2687"/>
                      <a:pt x="1679" y="2686"/>
                      <a:pt x="1686" y="2685"/>
                    </a:cubicBezTo>
                    <a:cubicBezTo>
                      <a:pt x="1781" y="2662"/>
                      <a:pt x="1822" y="2485"/>
                      <a:pt x="1909" y="2443"/>
                    </a:cubicBezTo>
                    <a:cubicBezTo>
                      <a:pt x="1930" y="2432"/>
                      <a:pt x="1955" y="2429"/>
                      <a:pt x="1982" y="2429"/>
                    </a:cubicBezTo>
                    <a:cubicBezTo>
                      <a:pt x="2035" y="2429"/>
                      <a:pt x="2096" y="2442"/>
                      <a:pt x="2149" y="2442"/>
                    </a:cubicBezTo>
                    <a:cubicBezTo>
                      <a:pt x="2183" y="2442"/>
                      <a:pt x="2215" y="2436"/>
                      <a:pt x="2237" y="2418"/>
                    </a:cubicBezTo>
                    <a:cubicBezTo>
                      <a:pt x="2313" y="2356"/>
                      <a:pt x="2272" y="2179"/>
                      <a:pt x="2333" y="2103"/>
                    </a:cubicBezTo>
                    <a:cubicBezTo>
                      <a:pt x="2392" y="2027"/>
                      <a:pt x="2575" y="2026"/>
                      <a:pt x="2618" y="1938"/>
                    </a:cubicBezTo>
                    <a:cubicBezTo>
                      <a:pt x="2660" y="1852"/>
                      <a:pt x="2545" y="1709"/>
                      <a:pt x="2568" y="1614"/>
                    </a:cubicBezTo>
                    <a:cubicBezTo>
                      <a:pt x="2588" y="1520"/>
                      <a:pt x="2753" y="1439"/>
                      <a:pt x="2753" y="1341"/>
                    </a:cubicBezTo>
                    <a:cubicBezTo>
                      <a:pt x="2753" y="1241"/>
                      <a:pt x="2588" y="1162"/>
                      <a:pt x="2566" y="1070"/>
                    </a:cubicBezTo>
                    <a:cubicBezTo>
                      <a:pt x="2544" y="974"/>
                      <a:pt x="2657" y="830"/>
                      <a:pt x="2615" y="744"/>
                    </a:cubicBezTo>
                    <a:cubicBezTo>
                      <a:pt x="2572" y="656"/>
                      <a:pt x="2389" y="657"/>
                      <a:pt x="2328" y="582"/>
                    </a:cubicBezTo>
                    <a:cubicBezTo>
                      <a:pt x="2268" y="506"/>
                      <a:pt x="2309" y="327"/>
                      <a:pt x="2231" y="266"/>
                    </a:cubicBezTo>
                    <a:cubicBezTo>
                      <a:pt x="2209" y="248"/>
                      <a:pt x="2178" y="243"/>
                      <a:pt x="2145" y="243"/>
                    </a:cubicBezTo>
                    <a:cubicBezTo>
                      <a:pt x="2091" y="243"/>
                      <a:pt x="2028" y="257"/>
                      <a:pt x="1975" y="257"/>
                    </a:cubicBezTo>
                    <a:cubicBezTo>
                      <a:pt x="1948" y="257"/>
                      <a:pt x="1924" y="253"/>
                      <a:pt x="1904" y="244"/>
                    </a:cubicBezTo>
                    <a:cubicBezTo>
                      <a:pt x="1816" y="201"/>
                      <a:pt x="1775" y="24"/>
                      <a:pt x="1680" y="3"/>
                    </a:cubicBezTo>
                    <a:cubicBezTo>
                      <a:pt x="1673" y="1"/>
                      <a:pt x="1667" y="1"/>
                      <a:pt x="1660" y="1"/>
                    </a:cubicBezTo>
                    <a:cubicBezTo>
                      <a:pt x="1572" y="1"/>
                      <a:pt x="1467" y="124"/>
                      <a:pt x="1374" y="124"/>
                    </a:cubicBezTo>
                    <a:cubicBezTo>
                      <a:pt x="1281" y="124"/>
                      <a:pt x="1176" y="1"/>
                      <a:pt x="10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 name="Google Shape;288;p37"/>
            <p:cNvSpPr/>
            <p:nvPr/>
          </p:nvSpPr>
          <p:spPr>
            <a:xfrm>
              <a:off x="5813770" y="1965618"/>
              <a:ext cx="693546" cy="13387"/>
            </a:xfrm>
            <a:custGeom>
              <a:avLst/>
              <a:gdLst/>
              <a:ahLst/>
              <a:cxnLst/>
              <a:rect l="l" t="t" r="r" b="b"/>
              <a:pathLst>
                <a:path w="12227" h="236" extrusionOk="0">
                  <a:moveTo>
                    <a:pt x="12225" y="1"/>
                  </a:moveTo>
                  <a:lnTo>
                    <a:pt x="0" y="30"/>
                  </a:lnTo>
                  <a:lnTo>
                    <a:pt x="2" y="236"/>
                  </a:lnTo>
                  <a:lnTo>
                    <a:pt x="12226"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89;p37"/>
            <p:cNvSpPr/>
            <p:nvPr/>
          </p:nvSpPr>
          <p:spPr>
            <a:xfrm>
              <a:off x="5813996" y="2082466"/>
              <a:ext cx="693546" cy="13273"/>
            </a:xfrm>
            <a:custGeom>
              <a:avLst/>
              <a:gdLst/>
              <a:ahLst/>
              <a:cxnLst/>
              <a:rect l="l" t="t" r="r" b="b"/>
              <a:pathLst>
                <a:path w="12227" h="234" extrusionOk="0">
                  <a:moveTo>
                    <a:pt x="12225" y="0"/>
                  </a:moveTo>
                  <a:lnTo>
                    <a:pt x="1" y="27"/>
                  </a:lnTo>
                  <a:lnTo>
                    <a:pt x="2" y="234"/>
                  </a:lnTo>
                  <a:lnTo>
                    <a:pt x="12227" y="205"/>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90;p37"/>
            <p:cNvSpPr/>
            <p:nvPr/>
          </p:nvSpPr>
          <p:spPr>
            <a:xfrm>
              <a:off x="5814337" y="2199201"/>
              <a:ext cx="693489" cy="13330"/>
            </a:xfrm>
            <a:custGeom>
              <a:avLst/>
              <a:gdLst/>
              <a:ahLst/>
              <a:cxnLst/>
              <a:rect l="l" t="t" r="r" b="b"/>
              <a:pathLst>
                <a:path w="12226" h="235" extrusionOk="0">
                  <a:moveTo>
                    <a:pt x="12225" y="0"/>
                  </a:moveTo>
                  <a:lnTo>
                    <a:pt x="1" y="29"/>
                  </a:lnTo>
                  <a:lnTo>
                    <a:pt x="1" y="235"/>
                  </a:lnTo>
                  <a:lnTo>
                    <a:pt x="12225" y="206"/>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91;p37"/>
            <p:cNvSpPr/>
            <p:nvPr/>
          </p:nvSpPr>
          <p:spPr>
            <a:xfrm>
              <a:off x="5814620" y="2315993"/>
              <a:ext cx="693433" cy="13387"/>
            </a:xfrm>
            <a:custGeom>
              <a:avLst/>
              <a:gdLst/>
              <a:ahLst/>
              <a:cxnLst/>
              <a:rect l="l" t="t" r="r" b="b"/>
              <a:pathLst>
                <a:path w="12225" h="236" extrusionOk="0">
                  <a:moveTo>
                    <a:pt x="12225" y="0"/>
                  </a:moveTo>
                  <a:lnTo>
                    <a:pt x="0" y="29"/>
                  </a:lnTo>
                  <a:lnTo>
                    <a:pt x="0" y="235"/>
                  </a:lnTo>
                  <a:lnTo>
                    <a:pt x="12225" y="207"/>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92;p37"/>
            <p:cNvSpPr/>
            <p:nvPr/>
          </p:nvSpPr>
          <p:spPr>
            <a:xfrm>
              <a:off x="5814847" y="2432785"/>
              <a:ext cx="693489" cy="13330"/>
            </a:xfrm>
            <a:custGeom>
              <a:avLst/>
              <a:gdLst/>
              <a:ahLst/>
              <a:cxnLst/>
              <a:rect l="l" t="t" r="r" b="b"/>
              <a:pathLst>
                <a:path w="12226" h="235" extrusionOk="0">
                  <a:moveTo>
                    <a:pt x="12225" y="1"/>
                  </a:moveTo>
                  <a:lnTo>
                    <a:pt x="1" y="28"/>
                  </a:lnTo>
                  <a:lnTo>
                    <a:pt x="1" y="234"/>
                  </a:lnTo>
                  <a:lnTo>
                    <a:pt x="12225" y="205"/>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93;p37"/>
            <p:cNvSpPr/>
            <p:nvPr/>
          </p:nvSpPr>
          <p:spPr>
            <a:xfrm>
              <a:off x="5815131" y="2549520"/>
              <a:ext cx="693433" cy="13387"/>
            </a:xfrm>
            <a:custGeom>
              <a:avLst/>
              <a:gdLst/>
              <a:ahLst/>
              <a:cxnLst/>
              <a:rect l="l" t="t" r="r" b="b"/>
              <a:pathLst>
                <a:path w="12225" h="236" extrusionOk="0">
                  <a:moveTo>
                    <a:pt x="12225" y="1"/>
                  </a:moveTo>
                  <a:lnTo>
                    <a:pt x="0" y="30"/>
                  </a:lnTo>
                  <a:lnTo>
                    <a:pt x="0" y="236"/>
                  </a:lnTo>
                  <a:lnTo>
                    <a:pt x="12225"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94;p37"/>
            <p:cNvSpPr/>
            <p:nvPr/>
          </p:nvSpPr>
          <p:spPr>
            <a:xfrm>
              <a:off x="5426865" y="3080728"/>
              <a:ext cx="1161904" cy="171869"/>
            </a:xfrm>
            <a:custGeom>
              <a:avLst/>
              <a:gdLst/>
              <a:ahLst/>
              <a:cxnLst/>
              <a:rect l="l" t="t" r="r" b="b"/>
              <a:pathLst>
                <a:path w="20484" h="3030" extrusionOk="0">
                  <a:moveTo>
                    <a:pt x="1034" y="1"/>
                  </a:moveTo>
                  <a:cubicBezTo>
                    <a:pt x="0" y="2820"/>
                    <a:pt x="1884" y="3014"/>
                    <a:pt x="1884" y="3014"/>
                  </a:cubicBezTo>
                  <a:cubicBezTo>
                    <a:pt x="1973" y="3025"/>
                    <a:pt x="2062" y="3030"/>
                    <a:pt x="2149" y="3030"/>
                  </a:cubicBezTo>
                  <a:cubicBezTo>
                    <a:pt x="2239" y="3030"/>
                    <a:pt x="2327" y="3024"/>
                    <a:pt x="2414" y="3014"/>
                  </a:cubicBezTo>
                  <a:lnTo>
                    <a:pt x="16241" y="3014"/>
                  </a:lnTo>
                  <a:cubicBezTo>
                    <a:pt x="19634" y="2712"/>
                    <a:pt x="20484" y="875"/>
                    <a:pt x="20484" y="875"/>
                  </a:cubicBezTo>
                  <a:lnTo>
                    <a:pt x="20484" y="875"/>
                  </a:lnTo>
                  <a:cubicBezTo>
                    <a:pt x="19372" y="1435"/>
                    <a:pt x="18494" y="1642"/>
                    <a:pt x="17802" y="1642"/>
                  </a:cubicBezTo>
                  <a:cubicBezTo>
                    <a:pt x="15854" y="1642"/>
                    <a:pt x="15391" y="1"/>
                    <a:pt x="1539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08325" y="513432"/>
            <a:ext cx="7704000" cy="811001"/>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 CÁC GIAI ĐOẠN CỦA DỰ ÁN ĐTXD NHÀ Ở XÃ HỘI, NHÀ Ở CHO LỰC LƯỢNG VŨ TRANG NHÂN DÂN</a:t>
            </a: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333;p39"/>
          <p:cNvSpPr txBox="1">
            <a:spLocks noGrp="1"/>
          </p:cNvSpPr>
          <p:nvPr>
            <p:ph type="title" idx="2"/>
          </p:nvPr>
        </p:nvSpPr>
        <p:spPr>
          <a:xfrm>
            <a:off x="573079" y="1493732"/>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44" name="Google Shape;332;p39"/>
          <p:cNvSpPr txBox="1">
            <a:spLocks noGrp="1"/>
          </p:cNvSpPr>
          <p:nvPr>
            <p:ph type="title"/>
          </p:nvPr>
        </p:nvSpPr>
        <p:spPr>
          <a:xfrm>
            <a:off x="1125649" y="1573620"/>
            <a:ext cx="3173977" cy="457200"/>
          </a:xfrm>
          <a:prstGeom prst="rect">
            <a:avLst/>
          </a:prstGeom>
        </p:spPr>
        <p:txBody>
          <a:bodyPr spcFirstLastPara="1" wrap="square" lIns="91425" tIns="91425" rIns="91425" bIns="91425" anchor="b" anchorCtr="0">
            <a:noAutofit/>
          </a:bodyPr>
          <a:lstStyle/>
          <a:p>
            <a:pPr lvl="0"/>
            <a:r>
              <a:rPr lang="en-US" dirty="0" err="1">
                <a:latin typeface="Times New Roman" panose="02020603050405020304" pitchFamily="18" charset="0"/>
                <a:cs typeface="Times New Roman" panose="02020603050405020304" pitchFamily="18" charset="0"/>
              </a:rPr>
              <a:t>Giai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chuẩn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bị</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endParaRPr lang="en-US" dirty="0">
              <a:latin typeface="Times New Roman" panose="02020603050405020304" pitchFamily="18" charset="0"/>
              <a:cs typeface="Times New Roman" panose="02020603050405020304" pitchFamily="18" charset="0"/>
            </a:endParaRPr>
          </a:p>
        </p:txBody>
      </p:sp>
      <p:sp>
        <p:nvSpPr>
          <p:cNvPr id="46" name="Google Shape;338;p39"/>
          <p:cNvSpPr txBox="1">
            <a:spLocks noGrp="1"/>
          </p:cNvSpPr>
          <p:nvPr>
            <p:ph type="title" idx="6"/>
          </p:nvPr>
        </p:nvSpPr>
        <p:spPr>
          <a:xfrm>
            <a:off x="1125649" y="2494200"/>
            <a:ext cx="6939549" cy="348793"/>
          </a:xfrm>
          <a:prstGeom prst="rect">
            <a:avLst/>
          </a:prstGeom>
        </p:spPr>
        <p:txBody>
          <a:bodyPr spcFirstLastPara="1" wrap="square" lIns="91425" tIns="91425" rIns="91425" bIns="91425" anchor="b" anchorCtr="0">
            <a:noAutofit/>
          </a:bodyPr>
          <a:lstStyle/>
          <a:p>
            <a:pPr marL="0" indent="0"/>
            <a:r>
              <a:rPr lang="en-US" dirty="0" err="1">
                <a:latin typeface="Times New Roman" panose="02020603050405020304" pitchFamily="18" charset="0"/>
                <a:cs typeface="Times New Roman" panose="02020603050405020304" pitchFamily="18" charset="0"/>
              </a:rPr>
              <a:t>Giai</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đoạn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thực</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hiện</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dự</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án</a:t>
            </a:r>
            <a:endParaRPr lang="vi-VN" dirty="0">
              <a:latin typeface="Times New Roman" panose="02020603050405020304" pitchFamily="18" charset="0"/>
              <a:cs typeface="Times New Roman" panose="02020603050405020304" pitchFamily="18" charset="0"/>
            </a:endParaRPr>
          </a:p>
        </p:txBody>
      </p:sp>
      <p:sp>
        <p:nvSpPr>
          <p:cNvPr id="47" name="Google Shape;341;p39"/>
          <p:cNvSpPr txBox="1">
            <a:spLocks noGrp="1"/>
          </p:cNvSpPr>
          <p:nvPr>
            <p:ph type="title" idx="9"/>
          </p:nvPr>
        </p:nvSpPr>
        <p:spPr>
          <a:xfrm>
            <a:off x="1125649" y="3189909"/>
            <a:ext cx="7590252" cy="457200"/>
          </a:xfrm>
          <a:prstGeom prst="rect">
            <a:avLst/>
          </a:prstGeom>
        </p:spPr>
        <p:txBody>
          <a:bodyPr spcFirstLastPara="1" wrap="square" lIns="91425" tIns="91425" rIns="91425" bIns="91425" anchor="b" anchorCtr="0">
            <a:noAutofit/>
          </a:bodyPr>
          <a:lstStyle/>
          <a:p>
            <a:pPr lvl="0"/>
            <a:r>
              <a:rPr lang="en" dirty="0">
                <a:latin typeface="Times New Roman" panose="02020603050405020304" pitchFamily="18" charset="0"/>
                <a:cs typeface="Times New Roman" panose="02020603050405020304" pitchFamily="18" charset="0"/>
              </a:rPr>
              <a:t>Giai đoạn kết thúc dự án</a:t>
            </a:r>
            <a:endParaRPr i="1" dirty="0">
              <a:latin typeface="Times New Roman" panose="02020603050405020304" pitchFamily="18" charset="0"/>
              <a:cs typeface="Times New Roman" panose="02020603050405020304" pitchFamily="18" charset="0"/>
            </a:endParaRPr>
          </a:p>
        </p:txBody>
      </p:sp>
      <p:sp>
        <p:nvSpPr>
          <p:cNvPr id="53" name="Google Shape;333;p39"/>
          <p:cNvSpPr txBox="1">
            <a:spLocks noGrp="1"/>
          </p:cNvSpPr>
          <p:nvPr>
            <p:ph type="title" idx="2"/>
          </p:nvPr>
        </p:nvSpPr>
        <p:spPr>
          <a:xfrm>
            <a:off x="573079" y="2300871"/>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4" name="Google Shape;333;p39"/>
          <p:cNvSpPr txBox="1">
            <a:spLocks noGrp="1"/>
          </p:cNvSpPr>
          <p:nvPr>
            <p:ph type="title" idx="2"/>
          </p:nvPr>
        </p:nvSpPr>
        <p:spPr>
          <a:xfrm>
            <a:off x="573080" y="3108010"/>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03</a:t>
            </a:r>
            <a:endParaRPr sz="1800" dirty="0">
              <a:solidFill>
                <a:srgbClr val="ED2727"/>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53270"/>
            <a:ext cx="7704000" cy="731684"/>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II.1. Giai </a:t>
            </a:r>
            <a:r>
              <a:rPr lang="en-US" sz="2000" dirty="0" err="1">
                <a:solidFill>
                  <a:srgbClr val="FF0000"/>
                </a:solidFill>
                <a:latin typeface="Times New Roman" panose="02020603050405020304" pitchFamily="18" charset="0"/>
                <a:cs typeface="Times New Roman" panose="02020603050405020304" pitchFamily="18" charset="0"/>
              </a:rPr>
              <a:t>đoạn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chuẩn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bị</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(1/2)</a:t>
            </a:r>
            <a:br>
              <a:rPr lang="en-US" sz="24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4, 5, 6, 7, 8, 9 NĐ 100/2024/Đ-CP]</a:t>
            </a: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32536" y="984954"/>
            <a:ext cx="8183365" cy="3945400"/>
          </a:xfrm>
          <a:prstGeom prst="rect">
            <a:avLst/>
          </a:prstGeom>
          <a:ln>
            <a:solidFill>
              <a:schemeClr val="accent1"/>
            </a:solidFill>
          </a:ln>
        </p:spPr>
        <p:txBody>
          <a:bodyPr spcFirstLastPara="1" wrap="square" lIns="91425" tIns="91425" rIns="91425" bIns="91425" anchor="b" anchorCtr="0">
            <a:noAutofit/>
          </a:bodyPr>
          <a:lstStyle/>
          <a:p>
            <a:pPr>
              <a:lnSpc>
                <a:spcPct val="110000"/>
              </a:lnSpc>
            </a:pPr>
            <a:r>
              <a:rPr lang="en-US" sz="1600" i="1" dirty="0">
                <a:solidFill>
                  <a:srgbClr val="2F9018"/>
                </a:solidFill>
                <a:latin typeface="Times New Roman" pitchFamily="18" charset="0"/>
                <a:cs typeface="Times New Roman" pitchFamily="18" charset="0"/>
              </a:rPr>
              <a:t> </a:t>
            </a:r>
            <a:br>
              <a:rPr lang="en-US" sz="1600" i="1" dirty="0">
                <a:solidFill>
                  <a:srgbClr val="2F9018"/>
                </a:solidFill>
                <a:latin typeface="Times New Roman" pitchFamily="18" charset="0"/>
                <a:cs typeface="Times New Roman" pitchFamily="18" charset="0"/>
              </a:rPr>
            </a:br>
            <a:br>
              <a:rPr lang="en-US" sz="1600" i="1" dirty="0">
                <a:solidFill>
                  <a:srgbClr val="2F9018"/>
                </a:solidFill>
                <a:latin typeface="Times New Roman" pitchFamily="18" charset="0"/>
                <a:cs typeface="Times New Roman" pitchFamily="18" charset="0"/>
              </a:rPr>
            </a:br>
            <a:r>
              <a:rPr lang="en-US" sz="1600" i="1" dirty="0">
                <a:solidFill>
                  <a:srgbClr val="FF0000"/>
                </a:solidFill>
                <a:latin typeface="Times New Roman" pitchFamily="18" charset="0"/>
                <a:cs typeface="Times New Roman" pitchFamily="18" charset="0"/>
              </a:rPr>
              <a:t>(1)</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Đề</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xuất</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đầu</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tư</a:t>
            </a:r>
            <a:r>
              <a:rPr lang="en-US" sz="1600" dirty="0">
                <a:solidFill>
                  <a:srgbClr val="FF0000"/>
                </a:solidFill>
                <a:latin typeface="Times New Roman" pitchFamily="18" charset="0"/>
                <a:cs typeface="Times New Roman" pitchFamily="18" charset="0"/>
              </a:rPr>
              <a:t> DA </a:t>
            </a:r>
            <a:r>
              <a:rPr lang="en-US" sz="1600" dirty="0" err="1">
                <a:solidFill>
                  <a:srgbClr val="FF0000"/>
                </a:solidFill>
                <a:latin typeface="Times New Roman" pitchFamily="18" charset="0"/>
                <a:cs typeface="Times New Roman" pitchFamily="18" charset="0"/>
              </a:rPr>
              <a:t>khi</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đề</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nghị</a:t>
            </a:r>
            <a:r>
              <a:rPr lang="en-US" sz="1600" dirty="0">
                <a:solidFill>
                  <a:srgbClr val="FF0000"/>
                </a:solidFill>
                <a:latin typeface="Times New Roman" pitchFamily="18" charset="0"/>
                <a:cs typeface="Times New Roman" pitchFamily="18" charset="0"/>
              </a:rPr>
              <a:t> QĐ </a:t>
            </a:r>
            <a:r>
              <a:rPr lang="en-US" sz="1600" dirty="0" err="1">
                <a:solidFill>
                  <a:srgbClr val="FF0000"/>
                </a:solidFill>
                <a:latin typeface="Times New Roman" pitchFamily="18" charset="0"/>
                <a:cs typeface="Times New Roman" pitchFamily="18" charset="0"/>
              </a:rPr>
              <a:t>hoặc</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chấp</a:t>
            </a:r>
            <a:r>
              <a:rPr lang="en-US" sz="1600" dirty="0">
                <a:solidFill>
                  <a:srgbClr val="FF0000"/>
                </a:solidFill>
                <a:latin typeface="Times New Roman" pitchFamily="18" charset="0"/>
                <a:cs typeface="Times New Roman" pitchFamily="18" charset="0"/>
              </a:rPr>
              <a:t> </a:t>
            </a:r>
            <a:r>
              <a:rPr lang="en-US" sz="1600" dirty="0" err="1">
                <a:solidFill>
                  <a:srgbClr val="FF0000"/>
                </a:solidFill>
                <a:latin typeface="Times New Roman" pitchFamily="18" charset="0"/>
                <a:cs typeface="Times New Roman" pitchFamily="18" charset="0"/>
              </a:rPr>
              <a:t>thuận</a:t>
            </a:r>
            <a:r>
              <a:rPr lang="en-US" sz="1600" dirty="0">
                <a:solidFill>
                  <a:srgbClr val="FF0000"/>
                </a:solidFill>
                <a:latin typeface="Times New Roman" pitchFamily="18" charset="0"/>
                <a:cs typeface="Times New Roman" pitchFamily="18" charset="0"/>
              </a:rPr>
              <a:t> CTĐT</a:t>
            </a:r>
            <a:br>
              <a:rPr lang="en-US" sz="1600" dirty="0">
                <a:solidFill>
                  <a:srgbClr val="FF0000"/>
                </a:solidFill>
                <a:latin typeface="Times New Roman" pitchFamily="18" charset="0"/>
                <a:cs typeface="Times New Roman" pitchFamily="18" charset="0"/>
              </a:rPr>
            </a:br>
            <a:r>
              <a:rPr lang="en-US" sz="1600" b="0" dirty="0">
                <a:solidFill>
                  <a:schemeClr val="tx1"/>
                </a:solidFill>
                <a:latin typeface="Times New Roman" pitchFamily="18" charset="0"/>
                <a:cs typeface="Times New Roman" pitchFamily="18" charset="0"/>
              </a:rPr>
              <a:t>T</a:t>
            </a:r>
            <a:r>
              <a:rPr lang="vi-VN" sz="1600" b="0" dirty="0">
                <a:solidFill>
                  <a:schemeClr val="tx1"/>
                </a:solidFill>
                <a:latin typeface="Times New Roman" pitchFamily="18" charset="0"/>
                <a:cs typeface="Times New Roman" pitchFamily="18" charset="0"/>
              </a:rPr>
              <a:t>hực hiện như quy định tại Điều 13 Nghị định số 95/2024/NĐ-CP</a:t>
            </a:r>
            <a:br>
              <a:rPr lang="en-US" sz="1600" i="1" dirty="0">
                <a:solidFill>
                  <a:srgbClr val="2F9018"/>
                </a:solidFill>
                <a:latin typeface="Times New Roman" pitchFamily="18" charset="0"/>
                <a:cs typeface="Times New Roman" pitchFamily="18" charset="0"/>
              </a:rPr>
            </a:br>
            <a:r>
              <a:rPr lang="en-US" sz="1600" i="1" dirty="0">
                <a:solidFill>
                  <a:srgbClr val="FF0000"/>
                </a:solidFill>
                <a:latin typeface="Times New Roman" pitchFamily="18" charset="0"/>
                <a:cs typeface="Times New Roman" pitchFamily="18" charset="0"/>
              </a:rPr>
              <a:t>(2)</a:t>
            </a:r>
            <a:r>
              <a:rPr lang="vi-VN" sz="1600" i="1" dirty="0">
                <a:solidFill>
                  <a:srgbClr val="FF0000"/>
                </a:solidFill>
                <a:latin typeface="Times New Roman" pitchFamily="18" charset="0"/>
                <a:cs typeface="Times New Roman" pitchFamily="18" charset="0"/>
              </a:rPr>
              <a:t> </a:t>
            </a:r>
            <a:r>
              <a:rPr lang="vi-VN" sz="1600" dirty="0">
                <a:solidFill>
                  <a:srgbClr val="FF0000"/>
                </a:solidFill>
                <a:latin typeface="Times New Roman" pitchFamily="18" charset="0"/>
                <a:cs typeface="Times New Roman" pitchFamily="18" charset="0"/>
              </a:rPr>
              <a:t>Quy hoạch xây dựng để thực hiện dự án</a:t>
            </a:r>
            <a:br>
              <a:rPr lang="en-US" sz="1600" dirty="0">
                <a:latin typeface="Times New Roman" pitchFamily="18" charset="0"/>
                <a:cs typeface="Times New Roman" pitchFamily="18" charset="0"/>
              </a:rPr>
            </a:b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Việc</a:t>
            </a:r>
            <a:r>
              <a:rPr lang="en-US" sz="1600" b="0" dirty="0">
                <a:latin typeface="Times New Roman" pitchFamily="18" charset="0"/>
                <a:cs typeface="Times New Roman" pitchFamily="18" charset="0"/>
              </a:rPr>
              <a:t> QHXD </a:t>
            </a:r>
            <a:r>
              <a:rPr lang="en-US" sz="1600" b="0" dirty="0" err="1">
                <a:latin typeface="Times New Roman" pitchFamily="18" charset="0"/>
                <a:cs typeface="Times New Roman" pitchFamily="18" charset="0"/>
              </a:rPr>
              <a:t>dự</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án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thực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hiện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pháp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luật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quy</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hoạch</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đô</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thị</a:t>
            </a:r>
            <a:br>
              <a:rPr lang="en-US" sz="1600" b="0" dirty="0">
                <a:latin typeface="Times New Roman" pitchFamily="18" charset="0"/>
                <a:cs typeface="Times New Roman" pitchFamily="18" charset="0"/>
              </a:rPr>
            </a:br>
            <a:r>
              <a:rPr lang="en-US" sz="1600" dirty="0">
                <a:latin typeface="Times New Roman" pitchFamily="18" charset="0"/>
                <a:cs typeface="Times New Roman" pitchFamily="18" charset="0"/>
              </a:rPr>
              <a:t>- </a:t>
            </a:r>
            <a:r>
              <a:rPr lang="en-US" sz="1600" b="0" dirty="0">
                <a:latin typeface="Times New Roman" pitchFamily="18" charset="0"/>
                <a:cs typeface="Times New Roman" pitchFamily="18" charset="0"/>
              </a:rPr>
              <a:t>Q</a:t>
            </a:r>
            <a:r>
              <a:rPr lang="vi-VN" sz="1600" b="0" dirty="0">
                <a:latin typeface="Times New Roman" pitchFamily="18" charset="0"/>
                <a:cs typeface="Times New Roman" pitchFamily="18" charset="0"/>
              </a:rPr>
              <a:t>uỹ đất ở đã </a:t>
            </a:r>
            <a:r>
              <a:rPr lang="en-US" sz="1600" b="0" dirty="0">
                <a:latin typeface="Times New Roman" pitchFamily="18" charset="0"/>
                <a:cs typeface="Times New Roman" pitchFamily="18" charset="0"/>
              </a:rPr>
              <a:t>ĐTXD</a:t>
            </a:r>
            <a:r>
              <a:rPr lang="vi-VN" sz="1600" b="0" dirty="0">
                <a:latin typeface="Times New Roman" pitchFamily="18" charset="0"/>
                <a:cs typeface="Times New Roman" pitchFamily="18" charset="0"/>
              </a:rPr>
              <a:t> hệ thống </a:t>
            </a:r>
            <a:r>
              <a:rPr lang="en-US" sz="1600" b="0" dirty="0">
                <a:latin typeface="Times New Roman" pitchFamily="18" charset="0"/>
                <a:cs typeface="Times New Roman" pitchFamily="18" charset="0"/>
              </a:rPr>
              <a:t>HTKT</a:t>
            </a:r>
            <a:r>
              <a:rPr lang="vi-VN" sz="1600" b="0" dirty="0">
                <a:latin typeface="Times New Roman" pitchFamily="18" charset="0"/>
                <a:cs typeface="Times New Roman" pitchFamily="18" charset="0"/>
              </a:rPr>
              <a:t> trong dự án </a:t>
            </a:r>
            <a:r>
              <a:rPr lang="en-US" sz="1600" b="0" dirty="0">
                <a:latin typeface="Times New Roman" pitchFamily="18" charset="0"/>
                <a:cs typeface="Times New Roman" pitchFamily="18" charset="0"/>
              </a:rPr>
              <a:t>NOTM</a:t>
            </a:r>
            <a:r>
              <a:rPr lang="vi-VN" sz="1600" b="0" dirty="0">
                <a:latin typeface="Times New Roman" pitchFamily="18" charset="0"/>
                <a:cs typeface="Times New Roman" pitchFamily="18" charset="0"/>
              </a:rPr>
              <a:t> để xây dựng </a:t>
            </a:r>
            <a:r>
              <a:rPr lang="en-US" sz="1600" b="0" dirty="0">
                <a:latin typeface="Times New Roman" pitchFamily="18" charset="0"/>
                <a:cs typeface="Times New Roman" pitchFamily="18" charset="0"/>
              </a:rPr>
              <a:t>NOXH </a:t>
            </a:r>
            <a:r>
              <a:rPr lang="vi-VN" sz="1600" b="0" dirty="0">
                <a:latin typeface="Times New Roman" pitchFamily="18" charset="0"/>
                <a:cs typeface="Times New Roman" pitchFamily="18" charset="0"/>
              </a:rPr>
              <a:t>được xác định theo </a:t>
            </a:r>
            <a:r>
              <a:rPr lang="en-US" sz="1600" b="0" dirty="0">
                <a:latin typeface="Times New Roman" pitchFamily="18" charset="0"/>
                <a:cs typeface="Times New Roman" pitchFamily="18" charset="0"/>
              </a:rPr>
              <a:t>QHCT </a:t>
            </a:r>
            <a:r>
              <a:rPr lang="vi-VN" sz="1600" b="0" dirty="0">
                <a:latin typeface="Times New Roman" pitchFamily="18" charset="0"/>
                <a:cs typeface="Times New Roman" pitchFamily="18" charset="0"/>
              </a:rPr>
              <a:t>tỷ lệ 1/500 của dự án </a:t>
            </a:r>
            <a:r>
              <a:rPr lang="en-US" sz="1600" b="0" dirty="0">
                <a:latin typeface="Times New Roman" pitchFamily="18" charset="0"/>
                <a:cs typeface="Times New Roman" pitchFamily="18" charset="0"/>
              </a:rPr>
              <a:t>NOTM </a:t>
            </a:r>
            <a:r>
              <a:rPr lang="en-US" sz="1600" b="0" dirty="0" err="1">
                <a:latin typeface="Times New Roman" pitchFamily="18" charset="0"/>
                <a:cs typeface="Times New Roman" pitchFamily="18" charset="0"/>
              </a:rPr>
              <a:t>đó</a:t>
            </a:r>
            <a:br>
              <a:rPr lang="en-US" sz="1600" dirty="0">
                <a:latin typeface="Times New Roman" pitchFamily="18" charset="0"/>
                <a:cs typeface="Times New Roman" pitchFamily="18" charset="0"/>
              </a:rPr>
            </a:b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Yêu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QH </a:t>
            </a:r>
            <a:r>
              <a:rPr lang="en-US" sz="1600" b="0" dirty="0" err="1">
                <a:latin typeface="Times New Roman" pitchFamily="18" charset="0"/>
                <a:cs typeface="Times New Roman" pitchFamily="18" charset="0"/>
              </a:rPr>
              <a:t>khi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đấu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thầu</a:t>
            </a:r>
            <a:r>
              <a:rPr lang="en-US" sz="1600" b="0" dirty="0">
                <a:latin typeface="Times New Roman" pitchFamily="18" charset="0"/>
                <a:cs typeface="Times New Roman" pitchFamily="18" charset="0"/>
              </a:rPr>
              <a:t> DA: </a:t>
            </a:r>
            <a:r>
              <a:rPr lang="en-US" sz="1600" b="0" dirty="0" err="1">
                <a:latin typeface="Times New Roman" pitchFamily="18" charset="0"/>
                <a:cs typeface="Times New Roman" pitchFamily="18" charset="0"/>
              </a:rPr>
              <a:t>Có</a:t>
            </a:r>
            <a:r>
              <a:rPr lang="en-US" sz="1600" b="0" dirty="0">
                <a:latin typeface="Times New Roman" pitchFamily="18" charset="0"/>
                <a:cs typeface="Times New Roman" pitchFamily="18" charset="0"/>
              </a:rPr>
              <a:t> QHPK </a:t>
            </a:r>
            <a:r>
              <a:rPr lang="en-US" sz="1600" b="0" dirty="0" err="1">
                <a:latin typeface="Times New Roman" pitchFamily="18" charset="0"/>
                <a:cs typeface="Times New Roman" pitchFamily="18" charset="0"/>
              </a:rPr>
              <a:t>tỷ</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lệ</a:t>
            </a:r>
            <a:r>
              <a:rPr lang="en-US" sz="1600" b="0" dirty="0">
                <a:latin typeface="Times New Roman" pitchFamily="18" charset="0"/>
                <a:cs typeface="Times New Roman" pitchFamily="18" charset="0"/>
              </a:rPr>
              <a:t> 1/2000 </a:t>
            </a:r>
            <a:r>
              <a:rPr lang="en-US" sz="1600" b="0" dirty="0" err="1">
                <a:latin typeface="Times New Roman" pitchFamily="18" charset="0"/>
                <a:cs typeface="Times New Roman" pitchFamily="18" charset="0"/>
              </a:rPr>
              <a:t>hoặc</a:t>
            </a:r>
            <a:r>
              <a:rPr lang="en-US" sz="1600" b="0" dirty="0">
                <a:latin typeface="Times New Roman" pitchFamily="18" charset="0"/>
                <a:cs typeface="Times New Roman" pitchFamily="18" charset="0"/>
              </a:rPr>
              <a:t> QHCT </a:t>
            </a:r>
            <a:r>
              <a:rPr lang="en-US" sz="1600" b="0" dirty="0" err="1">
                <a:latin typeface="Times New Roman" pitchFamily="18" charset="0"/>
                <a:cs typeface="Times New Roman" pitchFamily="18" charset="0"/>
              </a:rPr>
              <a:t>tỷ</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lệ</a:t>
            </a:r>
            <a:r>
              <a:rPr lang="en-US" sz="1600" b="0" dirty="0">
                <a:latin typeface="Times New Roman" pitchFamily="18" charset="0"/>
                <a:cs typeface="Times New Roman" pitchFamily="18" charset="0"/>
              </a:rPr>
              <a:t> 1/500</a:t>
            </a:r>
            <a:br>
              <a:rPr lang="vi-VN" sz="1600" b="0" dirty="0">
                <a:latin typeface="Times New Roman" pitchFamily="18" charset="0"/>
                <a:cs typeface="Times New Roman" pitchFamily="18" charset="0"/>
              </a:rPr>
            </a:br>
            <a:r>
              <a:rPr lang="en-US" sz="1600" i="1" dirty="0">
                <a:solidFill>
                  <a:srgbClr val="FF0000"/>
                </a:solidFill>
                <a:latin typeface="Times New Roman" pitchFamily="18" charset="0"/>
                <a:cs typeface="Times New Roman" pitchFamily="18" charset="0"/>
              </a:rPr>
              <a:t>(3)</a:t>
            </a:r>
            <a:r>
              <a:rPr lang="vi-VN" sz="1600" i="1" dirty="0">
                <a:solidFill>
                  <a:srgbClr val="FF0000"/>
                </a:solidFill>
                <a:latin typeface="Times New Roman" pitchFamily="18" charset="0"/>
                <a:cs typeface="Times New Roman" pitchFamily="18" charset="0"/>
              </a:rPr>
              <a:t> </a:t>
            </a:r>
            <a:r>
              <a:rPr lang="vi-VN" sz="1600" dirty="0">
                <a:solidFill>
                  <a:srgbClr val="FF0000"/>
                </a:solidFill>
                <a:latin typeface="Times New Roman" pitchFamily="18" charset="0"/>
                <a:cs typeface="Times New Roman" pitchFamily="18" charset="0"/>
              </a:rPr>
              <a:t>Quyết định, chấp thuận, điều chỉnh </a:t>
            </a:r>
            <a:r>
              <a:rPr lang="en-US" sz="1600" dirty="0">
                <a:solidFill>
                  <a:srgbClr val="FF0000"/>
                </a:solidFill>
                <a:latin typeface="Times New Roman" pitchFamily="18" charset="0"/>
                <a:cs typeface="Times New Roman" pitchFamily="18" charset="0"/>
              </a:rPr>
              <a:t>CTĐT</a:t>
            </a:r>
            <a:br>
              <a:rPr lang="en-US" sz="1600" dirty="0">
                <a:latin typeface="Times New Roman" pitchFamily="18" charset="0"/>
                <a:cs typeface="Times New Roman" pitchFamily="18" charset="0"/>
              </a:rPr>
            </a:b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Thực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hiện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PL </a:t>
            </a:r>
            <a:r>
              <a:rPr lang="en-US" sz="1600" b="0" dirty="0" err="1">
                <a:latin typeface="Times New Roman" pitchFamily="18" charset="0"/>
                <a:cs typeface="Times New Roman" pitchFamily="18" charset="0"/>
              </a:rPr>
              <a:t>đầu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tư</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công</a:t>
            </a:r>
            <a:r>
              <a:rPr lang="en-US" sz="1600" b="0" dirty="0">
                <a:latin typeface="Times New Roman" pitchFamily="18" charset="0"/>
                <a:cs typeface="Times New Roman" pitchFamily="18" charset="0"/>
              </a:rPr>
              <a:t>, PL </a:t>
            </a:r>
            <a:r>
              <a:rPr lang="en-US" sz="1600" b="0" dirty="0" err="1">
                <a:latin typeface="Times New Roman" pitchFamily="18" charset="0"/>
                <a:cs typeface="Times New Roman" pitchFamily="18" charset="0"/>
              </a:rPr>
              <a:t>đầu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tư</a:t>
            </a:r>
            <a:r>
              <a:rPr lang="en-US" sz="1600" b="0" dirty="0">
                <a:latin typeface="Times New Roman" pitchFamily="18" charset="0"/>
                <a:cs typeface="Times New Roman" pitchFamily="18" charset="0"/>
              </a:rPr>
              <a:t>; </a:t>
            </a:r>
            <a:r>
              <a:rPr lang="vi-VN" sz="1600" b="0" dirty="0">
                <a:latin typeface="Times New Roman" pitchFamily="18" charset="0"/>
                <a:cs typeface="Times New Roman" pitchFamily="18" charset="0"/>
              </a:rPr>
              <a:t>nguồn </a:t>
            </a:r>
            <a:r>
              <a:rPr lang="en-US" sz="1600" b="0" dirty="0">
                <a:latin typeface="Times New Roman" pitchFamily="18" charset="0"/>
                <a:cs typeface="Times New Roman" pitchFamily="18" charset="0"/>
              </a:rPr>
              <a:t>TCCĐ</a:t>
            </a:r>
            <a:r>
              <a:rPr lang="vi-VN" sz="1600" b="0" dirty="0">
                <a:latin typeface="Times New Roman" pitchFamily="18" charset="0"/>
                <a:cs typeface="Times New Roman" pitchFamily="18" charset="0"/>
              </a:rPr>
              <a:t> áp dụng theo </a:t>
            </a:r>
            <a:r>
              <a:rPr lang="en-US" sz="1600" b="0" dirty="0">
                <a:latin typeface="Times New Roman" pitchFamily="18" charset="0"/>
                <a:cs typeface="Times New Roman" pitchFamily="18" charset="0"/>
              </a:rPr>
              <a:t>PL</a:t>
            </a:r>
            <a:r>
              <a:rPr lang="vi-VN" sz="1600" b="0" dirty="0">
                <a:latin typeface="Times New Roman" pitchFamily="18" charset="0"/>
                <a:cs typeface="Times New Roman" pitchFamily="18" charset="0"/>
              </a:rPr>
              <a:t> đầu tư công</a:t>
            </a:r>
            <a:br>
              <a:rPr lang="en-US" sz="1600" b="0" dirty="0">
                <a:latin typeface="Times New Roman" pitchFamily="18" charset="0"/>
                <a:cs typeface="Times New Roman" pitchFamily="18" charset="0"/>
              </a:rPr>
            </a:br>
            <a:r>
              <a:rPr lang="en-US" sz="1600" b="0" dirty="0">
                <a:latin typeface="Times New Roman" pitchFamily="18" charset="0"/>
                <a:cs typeface="Times New Roman" pitchFamily="18" charset="0"/>
              </a:rPr>
              <a:t>- Ý </a:t>
            </a:r>
            <a:r>
              <a:rPr lang="en-US" sz="1600" b="0" dirty="0" err="1">
                <a:latin typeface="Times New Roman" pitchFamily="18" charset="0"/>
                <a:cs typeface="Times New Roman" pitchFamily="18" charset="0"/>
              </a:rPr>
              <a:t>kiến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thẩm</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định</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của</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cơ</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quan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quản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lý</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nhà</a:t>
            </a:r>
            <a:r>
              <a:rPr lang="en-US" sz="1600" b="0" dirty="0">
                <a:latin typeface="Times New Roman" pitchFamily="18" charset="0"/>
                <a:cs typeface="Times New Roman" pitchFamily="18" charset="0"/>
              </a:rPr>
              <a:t> ở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PL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tư</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và</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các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nội</a:t>
            </a:r>
            <a:r>
              <a:rPr lang="en-US" sz="1600" b="0" dirty="0">
                <a:latin typeface="Times New Roman" pitchFamily="18" charset="0"/>
                <a:cs typeface="Times New Roman" pitchFamily="18" charset="0"/>
              </a:rPr>
              <a:t> dung:</a:t>
            </a:r>
            <a:br>
              <a:rPr lang="en-US" sz="1600" b="0" dirty="0">
                <a:latin typeface="Times New Roman" pitchFamily="18" charset="0"/>
                <a:cs typeface="Times New Roman" pitchFamily="18" charset="0"/>
              </a:rPr>
            </a:br>
            <a:r>
              <a:rPr lang="en-US" sz="1600" b="0" dirty="0">
                <a:latin typeface="Times New Roman" pitchFamily="18" charset="0"/>
                <a:cs typeface="Times New Roman" pitchFamily="18" charset="0"/>
              </a:rPr>
              <a:t>+ S</a:t>
            </a:r>
            <a:r>
              <a:rPr lang="vi-VN" sz="1600" b="0" dirty="0">
                <a:latin typeface="Times New Roman" pitchFamily="18" charset="0"/>
                <a:cs typeface="Times New Roman" pitchFamily="18" charset="0"/>
              </a:rPr>
              <a:t>ơ bộ </a:t>
            </a:r>
            <a:r>
              <a:rPr lang="en-US" sz="1600" b="0" dirty="0">
                <a:latin typeface="Times New Roman" pitchFamily="18" charset="0"/>
                <a:cs typeface="Times New Roman" pitchFamily="18" charset="0"/>
              </a:rPr>
              <a:t>TMĐT</a:t>
            </a:r>
            <a:r>
              <a:rPr lang="vi-VN" sz="1600" b="0" dirty="0">
                <a:latin typeface="Times New Roman" pitchFamily="18" charset="0"/>
                <a:cs typeface="Times New Roman" pitchFamily="18" charset="0"/>
              </a:rPr>
              <a:t>;</a:t>
            </a:r>
            <a:r>
              <a:rPr lang="en-US" sz="1600" b="0" dirty="0">
                <a:latin typeface="Times New Roman" pitchFamily="18" charset="0"/>
                <a:cs typeface="Times New Roman" pitchFamily="18" charset="0"/>
              </a:rPr>
              <a:t> </a:t>
            </a:r>
            <a:r>
              <a:rPr lang="vi-VN" sz="1600" b="0" dirty="0">
                <a:latin typeface="Times New Roman" pitchFamily="18" charset="0"/>
                <a:cs typeface="Times New Roman" pitchFamily="18" charset="0"/>
              </a:rPr>
              <a:t>Loại nhà và tiêu chuẩn diện tích nhà ở;</a:t>
            </a:r>
            <a:r>
              <a:rPr lang="en-US" sz="1600" b="0" dirty="0">
                <a:latin typeface="Times New Roman" pitchFamily="18" charset="0"/>
                <a:cs typeface="Times New Roman" pitchFamily="18" charset="0"/>
              </a:rPr>
              <a:t> c</a:t>
            </a:r>
            <a:r>
              <a:rPr lang="vi-VN" sz="1600" b="0" dirty="0">
                <a:latin typeface="Times New Roman" pitchFamily="18" charset="0"/>
                <a:cs typeface="Times New Roman" pitchFamily="18" charset="0"/>
              </a:rPr>
              <a:t>ác cơ chế, chính sách hỗ trợ.</a:t>
            </a:r>
            <a:br>
              <a:rPr lang="vi-VN" sz="1600" b="0" dirty="0">
                <a:latin typeface="Times New Roman" pitchFamily="18" charset="0"/>
                <a:cs typeface="Times New Roman" pitchFamily="18" charset="0"/>
              </a:rPr>
            </a:b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Trường</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hợp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chấp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thuận</a:t>
            </a:r>
            <a:r>
              <a:rPr lang="en-US" sz="1600" b="0" dirty="0">
                <a:latin typeface="Times New Roman" pitchFamily="18" charset="0"/>
                <a:cs typeface="Times New Roman" pitchFamily="18" charset="0"/>
              </a:rPr>
              <a:t> CTĐT </a:t>
            </a:r>
            <a:r>
              <a:rPr lang="en-US" sz="1600" b="0" dirty="0" err="1">
                <a:latin typeface="Times New Roman" pitchFamily="18" charset="0"/>
                <a:cs typeface="Times New Roman" pitchFamily="18" charset="0"/>
              </a:rPr>
              <a:t>đồng</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thời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chấp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thuận</a:t>
            </a:r>
            <a:r>
              <a:rPr lang="en-US" sz="1600" b="0" dirty="0">
                <a:latin typeface="Times New Roman" pitchFamily="18" charset="0"/>
                <a:cs typeface="Times New Roman" pitchFamily="18" charset="0"/>
              </a:rPr>
              <a:t> NĐT </a:t>
            </a:r>
            <a:r>
              <a:rPr lang="en-US" sz="1600" b="0" dirty="0" err="1">
                <a:latin typeface="Times New Roman" pitchFamily="18" charset="0"/>
                <a:cs typeface="Times New Roman" pitchFamily="18" charset="0"/>
              </a:rPr>
              <a:t>thì</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thêm</a:t>
            </a:r>
            <a:r>
              <a:rPr lang="en-US" sz="1600" b="0" dirty="0">
                <a:latin typeface="Times New Roman" pitchFamily="18" charset="0"/>
                <a:cs typeface="Times New Roman" pitchFamily="18" charset="0"/>
              </a:rPr>
              <a:t> ý </a:t>
            </a:r>
            <a:r>
              <a:rPr lang="en-US" sz="1600" b="0" dirty="0" err="1">
                <a:latin typeface="Times New Roman" pitchFamily="18" charset="0"/>
                <a:cs typeface="Times New Roman" pitchFamily="18" charset="0"/>
              </a:rPr>
              <a:t>kiến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đ</a:t>
            </a:r>
            <a:r>
              <a:rPr lang="vi-VN" sz="1600" b="0" dirty="0">
                <a:latin typeface="Times New Roman" pitchFamily="18" charset="0"/>
                <a:cs typeface="Times New Roman" pitchFamily="18" charset="0"/>
              </a:rPr>
              <a:t>áp ứng các điều kiện làm </a:t>
            </a:r>
            <a:r>
              <a:rPr lang="en-US" sz="1600" b="0" dirty="0">
                <a:latin typeface="Times New Roman" pitchFamily="18" charset="0"/>
                <a:cs typeface="Times New Roman" pitchFamily="18" charset="0"/>
              </a:rPr>
              <a:t>CĐT</a:t>
            </a:r>
            <a:r>
              <a:rPr lang="vi-VN" sz="1600" b="0" dirty="0">
                <a:latin typeface="Times New Roman" pitchFamily="18" charset="0"/>
                <a:cs typeface="Times New Roman" pitchFamily="18" charset="0"/>
              </a:rPr>
              <a:t> dự án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các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pháp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luật</a:t>
            </a:r>
            <a:br>
              <a:rPr lang="en-US" sz="1600" b="0" dirty="0">
                <a:latin typeface="Times New Roman" pitchFamily="18" charset="0"/>
                <a:cs typeface="Times New Roman" pitchFamily="18" charset="0"/>
              </a:rPr>
            </a:br>
            <a:r>
              <a:rPr lang="en-US" sz="1600" b="0" dirty="0">
                <a:latin typeface="Times New Roman" pitchFamily="18" charset="0"/>
                <a:cs typeface="Times New Roman" pitchFamily="18" charset="0"/>
              </a:rPr>
              <a:t>+ DA LLVTND </a:t>
            </a:r>
            <a:r>
              <a:rPr lang="en-US" sz="1600" b="0" dirty="0" err="1">
                <a:latin typeface="Times New Roman" pitchFamily="18" charset="0"/>
                <a:cs typeface="Times New Roman" pitchFamily="18" charset="0"/>
              </a:rPr>
              <a:t>lấy</a:t>
            </a:r>
            <a:r>
              <a:rPr lang="en-US" sz="1600" b="0" dirty="0">
                <a:latin typeface="Times New Roman" pitchFamily="18" charset="0"/>
                <a:cs typeface="Times New Roman" pitchFamily="18" charset="0"/>
              </a:rPr>
              <a:t> ý </a:t>
            </a:r>
            <a:r>
              <a:rPr lang="en-US" sz="1600" b="0" dirty="0" err="1">
                <a:latin typeface="Times New Roman" pitchFamily="18" charset="0"/>
                <a:cs typeface="Times New Roman" pitchFamily="18" charset="0"/>
              </a:rPr>
              <a:t>kiến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của</a:t>
            </a:r>
            <a:r>
              <a:rPr lang="en-US" sz="1600" b="0" dirty="0">
                <a:latin typeface="Times New Roman" pitchFamily="18" charset="0"/>
                <a:cs typeface="Times New Roman" pitchFamily="18" charset="0"/>
              </a:rPr>
              <a:t> BQP, BCA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yêu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của</a:t>
            </a:r>
            <a:r>
              <a:rPr lang="en-US" sz="1600" b="0" dirty="0">
                <a:latin typeface="Times New Roman" pitchFamily="18" charset="0"/>
                <a:cs typeface="Times New Roman" pitchFamily="18" charset="0"/>
              </a:rPr>
              <a:t> DA, </a:t>
            </a:r>
            <a:r>
              <a:rPr lang="en-US" sz="1600" b="0" dirty="0" err="1">
                <a:latin typeface="Times New Roman" pitchFamily="18" charset="0"/>
                <a:cs typeface="Times New Roman" pitchFamily="18" charset="0"/>
              </a:rPr>
              <a:t>nội</a:t>
            </a:r>
            <a:r>
              <a:rPr lang="en-US" sz="1600" b="0" dirty="0">
                <a:latin typeface="Times New Roman" pitchFamily="18" charset="0"/>
                <a:cs typeface="Times New Roman" pitchFamily="18" charset="0"/>
              </a:rPr>
              <a:t> dung </a:t>
            </a:r>
            <a:r>
              <a:rPr lang="en-US" sz="1600" b="0" dirty="0" err="1">
                <a:latin typeface="Times New Roman" pitchFamily="18" charset="0"/>
                <a:cs typeface="Times New Roman" pitchFamily="18" charset="0"/>
              </a:rPr>
              <a:t>khác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nếu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có</a:t>
            </a:r>
            <a:r>
              <a:rPr lang="en-US" sz="1600" b="0" dirty="0">
                <a:latin typeface="Times New Roman" pitchFamily="18" charset="0"/>
                <a:cs typeface="Times New Roman" pitchFamily="18" charset="0"/>
              </a:rPr>
              <a:t>)</a:t>
            </a:r>
            <a:endParaRPr lang="vi-VN" sz="1600" b="0" dirty="0">
              <a:latin typeface="Times New Roman" pitchFamily="18" charset="0"/>
              <a:cs typeface="Times New Roman" pitchFamily="18" charset="0"/>
            </a:endParaRPr>
          </a:p>
        </p:txBody>
      </p:sp>
    </p:spTree>
    <p:extLst>
      <p:ext uri="{BB962C8B-B14F-4D97-AF65-F5344CB8AC3E}">
        <p14:creationId xmlns:p14="http://schemas.microsoft.com/office/powerpoint/2010/main" val="2077030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53270"/>
            <a:ext cx="7704000" cy="96255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II.1. Giai </a:t>
            </a:r>
            <a:r>
              <a:rPr lang="en-US" sz="2000" dirty="0" err="1">
                <a:solidFill>
                  <a:srgbClr val="FF0000"/>
                </a:solidFill>
                <a:latin typeface="Times New Roman" panose="02020603050405020304" pitchFamily="18" charset="0"/>
                <a:cs typeface="Times New Roman" panose="02020603050405020304" pitchFamily="18" charset="0"/>
              </a:rPr>
              <a:t>đoạn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chuẩn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bị</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(2/2)</a:t>
            </a: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30925" y="814677"/>
            <a:ext cx="8325376" cy="4109934"/>
          </a:xfrm>
          <a:prstGeom prst="rect">
            <a:avLst/>
          </a:prstGeom>
        </p:spPr>
        <p:txBody>
          <a:bodyPr spcFirstLastPara="1" wrap="square" lIns="91425" tIns="91425" rIns="91425" bIns="91425" anchor="b" anchorCtr="0">
            <a:noAutofit/>
          </a:bodyPr>
          <a:lstStyle/>
          <a:p>
            <a:pPr>
              <a:lnSpc>
                <a:spcPct val="110000"/>
              </a:lnSpc>
              <a:spcBef>
                <a:spcPts val="1200"/>
              </a:spcBef>
              <a:spcAft>
                <a:spcPts val="1200"/>
              </a:spcAft>
            </a:pPr>
            <a:r>
              <a:rPr lang="en-US" sz="1600" i="1" dirty="0">
                <a:solidFill>
                  <a:srgbClr val="FF0000"/>
                </a:solidFill>
                <a:latin typeface="Times New Roman" pitchFamily="18" charset="0"/>
                <a:cs typeface="Times New Roman" pitchFamily="18" charset="0"/>
              </a:rPr>
              <a:t>(4)</a:t>
            </a:r>
            <a:r>
              <a:rPr lang="vi-VN"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Chủ</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đầu</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tư</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dự</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án</a:t>
            </a:r>
            <a:br>
              <a:rPr lang="en-US" sz="1600" i="1" dirty="0">
                <a:latin typeface="Times New Roman" pitchFamily="18" charset="0"/>
                <a:cs typeface="Times New Roman" pitchFamily="18" charset="0"/>
              </a:rPr>
            </a:br>
            <a:r>
              <a:rPr lang="en-US" sz="1600" b="0" dirty="0">
                <a:latin typeface="Times New Roman" pitchFamily="18" charset="0"/>
                <a:cs typeface="Times New Roman" pitchFamily="18" charset="0"/>
              </a:rPr>
              <a:t>- DA</a:t>
            </a:r>
            <a:r>
              <a:rPr lang="vi-VN" sz="1600" b="0" dirty="0">
                <a:latin typeface="Times New Roman" pitchFamily="18" charset="0"/>
                <a:cs typeface="Times New Roman" pitchFamily="18" charset="0"/>
              </a:rPr>
              <a:t> sử dụng vốn </a:t>
            </a:r>
            <a:r>
              <a:rPr lang="en-US" sz="1600" b="0" dirty="0">
                <a:latin typeface="Times New Roman" pitchFamily="18" charset="0"/>
                <a:cs typeface="Times New Roman" pitchFamily="18" charset="0"/>
              </a:rPr>
              <a:t>ĐTC</a:t>
            </a:r>
            <a:r>
              <a:rPr lang="vi-VN" sz="1600" b="0" dirty="0">
                <a:latin typeface="Times New Roman" pitchFamily="18" charset="0"/>
                <a:cs typeface="Times New Roman" pitchFamily="18" charset="0"/>
              </a:rPr>
              <a:t>, nguồn </a:t>
            </a:r>
            <a:r>
              <a:rPr lang="en-US" sz="1600" b="0" dirty="0">
                <a:latin typeface="Times New Roman" pitchFamily="18" charset="0"/>
                <a:cs typeface="Times New Roman" pitchFamily="18" charset="0"/>
              </a:rPr>
              <a:t>TCCĐ:</a:t>
            </a:r>
            <a:r>
              <a:rPr lang="vi-VN" sz="1600" b="0" dirty="0">
                <a:latin typeface="Times New Roman" pitchFamily="18" charset="0"/>
                <a:cs typeface="Times New Roman" pitchFamily="18" charset="0"/>
              </a:rPr>
              <a:t> xác định </a:t>
            </a:r>
            <a:r>
              <a:rPr lang="en-US" sz="1600" b="0" dirty="0">
                <a:latin typeface="Times New Roman" pitchFamily="18" charset="0"/>
                <a:cs typeface="Times New Roman" pitchFamily="18" charset="0"/>
              </a:rPr>
              <a:t>CĐT</a:t>
            </a:r>
            <a:r>
              <a:rPr lang="vi-VN"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PL</a:t>
            </a:r>
            <a:r>
              <a:rPr lang="vi-VN" sz="1600" b="0" dirty="0">
                <a:latin typeface="Times New Roman" pitchFamily="18" charset="0"/>
                <a:cs typeface="Times New Roman" pitchFamily="18" charset="0"/>
              </a:rPr>
              <a:t> </a:t>
            </a:r>
            <a:r>
              <a:rPr lang="en-US" sz="1600" b="0" dirty="0">
                <a:latin typeface="Times New Roman" pitchFamily="18" charset="0"/>
                <a:cs typeface="Times New Roman" pitchFamily="18" charset="0"/>
              </a:rPr>
              <a:t>XD, PL</a:t>
            </a:r>
            <a:r>
              <a:rPr lang="vi-VN" sz="1600" b="0" dirty="0">
                <a:latin typeface="Times New Roman" pitchFamily="18" charset="0"/>
                <a:cs typeface="Times New Roman" pitchFamily="18" charset="0"/>
              </a:rPr>
              <a:t> về </a:t>
            </a:r>
            <a:r>
              <a:rPr lang="en-US" sz="1600" b="0" dirty="0">
                <a:latin typeface="Times New Roman" pitchFamily="18" charset="0"/>
                <a:cs typeface="Times New Roman" pitchFamily="18" charset="0"/>
              </a:rPr>
              <a:t>ĐTC</a:t>
            </a:r>
            <a:br>
              <a:rPr lang="en-US" sz="1600" b="0" dirty="0">
                <a:latin typeface="Times New Roman" pitchFamily="18" charset="0"/>
                <a:cs typeface="Times New Roman" pitchFamily="18" charset="0"/>
              </a:rPr>
            </a:br>
            <a:r>
              <a:rPr lang="en-US" sz="1600" b="0" dirty="0">
                <a:latin typeface="Times New Roman" pitchFamily="18" charset="0"/>
                <a:cs typeface="Times New Roman" pitchFamily="18" charset="0"/>
              </a:rPr>
              <a:t>- DA </a:t>
            </a:r>
            <a:r>
              <a:rPr lang="en-US" sz="1600" b="0" dirty="0" err="1">
                <a:latin typeface="Times New Roman" pitchFamily="18" charset="0"/>
                <a:cs typeface="Times New Roman" pitchFamily="18" charset="0"/>
              </a:rPr>
              <a:t>sử</a:t>
            </a:r>
            <a:r>
              <a:rPr lang="en-US" sz="1600" b="0" dirty="0">
                <a:latin typeface="Times New Roman" pitchFamily="18" charset="0"/>
                <a:cs typeface="Times New Roman" pitchFamily="18" charset="0"/>
              </a:rPr>
              <a:t> dung </a:t>
            </a:r>
            <a:r>
              <a:rPr lang="en-US" sz="1600" b="0" dirty="0" err="1">
                <a:latin typeface="Times New Roman" pitchFamily="18" charset="0"/>
                <a:cs typeface="Times New Roman" pitchFamily="18" charset="0"/>
              </a:rPr>
              <a:t>vốn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nhà</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nước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ngoài</a:t>
            </a:r>
            <a:r>
              <a:rPr lang="en-US" sz="1600" b="0" dirty="0">
                <a:latin typeface="Times New Roman" pitchFamily="18" charset="0"/>
                <a:cs typeface="Times New Roman" pitchFamily="18" charset="0"/>
              </a:rPr>
              <a:t> ĐTC: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quy</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định</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tại</a:t>
            </a:r>
            <a:r>
              <a:rPr lang="en-US" sz="1600" b="0" dirty="0">
                <a:latin typeface="Times New Roman" pitchFamily="18" charset="0"/>
                <a:cs typeface="Times New Roman" pitchFamily="18" charset="0"/>
              </a:rPr>
              <a:t> K2 Đ7 </a:t>
            </a:r>
            <a:r>
              <a:rPr lang="en-US" sz="1600" b="0" dirty="0" err="1">
                <a:latin typeface="Times New Roman" pitchFamily="18" charset="0"/>
                <a:cs typeface="Times New Roman" pitchFamily="18" charset="0"/>
              </a:rPr>
              <a:t>của</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Luật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Xây</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dựng</a:t>
            </a:r>
            <a:r>
              <a:rPr lang="en-US" sz="1600" b="0" dirty="0">
                <a:latin typeface="Times New Roman" pitchFamily="18" charset="0"/>
                <a:cs typeface="Times New Roman" pitchFamily="18" charset="0"/>
              </a:rPr>
              <a:t>.</a:t>
            </a:r>
            <a:br>
              <a:rPr lang="en-US" sz="1600" b="0" dirty="0">
                <a:latin typeface="Times New Roman" pitchFamily="18" charset="0"/>
                <a:cs typeface="Times New Roman" pitchFamily="18" charset="0"/>
              </a:rPr>
            </a:br>
            <a:r>
              <a:rPr lang="en-US" sz="1600" b="0" dirty="0">
                <a:latin typeface="Times New Roman" pitchFamily="18" charset="0"/>
                <a:cs typeface="Times New Roman" pitchFamily="18" charset="0"/>
              </a:rPr>
              <a:t>- DA </a:t>
            </a:r>
            <a:r>
              <a:rPr lang="en-US" sz="1600" b="0" dirty="0" err="1">
                <a:latin typeface="Times New Roman" pitchFamily="18" charset="0"/>
                <a:cs typeface="Times New Roman" pitchFamily="18" charset="0"/>
              </a:rPr>
              <a:t>sử</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dụng</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vốn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tư</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nhân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chấp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thuận</a:t>
            </a:r>
            <a:r>
              <a:rPr lang="en-US" sz="1600" b="0" dirty="0">
                <a:latin typeface="Times New Roman" pitchFamily="18" charset="0"/>
                <a:cs typeface="Times New Roman" pitchFamily="18" charset="0"/>
              </a:rPr>
              <a:t> NĐT </a:t>
            </a:r>
            <a:r>
              <a:rPr lang="en-US" sz="1600" b="0" dirty="0" err="1">
                <a:latin typeface="Times New Roman" pitchFamily="18" charset="0"/>
                <a:cs typeface="Times New Roman" pitchFamily="18" charset="0"/>
              </a:rPr>
              <a:t>nếu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chỉ</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có</a:t>
            </a:r>
            <a:r>
              <a:rPr lang="en-US" sz="1600" b="0" dirty="0">
                <a:latin typeface="Times New Roman" pitchFamily="18" charset="0"/>
                <a:cs typeface="Times New Roman" pitchFamily="18" charset="0"/>
              </a:rPr>
              <a:t> 1 NĐT </a:t>
            </a:r>
            <a:r>
              <a:rPr lang="en-US" sz="1600" b="0" dirty="0" err="1">
                <a:latin typeface="Times New Roman" pitchFamily="18" charset="0"/>
                <a:cs typeface="Times New Roman" pitchFamily="18" charset="0"/>
              </a:rPr>
              <a:t>quan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tâm</a:t>
            </a:r>
            <a:r>
              <a:rPr lang="en-US" sz="1600" b="0" dirty="0">
                <a:latin typeface="Times New Roman" pitchFamily="18" charset="0"/>
                <a:cs typeface="Times New Roman" pitchFamily="18" charset="0"/>
              </a:rPr>
              <a:t>; (ii) </a:t>
            </a:r>
            <a:r>
              <a:rPr lang="en-US" sz="1600" b="0" dirty="0" err="1">
                <a:latin typeface="Times New Roman" pitchFamily="18" charset="0"/>
                <a:cs typeface="Times New Roman" pitchFamily="18" charset="0"/>
              </a:rPr>
              <a:t>đấu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thầu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nếu</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có</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từ</a:t>
            </a:r>
            <a:r>
              <a:rPr lang="en-US" sz="1600" b="0" dirty="0">
                <a:latin typeface="Times New Roman" pitchFamily="18" charset="0"/>
                <a:cs typeface="Times New Roman" pitchFamily="18" charset="0"/>
              </a:rPr>
              <a:t> 2 NĐT </a:t>
            </a:r>
            <a:r>
              <a:rPr lang="en-US" sz="1600" b="0" dirty="0" err="1">
                <a:latin typeface="Times New Roman" pitchFamily="18" charset="0"/>
                <a:cs typeface="Times New Roman" pitchFamily="18" charset="0"/>
              </a:rPr>
              <a:t>quan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tâm</a:t>
            </a:r>
            <a:r>
              <a:rPr lang="en-US" sz="1600" b="0" dirty="0">
                <a:latin typeface="Times New Roman" pitchFamily="18" charset="0"/>
                <a:cs typeface="Times New Roman" pitchFamily="18" charset="0"/>
              </a:rPr>
              <a:t>; (iii) </a:t>
            </a:r>
            <a:r>
              <a:rPr lang="en-US" sz="1600" b="0" dirty="0" err="1">
                <a:latin typeface="Times New Roman" pitchFamily="18" charset="0"/>
                <a:cs typeface="Times New Roman" pitchFamily="18" charset="0"/>
              </a:rPr>
              <a:t>chấp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thuận</a:t>
            </a:r>
            <a:r>
              <a:rPr lang="en-US" sz="1600" b="0" dirty="0">
                <a:latin typeface="Times New Roman" pitchFamily="18" charset="0"/>
                <a:cs typeface="Times New Roman" pitchFamily="18" charset="0"/>
              </a:rPr>
              <a:t> CTĐT </a:t>
            </a:r>
            <a:r>
              <a:rPr lang="en-US" sz="1600" b="0" dirty="0" err="1">
                <a:latin typeface="Times New Roman" pitchFamily="18" charset="0"/>
                <a:cs typeface="Times New Roman" pitchFamily="18" charset="0"/>
              </a:rPr>
              <a:t>đồng</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thời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chấp</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thuận</a:t>
            </a:r>
            <a:r>
              <a:rPr lang="en-US" sz="1600" b="0" dirty="0">
                <a:latin typeface="Times New Roman" pitchFamily="18" charset="0"/>
                <a:cs typeface="Times New Roman" pitchFamily="18" charset="0"/>
              </a:rPr>
              <a:t> NĐT </a:t>
            </a:r>
            <a:r>
              <a:rPr lang="en-US" sz="1600" b="0" dirty="0" err="1">
                <a:latin typeface="Times New Roman" pitchFamily="18" charset="0"/>
                <a:cs typeface="Times New Roman" pitchFamily="18" charset="0"/>
              </a:rPr>
              <a:t>nếu</a:t>
            </a:r>
            <a:r>
              <a:rPr lang="en-US" sz="1600" b="0" dirty="0">
                <a:latin typeface="Times New Roman" pitchFamily="18" charset="0"/>
                <a:cs typeface="Times New Roman" pitchFamily="18" charset="0"/>
              </a:rPr>
              <a:t> NĐT </a:t>
            </a:r>
            <a:r>
              <a:rPr lang="en-US" sz="1600" b="0" dirty="0" err="1">
                <a:latin typeface="Times New Roman" pitchFamily="18" charset="0"/>
                <a:cs typeface="Times New Roman" pitchFamily="18" charset="0"/>
              </a:rPr>
              <a:t>có</a:t>
            </a:r>
            <a:r>
              <a:rPr lang="en-US" sz="1600" b="0" dirty="0">
                <a:latin typeface="Times New Roman" pitchFamily="18" charset="0"/>
                <a:cs typeface="Times New Roman" pitchFamily="18" charset="0"/>
              </a:rPr>
              <a:t> QSDĐ; (iv) </a:t>
            </a:r>
            <a:r>
              <a:rPr lang="en-US" sz="1600" b="0" dirty="0" err="1">
                <a:latin typeface="Times New Roman" pitchFamily="18" charset="0"/>
                <a:cs typeface="Times New Roman" pitchFamily="18" charset="0"/>
              </a:rPr>
              <a:t>đối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với</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quỹ</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đất</a:t>
            </a:r>
            <a:r>
              <a:rPr lang="en-US" sz="1600" b="0" dirty="0">
                <a:latin typeface="Times New Roman" pitchFamily="18" charset="0"/>
                <a:cs typeface="Times New Roman" pitchFamily="18" charset="0"/>
              </a:rPr>
              <a:t> 20% </a:t>
            </a:r>
            <a:r>
              <a:rPr lang="en-US" sz="1600" b="0" dirty="0" err="1">
                <a:latin typeface="Times New Roman" pitchFamily="18" charset="0"/>
                <a:cs typeface="Times New Roman" pitchFamily="18" charset="0"/>
              </a:rPr>
              <a:t>trong</a:t>
            </a:r>
            <a:r>
              <a:rPr lang="en-US" sz="1600" b="0" dirty="0">
                <a:latin typeface="Times New Roman" pitchFamily="18" charset="0"/>
                <a:cs typeface="Times New Roman" pitchFamily="18" charset="0"/>
              </a:rPr>
              <a:t> DA NOTM </a:t>
            </a:r>
            <a:r>
              <a:rPr lang="en-US" sz="1600" b="0" dirty="0" err="1">
                <a:latin typeface="Times New Roman" pitchFamily="18" charset="0"/>
                <a:cs typeface="Times New Roman" pitchFamily="18" charset="0"/>
              </a:rPr>
              <a:t>thì</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giao</a:t>
            </a:r>
            <a:r>
              <a:rPr lang="en-US" sz="1600" b="0" dirty="0">
                <a:latin typeface="Times New Roman" pitchFamily="18" charset="0"/>
                <a:cs typeface="Times New Roman" pitchFamily="18" charset="0"/>
              </a:rPr>
              <a:t> CĐT NOTM</a:t>
            </a:r>
            <a:br>
              <a:rPr lang="en-US" sz="1600" i="1" dirty="0">
                <a:latin typeface="Times New Roman" pitchFamily="18" charset="0"/>
                <a:cs typeface="Times New Roman" pitchFamily="18" charset="0"/>
              </a:rPr>
            </a:br>
            <a:r>
              <a:rPr lang="en-US" sz="1600" i="1" dirty="0">
                <a:solidFill>
                  <a:srgbClr val="FF0000"/>
                </a:solidFill>
                <a:latin typeface="Times New Roman" pitchFamily="18" charset="0"/>
                <a:cs typeface="Times New Roman" pitchFamily="18" charset="0"/>
              </a:rPr>
              <a:t>(5)</a:t>
            </a:r>
            <a:r>
              <a:rPr lang="vi-VN" sz="1600" i="1" dirty="0">
                <a:solidFill>
                  <a:srgbClr val="FF0000"/>
                </a:solidFill>
                <a:latin typeface="Times New Roman" pitchFamily="18" charset="0"/>
                <a:cs typeface="Times New Roman" pitchFamily="18" charset="0"/>
              </a:rPr>
              <a:t> </a:t>
            </a:r>
            <a:r>
              <a:rPr lang="en-US" sz="1600" i="1" dirty="0">
                <a:solidFill>
                  <a:srgbClr val="FF0000"/>
                </a:solidFill>
                <a:latin typeface="Times New Roman" pitchFamily="18" charset="0"/>
                <a:cs typeface="Times New Roman" pitchFamily="18" charset="0"/>
              </a:rPr>
              <a:t>Giao </a:t>
            </a:r>
            <a:r>
              <a:rPr lang="en-US" sz="1600" i="1" dirty="0" err="1">
                <a:solidFill>
                  <a:srgbClr val="FF0000"/>
                </a:solidFill>
                <a:latin typeface="Times New Roman" pitchFamily="18" charset="0"/>
                <a:cs typeface="Times New Roman" pitchFamily="18" charset="0"/>
              </a:rPr>
              <a:t>đất</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cho</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thuê</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đất</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chuyển</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mục</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đích</a:t>
            </a:r>
            <a:r>
              <a:rPr lang="en-US" sz="1600" i="1" dirty="0">
                <a:solidFill>
                  <a:srgbClr val="FF0000"/>
                </a:solidFill>
                <a:latin typeface="Times New Roman" pitchFamily="18" charset="0"/>
                <a:cs typeface="Times New Roman" pitchFamily="18" charset="0"/>
              </a:rPr>
              <a:t> SDĐ </a:t>
            </a:r>
            <a:r>
              <a:rPr lang="en-US" sz="1600" i="1" dirty="0" err="1">
                <a:solidFill>
                  <a:srgbClr val="FF0000"/>
                </a:solidFill>
                <a:latin typeface="Times New Roman" pitchFamily="18" charset="0"/>
                <a:cs typeface="Times New Roman" pitchFamily="18" charset="0"/>
              </a:rPr>
              <a:t>để</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thực</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hiện</a:t>
            </a:r>
            <a:r>
              <a:rPr lang="en-US" sz="1600" i="1" dirty="0">
                <a:solidFill>
                  <a:srgbClr val="FF0000"/>
                </a:solidFill>
                <a:latin typeface="Times New Roman" pitchFamily="18" charset="0"/>
                <a:cs typeface="Times New Roman" pitchFamily="18" charset="0"/>
              </a:rPr>
              <a:t> DA</a:t>
            </a:r>
            <a:br>
              <a:rPr lang="en-US" sz="1600" i="1" dirty="0">
                <a:latin typeface="Times New Roman" pitchFamily="18" charset="0"/>
                <a:cs typeface="Times New Roman" pitchFamily="18" charset="0"/>
              </a:rPr>
            </a:br>
            <a:r>
              <a:rPr lang="en-US" sz="1600" b="0" dirty="0">
                <a:latin typeface="Times New Roman" pitchFamily="18" charset="0"/>
                <a:cs typeface="Times New Roman" pitchFamily="18" charset="0"/>
              </a:rPr>
              <a:t>- Giao </a:t>
            </a:r>
            <a:r>
              <a:rPr lang="en-US" sz="1600" b="0" dirty="0" err="1">
                <a:latin typeface="Times New Roman" pitchFamily="18" charset="0"/>
                <a:cs typeface="Times New Roman" pitchFamily="18" charset="0"/>
              </a:rPr>
              <a:t>đất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cho</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thuê</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đất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chuyển</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mục</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đích</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sử</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dụng</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đất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theo</a:t>
            </a:r>
            <a:r>
              <a:rPr lang="en-US" sz="1600" b="0" dirty="0">
                <a:latin typeface="Times New Roman" pitchFamily="18" charset="0"/>
                <a:cs typeface="Times New Roman" pitchFamily="18" charset="0"/>
              </a:rPr>
              <a:t> PL </a:t>
            </a:r>
            <a:r>
              <a:rPr lang="en-US" sz="1600" b="0" dirty="0" err="1">
                <a:latin typeface="Times New Roman" pitchFamily="18" charset="0"/>
                <a:cs typeface="Times New Roman" pitchFamily="18" charset="0"/>
              </a:rPr>
              <a:t>về</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đất</a:t>
            </a:r>
            <a:r>
              <a:rPr lang="en-US" sz="1600" b="0" dirty="0">
                <a:latin typeface="Times New Roman" pitchFamily="18" charset="0"/>
                <a:cs typeface="Times New Roman" pitchFamily="18" charset="0"/>
              </a:rPr>
              <a:t> </a:t>
            </a:r>
            <a:r>
              <a:rPr lang="en-US" sz="1600" b="0" dirty="0" err="1">
                <a:latin typeface="Times New Roman" pitchFamily="18" charset="0"/>
                <a:cs typeface="Times New Roman" pitchFamily="18" charset="0"/>
              </a:rPr>
              <a:t>đai</a:t>
            </a:r>
            <a:r>
              <a:rPr lang="en-US" sz="1600" b="0" dirty="0">
                <a:latin typeface="Times New Roman" pitchFamily="18" charset="0"/>
                <a:cs typeface="Times New Roman" pitchFamily="18" charset="0"/>
              </a:rPr>
              <a:t>.</a:t>
            </a:r>
            <a:br>
              <a:rPr lang="en-US" sz="1600" b="0" dirty="0">
                <a:latin typeface="Times New Roman" pitchFamily="18" charset="0"/>
                <a:cs typeface="Times New Roman" pitchFamily="18" charset="0"/>
              </a:rPr>
            </a:br>
            <a:r>
              <a:rPr lang="en-US" sz="1600" b="0" i="1" dirty="0">
                <a:latin typeface="Times New Roman" pitchFamily="18" charset="0"/>
                <a:cs typeface="Times New Roman" pitchFamily="18" charset="0"/>
              </a:rPr>
              <a:t>- </a:t>
            </a:r>
            <a:r>
              <a:rPr lang="en-US" sz="1600" b="0" dirty="0">
                <a:latin typeface="Times New Roman" pitchFamily="18" charset="0"/>
                <a:cs typeface="Times New Roman" pitchFamily="18" charset="0"/>
              </a:rPr>
              <a:t>CĐT</a:t>
            </a:r>
            <a:r>
              <a:rPr lang="vi-VN" sz="1600" b="0" dirty="0">
                <a:latin typeface="Times New Roman" pitchFamily="18" charset="0"/>
                <a:cs typeface="Times New Roman" pitchFamily="18" charset="0"/>
              </a:rPr>
              <a:t> được miễn tiền </a:t>
            </a:r>
            <a:r>
              <a:rPr lang="en-US" sz="1600" b="0" dirty="0">
                <a:latin typeface="Times New Roman" pitchFamily="18" charset="0"/>
                <a:cs typeface="Times New Roman" pitchFamily="18" charset="0"/>
              </a:rPr>
              <a:t>SDĐ</a:t>
            </a:r>
            <a:r>
              <a:rPr lang="vi-VN" sz="1600" b="0" dirty="0">
                <a:latin typeface="Times New Roman" pitchFamily="18" charset="0"/>
                <a:cs typeface="Times New Roman" pitchFamily="18" charset="0"/>
              </a:rPr>
              <a:t>, tiền thuê đất đối với toàn bộ </a:t>
            </a:r>
            <a:r>
              <a:rPr lang="en-US" sz="1600" b="0" dirty="0">
                <a:latin typeface="Times New Roman" pitchFamily="18" charset="0"/>
                <a:cs typeface="Times New Roman" pitchFamily="18" charset="0"/>
              </a:rPr>
              <a:t>DA</a:t>
            </a:r>
            <a:r>
              <a:rPr lang="vi-VN" sz="1600" b="0" dirty="0">
                <a:latin typeface="Times New Roman" pitchFamily="18" charset="0"/>
                <a:cs typeface="Times New Roman" pitchFamily="18" charset="0"/>
              </a:rPr>
              <a:t>; </a:t>
            </a:r>
            <a:r>
              <a:rPr lang="vi-VN" sz="1600" dirty="0">
                <a:solidFill>
                  <a:srgbClr val="2F9018"/>
                </a:solidFill>
                <a:latin typeface="Times New Roman" pitchFamily="18" charset="0"/>
                <a:cs typeface="Times New Roman" pitchFamily="18" charset="0"/>
              </a:rPr>
              <a:t>không phải thực hiện thủ tục xác định giá đất, tính tiền </a:t>
            </a:r>
            <a:r>
              <a:rPr lang="en-US" sz="1600" dirty="0">
                <a:solidFill>
                  <a:srgbClr val="2F9018"/>
                </a:solidFill>
                <a:latin typeface="Times New Roman" pitchFamily="18" charset="0"/>
                <a:cs typeface="Times New Roman" pitchFamily="18" charset="0"/>
              </a:rPr>
              <a:t>SDĐ</a:t>
            </a:r>
            <a:r>
              <a:rPr lang="vi-VN" sz="1600" dirty="0">
                <a:solidFill>
                  <a:srgbClr val="2F9018"/>
                </a:solidFill>
                <a:latin typeface="Times New Roman" pitchFamily="18" charset="0"/>
                <a:cs typeface="Times New Roman" pitchFamily="18" charset="0"/>
              </a:rPr>
              <a:t>, tiền thuê đất</a:t>
            </a:r>
            <a:r>
              <a:rPr lang="vi-VN" sz="1600" b="0" dirty="0">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cũng</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như</a:t>
            </a:r>
            <a:r>
              <a:rPr lang="vi-VN" sz="1600" dirty="0">
                <a:solidFill>
                  <a:srgbClr val="2F9018"/>
                </a:solidFill>
                <a:latin typeface="Times New Roman" pitchFamily="18" charset="0"/>
                <a:cs typeface="Times New Roman" pitchFamily="18" charset="0"/>
              </a:rPr>
              <a:t> thủ tục đề nghị miễn</a:t>
            </a:r>
            <a:br>
              <a:rPr lang="vi-VN" sz="1600" b="0" dirty="0">
                <a:latin typeface="Times New Roman" pitchFamily="18" charset="0"/>
                <a:cs typeface="Times New Roman" pitchFamily="18" charset="0"/>
              </a:rPr>
            </a:br>
            <a:r>
              <a:rPr lang="en-US" sz="1600" b="0" dirty="0">
                <a:solidFill>
                  <a:srgbClr val="2F9018"/>
                </a:solidFill>
                <a:latin typeface="Times New Roman" pitchFamily="18" charset="0"/>
                <a:cs typeface="Times New Roman" pitchFamily="18" charset="0"/>
              </a:rPr>
              <a:t>- </a:t>
            </a:r>
            <a:r>
              <a:rPr lang="vi-VN" sz="1600" b="0" dirty="0">
                <a:solidFill>
                  <a:srgbClr val="2F9018"/>
                </a:solidFill>
                <a:latin typeface="Times New Roman" pitchFamily="18" charset="0"/>
                <a:cs typeface="Times New Roman" pitchFamily="18" charset="0"/>
              </a:rPr>
              <a:t>Trường hợp </a:t>
            </a:r>
            <a:r>
              <a:rPr lang="en-US" sz="1600" b="0" dirty="0">
                <a:solidFill>
                  <a:srgbClr val="2F9018"/>
                </a:solidFill>
                <a:latin typeface="Times New Roman" pitchFamily="18" charset="0"/>
                <a:cs typeface="Times New Roman" pitchFamily="18" charset="0"/>
              </a:rPr>
              <a:t>CĐT</a:t>
            </a:r>
            <a:r>
              <a:rPr lang="vi-VN" sz="1600" b="0" dirty="0">
                <a:solidFill>
                  <a:srgbClr val="2F9018"/>
                </a:solidFill>
                <a:latin typeface="Times New Roman" pitchFamily="18" charset="0"/>
                <a:cs typeface="Times New Roman" pitchFamily="18" charset="0"/>
              </a:rPr>
              <a:t> </a:t>
            </a:r>
            <a:r>
              <a:rPr lang="en-US" sz="1600" b="0" dirty="0">
                <a:solidFill>
                  <a:srgbClr val="2F9018"/>
                </a:solidFill>
                <a:latin typeface="Times New Roman" pitchFamily="18" charset="0"/>
                <a:cs typeface="Times New Roman" pitchFamily="18" charset="0"/>
              </a:rPr>
              <a:t>XD</a:t>
            </a:r>
            <a:r>
              <a:rPr lang="vi-VN" sz="1600" b="0" dirty="0">
                <a:solidFill>
                  <a:srgbClr val="2F9018"/>
                </a:solidFill>
                <a:latin typeface="Times New Roman" pitchFamily="18" charset="0"/>
                <a:cs typeface="Times New Roman" pitchFamily="18" charset="0"/>
              </a:rPr>
              <a:t> </a:t>
            </a:r>
            <a:r>
              <a:rPr lang="en-US" sz="1600" b="0" dirty="0">
                <a:solidFill>
                  <a:srgbClr val="2F9018"/>
                </a:solidFill>
                <a:latin typeface="Times New Roman" pitchFamily="18" charset="0"/>
                <a:cs typeface="Times New Roman" pitchFamily="18" charset="0"/>
              </a:rPr>
              <a:t>NOTM</a:t>
            </a:r>
            <a:r>
              <a:rPr lang="vi-VN" sz="1600" b="0" dirty="0">
                <a:solidFill>
                  <a:srgbClr val="2F9018"/>
                </a:solidFill>
                <a:latin typeface="Times New Roman" pitchFamily="18" charset="0"/>
                <a:cs typeface="Times New Roman" pitchFamily="18" charset="0"/>
              </a:rPr>
              <a:t> trong phạm vi dự án </a:t>
            </a:r>
            <a:r>
              <a:rPr lang="en-US" sz="1600" b="0" dirty="0">
                <a:solidFill>
                  <a:srgbClr val="2F9018"/>
                </a:solidFill>
                <a:latin typeface="Times New Roman" pitchFamily="18" charset="0"/>
                <a:cs typeface="Times New Roman" pitchFamily="18" charset="0"/>
              </a:rPr>
              <a:t>NOXH </a:t>
            </a:r>
            <a:r>
              <a:rPr lang="vi-VN" sz="1600" b="0" dirty="0">
                <a:solidFill>
                  <a:srgbClr val="2F9018"/>
                </a:solidFill>
                <a:latin typeface="Times New Roman" pitchFamily="18" charset="0"/>
                <a:cs typeface="Times New Roman" pitchFamily="18" charset="0"/>
              </a:rPr>
              <a:t>thì việc xác định giá đất, tính tiền sử dụng đất phải nộp thực hiện theo quy định của pháp luật về đất đai.</a:t>
            </a:r>
            <a:r>
              <a:rPr lang="en-US" sz="1600" b="0" dirty="0">
                <a:solidFill>
                  <a:srgbClr val="2F9018"/>
                </a:solidFill>
                <a:latin typeface="Times New Roman" pitchFamily="18" charset="0"/>
                <a:cs typeface="Times New Roman" pitchFamily="18" charset="0"/>
              </a:rPr>
              <a:t> </a:t>
            </a:r>
            <a:br>
              <a:rPr lang="en-US" sz="1600" dirty="0">
                <a:latin typeface="Times New Roman" pitchFamily="18" charset="0"/>
                <a:cs typeface="Times New Roman" pitchFamily="18" charset="0"/>
              </a:rPr>
            </a:br>
            <a:r>
              <a:rPr lang="en-US" sz="1600" i="1" dirty="0">
                <a:solidFill>
                  <a:srgbClr val="FF0000"/>
                </a:solidFill>
                <a:latin typeface="Times New Roman" pitchFamily="18" charset="0"/>
                <a:cs typeface="Times New Roman" pitchFamily="18" charset="0"/>
              </a:rPr>
              <a:t>(6)</a:t>
            </a:r>
            <a:r>
              <a:rPr lang="vi-VN"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Các</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nội</a:t>
            </a:r>
            <a:r>
              <a:rPr lang="en-US" sz="1600" i="1" dirty="0">
                <a:solidFill>
                  <a:srgbClr val="FF0000"/>
                </a:solidFill>
                <a:latin typeface="Times New Roman" pitchFamily="18" charset="0"/>
                <a:cs typeface="Times New Roman" pitchFamily="18" charset="0"/>
              </a:rPr>
              <a:t> dung </a:t>
            </a:r>
            <a:r>
              <a:rPr lang="en-US" sz="1600" i="1" dirty="0" err="1">
                <a:solidFill>
                  <a:srgbClr val="FF0000"/>
                </a:solidFill>
                <a:latin typeface="Times New Roman" pitchFamily="18" charset="0"/>
                <a:cs typeface="Times New Roman" pitchFamily="18" charset="0"/>
              </a:rPr>
              <a:t>khác</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đấu</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nối</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hạ</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tầng</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môi</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trường</a:t>
            </a:r>
            <a:r>
              <a:rPr lang="en-US" sz="1600" i="1" dirty="0">
                <a:solidFill>
                  <a:srgbClr val="FF0000"/>
                </a:solidFill>
                <a:latin typeface="Times New Roman" pitchFamily="18" charset="0"/>
                <a:cs typeface="Times New Roman" pitchFamily="18" charset="0"/>
              </a:rPr>
              <a:t>, PCCC </a:t>
            </a:r>
            <a:r>
              <a:rPr lang="en-US" sz="1600" i="1" dirty="0" err="1">
                <a:solidFill>
                  <a:srgbClr val="FF0000"/>
                </a:solidFill>
                <a:latin typeface="Times New Roman" pitchFamily="18" charset="0"/>
                <a:cs typeface="Times New Roman" pitchFamily="18" charset="0"/>
              </a:rPr>
              <a:t>phê</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duyệt</a:t>
            </a:r>
            <a:r>
              <a:rPr lang="en-US" sz="1600" i="1" dirty="0">
                <a:solidFill>
                  <a:srgbClr val="FF0000"/>
                </a:solidFill>
                <a:latin typeface="Times New Roman" pitchFamily="18" charset="0"/>
                <a:cs typeface="Times New Roman" pitchFamily="18" charset="0"/>
              </a:rPr>
              <a:t> QHCT 1/500…) </a:t>
            </a:r>
            <a:r>
              <a:rPr lang="en-US" sz="1600" i="1" dirty="0" err="1">
                <a:solidFill>
                  <a:srgbClr val="FF0000"/>
                </a:solidFill>
                <a:latin typeface="Times New Roman" pitchFamily="18" charset="0"/>
                <a:cs typeface="Times New Roman" pitchFamily="18" charset="0"/>
              </a:rPr>
              <a:t>theo</a:t>
            </a:r>
            <a:r>
              <a:rPr lang="en-US" sz="1600" i="1" dirty="0">
                <a:solidFill>
                  <a:srgbClr val="FF0000"/>
                </a:solidFill>
                <a:latin typeface="Times New Roman" pitchFamily="18" charset="0"/>
                <a:cs typeface="Times New Roman" pitchFamily="18" charset="0"/>
              </a:rPr>
              <a:t> PL </a:t>
            </a:r>
            <a:r>
              <a:rPr lang="en-US" sz="1600" i="1" dirty="0" err="1">
                <a:solidFill>
                  <a:srgbClr val="FF0000"/>
                </a:solidFill>
                <a:latin typeface="Times New Roman" pitchFamily="18" charset="0"/>
                <a:cs typeface="Times New Roman" pitchFamily="18" charset="0"/>
              </a:rPr>
              <a:t>liên</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quan</a:t>
            </a:r>
            <a:endParaRPr lang="vi-VN" sz="1600" b="0"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14550597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344278"/>
            <a:ext cx="7704000" cy="96255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II.2. Giai </a:t>
            </a:r>
            <a:r>
              <a:rPr lang="en-US" sz="2000" dirty="0" err="1">
                <a:solidFill>
                  <a:srgbClr val="FF0000"/>
                </a:solidFill>
                <a:latin typeface="Times New Roman" panose="02020603050405020304" pitchFamily="18" charset="0"/>
                <a:cs typeface="Times New Roman" panose="02020603050405020304" pitchFamily="18" charset="0"/>
              </a:rPr>
              <a:t>đoạn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thực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hiện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r>
              <a:rPr lang="en-US" sz="2000" dirty="0" err="1">
                <a:solidFill>
                  <a:srgbClr val="FF0000"/>
                </a:solidFill>
                <a:latin typeface="Times New Roman" panose="02020603050405020304" pitchFamily="18" charset="0"/>
                <a:cs typeface="Times New Roman" panose="02020603050405020304" pitchFamily="18" charset="0"/>
              </a:rPr>
              <a:t>nhà</a:t>
            </a:r>
            <a:r>
              <a:rPr lang="en-US" sz="2000" dirty="0">
                <a:solidFill>
                  <a:srgbClr val="FF0000"/>
                </a:solidFill>
                <a:latin typeface="Times New Roman" panose="02020603050405020304" pitchFamily="18" charset="0"/>
                <a:cs typeface="Times New Roman" panose="02020603050405020304" pitchFamily="18" charset="0"/>
              </a:rPr>
              <a:t> ở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LLVTND</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11, 12, 13, 14 NĐ 100/2015/NĐ-CP]</a:t>
            </a: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472519" y="1076869"/>
            <a:ext cx="8271881" cy="3836672"/>
          </a:xfrm>
          <a:prstGeom prst="rect">
            <a:avLst/>
          </a:prstGeom>
        </p:spPr>
        <p:txBody>
          <a:bodyPr spcFirstLastPara="1" wrap="square" lIns="91425" tIns="91425" rIns="91425" bIns="91425" anchor="b" anchorCtr="0">
            <a:noAutofit/>
          </a:bodyPr>
          <a:lstStyle/>
          <a:p>
            <a:pPr>
              <a:lnSpc>
                <a:spcPct val="120000"/>
              </a:lnSpc>
              <a:spcBef>
                <a:spcPts val="600"/>
              </a:spcBef>
              <a:spcAft>
                <a:spcPts val="600"/>
              </a:spcAft>
            </a:pPr>
            <a:r>
              <a:rPr lang="en-US" sz="1800" b="0" dirty="0">
                <a:solidFill>
                  <a:srgbClr val="2F9018"/>
                </a:solidFill>
                <a:latin typeface="Times New Roman" panose="02020603050405020304" pitchFamily="18" charset="0"/>
                <a:cs typeface="Times New Roman" panose="02020603050405020304" pitchFamily="18" charset="0"/>
              </a:rPr>
              <a:t>(1) </a:t>
            </a:r>
            <a:r>
              <a:rPr lang="vi-VN" sz="1800" b="0" dirty="0">
                <a:solidFill>
                  <a:srgbClr val="2F9018"/>
                </a:solidFill>
                <a:latin typeface="Times New Roman" panose="02020603050405020304" pitchFamily="18" charset="0"/>
                <a:cs typeface="Times New Roman" panose="02020603050405020304" pitchFamily="18" charset="0"/>
              </a:rPr>
              <a:t>Lập, thẩm định</a:t>
            </a:r>
            <a:r>
              <a:rPr lang="en-US" sz="1800" b="0" dirty="0">
                <a:solidFill>
                  <a:srgbClr val="2F9018"/>
                </a:solidFill>
                <a:latin typeface="Times New Roman" panose="02020603050405020304" pitchFamily="18" charset="0"/>
                <a:cs typeface="Times New Roman" panose="02020603050405020304" pitchFamily="18" charset="0"/>
              </a:rPr>
              <a:t>,</a:t>
            </a:r>
            <a:r>
              <a:rPr lang="vi-VN" sz="1800" b="0" dirty="0">
                <a:solidFill>
                  <a:srgbClr val="2F9018"/>
                </a:solidFill>
                <a:latin typeface="Times New Roman" panose="02020603050405020304" pitchFamily="18" charset="0"/>
                <a:cs typeface="Times New Roman" panose="02020603050405020304" pitchFamily="18" charset="0"/>
              </a:rPr>
              <a:t> phê duyệt </a:t>
            </a:r>
            <a:r>
              <a:rPr lang="en-US" sz="1800" b="0" dirty="0">
                <a:solidFill>
                  <a:srgbClr val="2F9018"/>
                </a:solidFill>
                <a:latin typeface="Times New Roman" panose="02020603050405020304" pitchFamily="18" charset="0"/>
                <a:cs typeface="Times New Roman" panose="02020603050405020304" pitchFamily="18" charset="0"/>
              </a:rPr>
              <a:t>TKXD </a:t>
            </a:r>
            <a:r>
              <a:rPr lang="vi-VN" sz="1800" b="0" i="0" dirty="0">
                <a:solidFill>
                  <a:srgbClr val="2F9018"/>
                </a:solidFill>
                <a:effectLst/>
                <a:latin typeface="Times New Roman" panose="02020603050405020304" pitchFamily="18" charset="0"/>
                <a:cs typeface="Times New Roman" panose="02020603050405020304" pitchFamily="18" charset="0"/>
              </a:rPr>
              <a:t>như quy định tại </a:t>
            </a:r>
            <a:r>
              <a:rPr lang="vi-VN" sz="1800" b="0" i="0" u="none" strike="noStrike" dirty="0">
                <a:solidFill>
                  <a:srgbClr val="2F9018"/>
                </a:solidFill>
                <a:effectLst/>
                <a:latin typeface="Times New Roman" panose="02020603050405020304" pitchFamily="18" charset="0"/>
                <a:cs typeface="Times New Roman" panose="02020603050405020304" pitchFamily="18" charset="0"/>
              </a:rPr>
              <a:t>Đ20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Nghị</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định</a:t>
            </a:r>
            <a:r>
              <a:rPr lang="vi-VN" sz="1800" b="0" i="0" u="none" strike="noStrike" dirty="0">
                <a:solidFill>
                  <a:srgbClr val="2F9018"/>
                </a:solidFill>
                <a:effectLst/>
                <a:latin typeface="Times New Roman" panose="02020603050405020304" pitchFamily="18" charset="0"/>
                <a:cs typeface="Times New Roman" panose="02020603050405020304" pitchFamily="18" charset="0"/>
              </a:rPr>
              <a:t> 95/2024/NĐ-CP</a:t>
            </a:r>
            <a:br>
              <a:rPr lang="vi-VN" sz="1800" b="0" dirty="0">
                <a:solidFill>
                  <a:srgbClr val="2F9018"/>
                </a:solidFill>
                <a:latin typeface="Times New Roman" panose="02020603050405020304" pitchFamily="18" charset="0"/>
                <a:cs typeface="Times New Roman" panose="02020603050405020304" pitchFamily="18" charset="0"/>
              </a:rPr>
            </a:br>
            <a:r>
              <a:rPr lang="en-US" sz="1800" b="0" dirty="0">
                <a:solidFill>
                  <a:srgbClr val="2F9018"/>
                </a:solidFill>
                <a:latin typeface="Times New Roman" panose="02020603050405020304" pitchFamily="18" charset="0"/>
                <a:cs typeface="Times New Roman" panose="02020603050405020304" pitchFamily="18" charset="0"/>
              </a:rPr>
              <a:t>(2)</a:t>
            </a:r>
            <a:r>
              <a:rPr lang="vi-VN"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Cấp</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phép</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xây</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dựng</a:t>
            </a:r>
            <a:r>
              <a:rPr lang="vi-VN" sz="1800" b="0" i="0" dirty="0">
                <a:solidFill>
                  <a:srgbClr val="2F9018"/>
                </a:solidFill>
                <a:effectLst/>
                <a:latin typeface="Times New Roman" panose="02020603050405020304" pitchFamily="18" charset="0"/>
                <a:cs typeface="Times New Roman" panose="02020603050405020304" pitchFamily="18" charset="0"/>
              </a:rPr>
              <a:t> như quy định tại </a:t>
            </a:r>
            <a:r>
              <a:rPr lang="vi-VN" sz="1800" b="0" i="0" u="none" strike="noStrike" dirty="0">
                <a:solidFill>
                  <a:srgbClr val="2F9018"/>
                </a:solidFill>
                <a:effectLst/>
                <a:latin typeface="Times New Roman" panose="02020603050405020304" pitchFamily="18" charset="0"/>
                <a:cs typeface="Times New Roman" panose="02020603050405020304" pitchFamily="18" charset="0"/>
              </a:rPr>
              <a:t>Đ21 Nghị định 95/2024/NĐ-CP</a:t>
            </a:r>
            <a:br>
              <a:rPr lang="vi-VN" sz="1800" b="0" dirty="0">
                <a:solidFill>
                  <a:srgbClr val="2F9018"/>
                </a:solidFill>
                <a:latin typeface="Times New Roman" panose="02020603050405020304" pitchFamily="18" charset="0"/>
                <a:cs typeface="Times New Roman" panose="02020603050405020304" pitchFamily="18" charset="0"/>
              </a:rPr>
            </a:br>
            <a:r>
              <a:rPr lang="en-US" sz="1800" b="0" dirty="0">
                <a:solidFill>
                  <a:srgbClr val="2F9018"/>
                </a:solidFill>
                <a:latin typeface="Times New Roman" panose="02020603050405020304" pitchFamily="18" charset="0"/>
                <a:cs typeface="Times New Roman" panose="02020603050405020304" pitchFamily="18" charset="0"/>
              </a:rPr>
              <a:t>(3) </a:t>
            </a:r>
            <a:r>
              <a:rPr lang="vi-VN" sz="1800" b="0" dirty="0">
                <a:solidFill>
                  <a:srgbClr val="2F9018"/>
                </a:solidFill>
                <a:latin typeface="Times New Roman" panose="02020603050405020304" pitchFamily="18" charset="0"/>
                <a:cs typeface="Times New Roman" panose="02020603050405020304" pitchFamily="18" charset="0"/>
              </a:rPr>
              <a:t>Thi công xây dựng và kinh doanh mua bán, thuê mua nhà ở </a:t>
            </a:r>
            <a:r>
              <a:rPr lang="en-US" sz="1800" b="0" dirty="0">
                <a:solidFill>
                  <a:srgbClr val="2F9018"/>
                </a:solidFill>
                <a:latin typeface="Times New Roman" panose="02020603050405020304" pitchFamily="18" charset="0"/>
                <a:cs typeface="Times New Roman" panose="02020603050405020304" pitchFamily="18" charset="0"/>
              </a:rPr>
              <a:t>HTTTL</a:t>
            </a:r>
            <a:br>
              <a:rPr lang="en-US" sz="1800" b="0" dirty="0">
                <a:latin typeface="Times New Roman" panose="02020603050405020304" pitchFamily="18" charset="0"/>
                <a:cs typeface="Times New Roman" panose="02020603050405020304" pitchFamily="18" charset="0"/>
              </a:rPr>
            </a:br>
            <a:r>
              <a:rPr lang="en-US" sz="1800" b="0" dirty="0">
                <a:solidFill>
                  <a:schemeClr val="tx1"/>
                </a:solidFill>
                <a:latin typeface="Times New Roman" panose="02020603050405020304" pitchFamily="18" charset="0"/>
                <a:cs typeface="Times New Roman" panose="02020603050405020304" pitchFamily="18" charset="0"/>
              </a:rPr>
              <a:t>- </a:t>
            </a:r>
            <a:r>
              <a:rPr lang="vi-VN" sz="1800" b="0" i="0" dirty="0">
                <a:solidFill>
                  <a:schemeClr val="tx1"/>
                </a:solidFill>
                <a:effectLst/>
                <a:latin typeface="Times New Roman" panose="02020603050405020304" pitchFamily="18" charset="0"/>
                <a:cs typeface="Times New Roman" panose="02020603050405020304" pitchFamily="18" charset="0"/>
              </a:rPr>
              <a:t>Sau khi khởi công, </a:t>
            </a:r>
            <a:r>
              <a:rPr lang="en-US" sz="1800" b="0" i="0" dirty="0">
                <a:solidFill>
                  <a:schemeClr val="tx1"/>
                </a:solidFill>
                <a:effectLst/>
                <a:latin typeface="Times New Roman" panose="02020603050405020304" pitchFamily="18" charset="0"/>
                <a:cs typeface="Times New Roman" panose="02020603050405020304" pitchFamily="18" charset="0"/>
              </a:rPr>
              <a:t>CĐT</a:t>
            </a:r>
            <a:r>
              <a:rPr lang="vi-VN" sz="1800" b="0" i="0" dirty="0">
                <a:solidFill>
                  <a:schemeClr val="tx1"/>
                </a:solidFill>
                <a:effectLst/>
                <a:latin typeface="Times New Roman" panose="02020603050405020304" pitchFamily="18" charset="0"/>
                <a:cs typeface="Times New Roman" panose="02020603050405020304" pitchFamily="18" charset="0"/>
              </a:rPr>
              <a:t> </a:t>
            </a:r>
            <a:r>
              <a:rPr lang="en-US" sz="1800" b="0" i="0" dirty="0">
                <a:solidFill>
                  <a:schemeClr val="tx1"/>
                </a:solidFill>
                <a:effectLst/>
                <a:latin typeface="Times New Roman" panose="02020603050405020304" pitchFamily="18" charset="0"/>
                <a:cs typeface="Times New Roman" panose="02020603050405020304" pitchFamily="18" charset="0"/>
              </a:rPr>
              <a:t>DA</a:t>
            </a:r>
            <a:r>
              <a:rPr lang="vi-VN" sz="1800" b="0" i="0" dirty="0">
                <a:solidFill>
                  <a:schemeClr val="tx1"/>
                </a:solidFill>
                <a:effectLst/>
                <a:latin typeface="Times New Roman" panose="02020603050405020304" pitchFamily="18" charset="0"/>
                <a:cs typeface="Times New Roman" panose="02020603050405020304" pitchFamily="18" charset="0"/>
              </a:rPr>
              <a:t> </a:t>
            </a:r>
            <a:r>
              <a:rPr lang="en-US" sz="1800" b="0" i="0" dirty="0" err="1">
                <a:solidFill>
                  <a:schemeClr val="tx1"/>
                </a:solidFill>
                <a:effectLst/>
                <a:latin typeface="Times New Roman" panose="02020603050405020304" pitchFamily="18" charset="0"/>
                <a:cs typeface="Times New Roman" panose="02020603050405020304" pitchFamily="18" charset="0"/>
              </a:rPr>
              <a:t>phải</a:t>
            </a:r>
            <a:r>
              <a:rPr lang="vi-VN" sz="1800" b="0" i="0" dirty="0">
                <a:solidFill>
                  <a:schemeClr val="tx1"/>
                </a:solidFill>
                <a:effectLst/>
                <a:latin typeface="Times New Roman" panose="02020603050405020304" pitchFamily="18" charset="0"/>
                <a:cs typeface="Times New Roman" panose="02020603050405020304" pitchFamily="18" charset="0"/>
              </a:rPr>
              <a:t> cung cấp thông tin liên quan đến </a:t>
            </a:r>
            <a:r>
              <a:rPr lang="en-US" sz="1800" b="0" i="0" dirty="0">
                <a:solidFill>
                  <a:schemeClr val="tx1"/>
                </a:solidFill>
                <a:effectLst/>
                <a:latin typeface="Times New Roman" panose="02020603050405020304" pitchFamily="18" charset="0"/>
                <a:cs typeface="Times New Roman" panose="02020603050405020304" pitchFamily="18" charset="0"/>
              </a:rPr>
              <a:t>DA</a:t>
            </a:r>
            <a:r>
              <a:rPr lang="vi-VN" sz="1800" b="0" i="0" dirty="0">
                <a:solidFill>
                  <a:schemeClr val="tx1"/>
                </a:solidFill>
                <a:effectLst/>
                <a:latin typeface="Times New Roman" panose="02020603050405020304" pitchFamily="18" charset="0"/>
                <a:cs typeface="Times New Roman" panose="02020603050405020304" pitchFamily="18" charset="0"/>
              </a:rPr>
              <a:t> theo quy định tại </a:t>
            </a:r>
            <a:r>
              <a:rPr lang="vi-VN" sz="1800" b="0" i="0" u="none" strike="noStrike" dirty="0">
                <a:solidFill>
                  <a:srgbClr val="FF0000"/>
                </a:solidFill>
                <a:effectLst/>
                <a:latin typeface="Times New Roman" panose="02020603050405020304" pitchFamily="18" charset="0"/>
                <a:cs typeface="Times New Roman" panose="02020603050405020304" pitchFamily="18" charset="0"/>
              </a:rPr>
              <a:t>điểm a khoản 1 Điều 38 của Nghị định </a:t>
            </a:r>
            <a:r>
              <a:rPr lang="en-US" sz="1800" b="0" i="0" u="none" strike="noStrike" dirty="0">
                <a:solidFill>
                  <a:srgbClr val="FF0000"/>
                </a:solidFill>
                <a:effectLst/>
                <a:latin typeface="Times New Roman" panose="02020603050405020304" pitchFamily="18" charset="0"/>
                <a:cs typeface="Times New Roman" panose="02020603050405020304" pitchFamily="18" charset="0"/>
              </a:rPr>
              <a:t>100/2024/NĐ-CP</a:t>
            </a:r>
            <a:br>
              <a:rPr lang="en-US" sz="1800" b="0" i="0" u="none" strike="noStrike" dirty="0">
                <a:solidFill>
                  <a:schemeClr val="tx1"/>
                </a:solidFill>
                <a:effectLst/>
                <a:latin typeface="Times New Roman" panose="02020603050405020304" pitchFamily="18" charset="0"/>
                <a:cs typeface="Times New Roman" panose="02020603050405020304" pitchFamily="18" charset="0"/>
              </a:rPr>
            </a:br>
            <a:r>
              <a:rPr lang="en-US" sz="1800" b="0" i="0" u="none" strike="noStrike" dirty="0">
                <a:solidFill>
                  <a:schemeClr val="tx1"/>
                </a:solidFill>
                <a:effectLst/>
                <a:latin typeface="Times New Roman" panose="02020603050405020304" pitchFamily="18" charset="0"/>
                <a:cs typeface="Times New Roman" panose="02020603050405020304" pitchFamily="18" charset="0"/>
              </a:rPr>
              <a:t>- </a:t>
            </a:r>
            <a:r>
              <a:rPr lang="en-US" sz="1800" b="0" i="0" dirty="0">
                <a:solidFill>
                  <a:schemeClr val="tx1"/>
                </a:solidFill>
                <a:effectLst/>
                <a:latin typeface="Times New Roman" panose="02020603050405020304" pitchFamily="18" charset="0"/>
                <a:cs typeface="Times New Roman" panose="02020603050405020304" pitchFamily="18" charset="0"/>
              </a:rPr>
              <a:t>CĐT</a:t>
            </a:r>
            <a:r>
              <a:rPr lang="vi-VN" sz="1800" b="0" i="0" dirty="0">
                <a:solidFill>
                  <a:schemeClr val="tx1"/>
                </a:solidFill>
                <a:effectLst/>
                <a:latin typeface="Times New Roman" panose="02020603050405020304" pitchFamily="18" charset="0"/>
                <a:cs typeface="Times New Roman" panose="02020603050405020304" pitchFamily="18" charset="0"/>
              </a:rPr>
              <a:t> lập, trình </a:t>
            </a:r>
            <a:r>
              <a:rPr lang="vi-VN" sz="1800" b="0" i="0" dirty="0">
                <a:solidFill>
                  <a:srgbClr val="FF0000"/>
                </a:solidFill>
                <a:effectLst/>
                <a:latin typeface="Times New Roman" panose="02020603050405020304" pitchFamily="18" charset="0"/>
                <a:cs typeface="Times New Roman" panose="02020603050405020304" pitchFamily="18" charset="0"/>
              </a:rPr>
              <a:t>cơ quan chuyên môn của </a:t>
            </a:r>
            <a:r>
              <a:rPr lang="en-US" sz="1800" b="0" i="0" dirty="0">
                <a:solidFill>
                  <a:srgbClr val="FF0000"/>
                </a:solidFill>
                <a:effectLst/>
                <a:latin typeface="Times New Roman" panose="02020603050405020304" pitchFamily="18" charset="0"/>
                <a:cs typeface="Times New Roman" panose="02020603050405020304" pitchFamily="18" charset="0"/>
              </a:rPr>
              <a:t>UBND </a:t>
            </a:r>
            <a:r>
              <a:rPr lang="en-US" sz="1800" b="0" i="0" dirty="0" err="1">
                <a:solidFill>
                  <a:srgbClr val="FF0000"/>
                </a:solidFill>
                <a:effectLst/>
                <a:latin typeface="Times New Roman" panose="02020603050405020304" pitchFamily="18" charset="0"/>
                <a:cs typeface="Times New Roman" panose="02020603050405020304" pitchFamily="18" charset="0"/>
              </a:rPr>
              <a:t>cấp</a:t>
            </a:r>
            <a:r>
              <a:rPr lang="en-US" sz="1800" b="0" i="0" dirty="0">
                <a:solidFill>
                  <a:srgbClr val="FF0000"/>
                </a:solidFill>
                <a:effectLst/>
                <a:latin typeface="Times New Roman" panose="02020603050405020304" pitchFamily="18" charset="0"/>
                <a:cs typeface="Times New Roman" panose="02020603050405020304" pitchFamily="18" charset="0"/>
              </a:rPr>
              <a:t> </a:t>
            </a:r>
            <a:r>
              <a:rPr lang="en-US" sz="1800" b="0" i="0" dirty="0" err="1">
                <a:solidFill>
                  <a:srgbClr val="FF0000"/>
                </a:solidFill>
                <a:effectLst/>
                <a:latin typeface="Times New Roman" panose="02020603050405020304" pitchFamily="18" charset="0"/>
                <a:cs typeface="Times New Roman" panose="02020603050405020304" pitchFamily="18" charset="0"/>
              </a:rPr>
              <a:t>tỉnh</a:t>
            </a:r>
            <a:r>
              <a:rPr lang="vi-VN" sz="1800" b="0" i="0" dirty="0">
                <a:solidFill>
                  <a:srgbClr val="FF0000"/>
                </a:solidFill>
                <a:effectLst/>
                <a:latin typeface="Times New Roman" panose="02020603050405020304" pitchFamily="18" charset="0"/>
                <a:cs typeface="Times New Roman" panose="02020603050405020304" pitchFamily="18" charset="0"/>
              </a:rPr>
              <a:t> </a:t>
            </a:r>
            <a:r>
              <a:rPr lang="vi-VN" sz="1800" b="0" i="0" dirty="0">
                <a:solidFill>
                  <a:schemeClr val="tx1"/>
                </a:solidFill>
                <a:effectLst/>
                <a:latin typeface="Times New Roman" panose="02020603050405020304" pitchFamily="18" charset="0"/>
                <a:cs typeface="Times New Roman" panose="02020603050405020304" pitchFamily="18" charset="0"/>
              </a:rPr>
              <a:t>thẩm định giá bán, giá thuê mua </a:t>
            </a:r>
            <a:r>
              <a:rPr lang="en-US" sz="1800" b="0" i="0" dirty="0">
                <a:solidFill>
                  <a:schemeClr val="tx1"/>
                </a:solidFill>
                <a:effectLst/>
                <a:latin typeface="Times New Roman" panose="02020603050405020304" pitchFamily="18" charset="0"/>
                <a:cs typeface="Times New Roman" panose="02020603050405020304" pitchFamily="18" charset="0"/>
              </a:rPr>
              <a:t>NOXH</a:t>
            </a:r>
            <a:r>
              <a:rPr lang="vi-VN" sz="1800" b="0" i="0" dirty="0">
                <a:solidFill>
                  <a:schemeClr val="tx1"/>
                </a:solidFill>
                <a:effectLst/>
                <a:latin typeface="Times New Roman" panose="02020603050405020304" pitchFamily="18" charset="0"/>
                <a:cs typeface="Times New Roman" panose="02020603050405020304" pitchFamily="18" charset="0"/>
              </a:rPr>
              <a:t>, </a:t>
            </a:r>
            <a:r>
              <a:rPr lang="en-US" sz="1800" b="0" i="0" dirty="0">
                <a:solidFill>
                  <a:schemeClr val="tx1"/>
                </a:solidFill>
                <a:effectLst/>
                <a:latin typeface="Times New Roman" panose="02020603050405020304" pitchFamily="18" charset="0"/>
                <a:cs typeface="Times New Roman" panose="02020603050405020304" pitchFamily="18" charset="0"/>
              </a:rPr>
              <a:t>NO LLVTND</a:t>
            </a:r>
            <a:r>
              <a:rPr lang="vi-VN" sz="1800" b="0" i="0" dirty="0">
                <a:solidFill>
                  <a:schemeClr val="tx1"/>
                </a:solidFill>
                <a:effectLst/>
                <a:latin typeface="Times New Roman" panose="02020603050405020304" pitchFamily="18" charset="0"/>
                <a:cs typeface="Times New Roman" panose="02020603050405020304" pitchFamily="18" charset="0"/>
              </a:rPr>
              <a:t>.</a:t>
            </a:r>
            <a:br>
              <a:rPr lang="vi-VN" sz="1800" b="0" i="0" dirty="0">
                <a:solidFill>
                  <a:schemeClr val="tx1"/>
                </a:solidFill>
                <a:effectLst/>
                <a:latin typeface="Times New Roman" panose="02020603050405020304" pitchFamily="18" charset="0"/>
                <a:cs typeface="Times New Roman" panose="02020603050405020304" pitchFamily="18" charset="0"/>
              </a:rPr>
            </a:br>
            <a:r>
              <a:rPr lang="en-US" sz="1800" b="0" i="0" dirty="0">
                <a:solidFill>
                  <a:schemeClr val="tx1"/>
                </a:solidFill>
                <a:effectLst/>
                <a:latin typeface="Times New Roman" panose="02020603050405020304" pitchFamily="18" charset="0"/>
                <a:cs typeface="Times New Roman" panose="02020603050405020304" pitchFamily="18" charset="0"/>
              </a:rPr>
              <a:t>- CĐT</a:t>
            </a:r>
            <a:r>
              <a:rPr lang="vi-VN" sz="1800" b="0" i="0" dirty="0">
                <a:solidFill>
                  <a:schemeClr val="tx1"/>
                </a:solidFill>
                <a:effectLst/>
                <a:latin typeface="Times New Roman" panose="02020603050405020304" pitchFamily="18" charset="0"/>
                <a:cs typeface="Times New Roman" panose="02020603050405020304" pitchFamily="18" charset="0"/>
              </a:rPr>
              <a:t> phải </a:t>
            </a:r>
            <a:r>
              <a:rPr lang="vi-VN" sz="1800" b="0" i="0" dirty="0">
                <a:solidFill>
                  <a:srgbClr val="FF0000"/>
                </a:solidFill>
                <a:effectLst/>
                <a:latin typeface="Times New Roman" panose="02020603050405020304" pitchFamily="18" charset="0"/>
                <a:cs typeface="Times New Roman" panose="02020603050405020304" pitchFamily="18" charset="0"/>
              </a:rPr>
              <a:t>hoàn thành nghĩa vụ tài chính </a:t>
            </a:r>
            <a:r>
              <a:rPr lang="vi-VN" sz="1800" b="0" i="0" dirty="0">
                <a:solidFill>
                  <a:schemeClr val="tx1"/>
                </a:solidFill>
                <a:effectLst/>
                <a:latin typeface="Times New Roman" panose="02020603050405020304" pitchFamily="18" charset="0"/>
                <a:cs typeface="Times New Roman" panose="02020603050405020304" pitchFamily="18" charset="0"/>
              </a:rPr>
              <a:t>về đất đai theo quy định tại </a:t>
            </a:r>
            <a:r>
              <a:rPr lang="vi-VN" sz="1800" b="0" i="0" u="none" strike="noStrike" dirty="0">
                <a:solidFill>
                  <a:schemeClr val="tx1"/>
                </a:solidFill>
                <a:effectLst/>
                <a:latin typeface="Times New Roman" panose="02020603050405020304" pitchFamily="18" charset="0"/>
                <a:cs typeface="Times New Roman" panose="02020603050405020304" pitchFamily="18" charset="0"/>
              </a:rPr>
              <a:t>khoản 2 Điều 23 của </a:t>
            </a:r>
            <a:r>
              <a:rPr lang="en-US" sz="1800" b="0" i="0" u="none" strike="noStrike" dirty="0">
                <a:solidFill>
                  <a:schemeClr val="tx1"/>
                </a:solidFill>
                <a:effectLst/>
                <a:latin typeface="Times New Roman" panose="02020603050405020304" pitchFamily="18" charset="0"/>
                <a:cs typeface="Times New Roman" panose="02020603050405020304" pitchFamily="18" charset="0"/>
              </a:rPr>
              <a:t>NĐ</a:t>
            </a:r>
            <a:r>
              <a:rPr lang="vi-VN" sz="1800" b="0" i="0" u="none" strike="noStrike" dirty="0">
                <a:solidFill>
                  <a:schemeClr val="tx1"/>
                </a:solidFill>
                <a:effectLst/>
                <a:latin typeface="Times New Roman" panose="02020603050405020304" pitchFamily="18" charset="0"/>
                <a:cs typeface="Times New Roman" panose="02020603050405020304" pitchFamily="18" charset="0"/>
              </a:rPr>
              <a:t> </a:t>
            </a:r>
            <a:r>
              <a:rPr lang="en-US" sz="1800" b="0" i="0" u="none" strike="noStrike" dirty="0">
                <a:solidFill>
                  <a:schemeClr val="tx1"/>
                </a:solidFill>
                <a:effectLst/>
                <a:latin typeface="Times New Roman" panose="02020603050405020304" pitchFamily="18" charset="0"/>
                <a:cs typeface="Times New Roman" panose="02020603050405020304" pitchFamily="18" charset="0"/>
              </a:rPr>
              <a:t>100/2024/NĐ-CP</a:t>
            </a:r>
            <a:r>
              <a:rPr lang="vi-VN" sz="1800" b="0" i="0" dirty="0">
                <a:solidFill>
                  <a:schemeClr val="tx1"/>
                </a:solidFill>
                <a:effectLst/>
                <a:latin typeface="Times New Roman" panose="02020603050405020304" pitchFamily="18" charset="0"/>
                <a:cs typeface="Times New Roman" panose="02020603050405020304" pitchFamily="18" charset="0"/>
              </a:rPr>
              <a:t> trước khi đưa sản phẩm </a:t>
            </a:r>
            <a:r>
              <a:rPr lang="en-US" sz="1800" b="0" i="0" dirty="0">
                <a:solidFill>
                  <a:srgbClr val="FF0000"/>
                </a:solidFill>
                <a:effectLst/>
                <a:latin typeface="Times New Roman" panose="02020603050405020304" pitchFamily="18" charset="0"/>
                <a:cs typeface="Times New Roman" panose="02020603050405020304" pitchFamily="18" charset="0"/>
              </a:rPr>
              <a:t>NOTM</a:t>
            </a:r>
            <a:r>
              <a:rPr lang="vi-VN" sz="1800" b="0" i="0" dirty="0">
                <a:solidFill>
                  <a:srgbClr val="FF0000"/>
                </a:solidFill>
                <a:effectLst/>
                <a:latin typeface="Times New Roman" panose="02020603050405020304" pitchFamily="18" charset="0"/>
                <a:cs typeface="Times New Roman" panose="02020603050405020304" pitchFamily="18" charset="0"/>
              </a:rPr>
              <a:t> vào kinh doanh </a:t>
            </a:r>
            <a:r>
              <a:rPr lang="vi-VN" sz="1800" b="0" i="0" dirty="0">
                <a:solidFill>
                  <a:schemeClr val="tx1"/>
                </a:solidFill>
                <a:effectLst/>
                <a:latin typeface="Times New Roman" panose="02020603050405020304" pitchFamily="18" charset="0"/>
                <a:cs typeface="Times New Roman" panose="02020603050405020304" pitchFamily="18" charset="0"/>
              </a:rPr>
              <a:t>(nếu có).</a:t>
            </a:r>
            <a:br>
              <a:rPr lang="vi-VN" sz="1800" b="0" i="0" dirty="0">
                <a:solidFill>
                  <a:srgbClr val="000000"/>
                </a:solidFill>
                <a:effectLst/>
                <a:latin typeface="Times New Roman" panose="02020603050405020304" pitchFamily="18" charset="0"/>
                <a:cs typeface="Times New Roman" panose="02020603050405020304" pitchFamily="18" charset="0"/>
              </a:rPr>
            </a:br>
            <a:r>
              <a:rPr lang="en-US" sz="1800" b="0" dirty="0">
                <a:solidFill>
                  <a:srgbClr val="2F9018"/>
                </a:solidFill>
                <a:latin typeface="Times New Roman" panose="02020603050405020304" pitchFamily="18" charset="0"/>
                <a:cs typeface="Times New Roman" panose="02020603050405020304" pitchFamily="18" charset="0"/>
              </a:rPr>
              <a:t>(4)</a:t>
            </a:r>
            <a:r>
              <a:rPr lang="vi-VN"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Nghiệm</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thu</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hoàn</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thành</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công</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trình</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xây</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dựng</a:t>
            </a:r>
            <a:r>
              <a:rPr lang="en-US" sz="1800" b="0" dirty="0">
                <a:solidFill>
                  <a:srgbClr val="2F9018"/>
                </a:solidFill>
                <a:latin typeface="Times New Roman" panose="02020603050405020304" pitchFamily="18" charset="0"/>
                <a:cs typeface="Times New Roman" panose="02020603050405020304" pitchFamily="18" charset="0"/>
              </a:rPr>
              <a:t> </a:t>
            </a:r>
            <a:r>
              <a:rPr lang="vi-VN" sz="1800" b="0" i="0" dirty="0">
                <a:solidFill>
                  <a:srgbClr val="2F9018"/>
                </a:solidFill>
                <a:effectLst/>
                <a:latin typeface="Times New Roman" panose="02020603050405020304" pitchFamily="18" charset="0"/>
                <a:cs typeface="Times New Roman" panose="02020603050405020304" pitchFamily="18" charset="0"/>
              </a:rPr>
              <a:t>thực hiện như quy định tại </a:t>
            </a:r>
            <a:r>
              <a:rPr lang="vi-VN" sz="1800" b="0" i="0" u="none" strike="noStrike" dirty="0">
                <a:solidFill>
                  <a:srgbClr val="2F9018"/>
                </a:solidFill>
                <a:effectLst/>
                <a:latin typeface="Times New Roman" panose="02020603050405020304" pitchFamily="18" charset="0"/>
                <a:cs typeface="Times New Roman" panose="02020603050405020304" pitchFamily="18" charset="0"/>
              </a:rPr>
              <a:t>Điều 23 Nghị định số 95/2024/NĐ-CP</a:t>
            </a:r>
            <a:endParaRPr lang="vi-VN" sz="1800" dirty="0">
              <a:solidFill>
                <a:srgbClr val="2F901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585333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745197" y="313249"/>
            <a:ext cx="7704000" cy="96255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II.3. Giai </a:t>
            </a:r>
            <a:r>
              <a:rPr lang="en-US" sz="2000" dirty="0" err="1">
                <a:solidFill>
                  <a:srgbClr val="FF0000"/>
                </a:solidFill>
                <a:latin typeface="Times New Roman" panose="02020603050405020304" pitchFamily="18" charset="0"/>
                <a:cs typeface="Times New Roman" panose="02020603050405020304" pitchFamily="18" charset="0"/>
              </a:rPr>
              <a:t>đoạn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kết</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thúc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r>
              <a:rPr lang="en-US" sz="2000" dirty="0" err="1">
                <a:solidFill>
                  <a:srgbClr val="FF0000"/>
                </a:solidFill>
                <a:latin typeface="Times New Roman" panose="02020603050405020304" pitchFamily="18" charset="0"/>
                <a:cs typeface="Times New Roman" panose="02020603050405020304" pitchFamily="18" charset="0"/>
              </a:rPr>
              <a:t>nhà</a:t>
            </a:r>
            <a:r>
              <a:rPr lang="en-US" sz="2000" dirty="0">
                <a:solidFill>
                  <a:srgbClr val="FF0000"/>
                </a:solidFill>
                <a:latin typeface="Times New Roman" panose="02020603050405020304" pitchFamily="18" charset="0"/>
                <a:cs typeface="Times New Roman" panose="02020603050405020304" pitchFamily="18" charset="0"/>
              </a:rPr>
              <a:t> ở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LLVTND</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15, 16 NĐ 100/2024/NĐ-CP]</a:t>
            </a: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875289" y="1026592"/>
            <a:ext cx="7618621" cy="2681808"/>
          </a:xfrm>
          <a:prstGeom prst="rect">
            <a:avLst/>
          </a:prstGeom>
        </p:spPr>
        <p:txBody>
          <a:bodyPr spcFirstLastPara="1" wrap="square" lIns="91425" tIns="91425" rIns="91425" bIns="91425" anchor="b" anchorCtr="0">
            <a:noAutofit/>
          </a:bodyPr>
          <a:lstStyle/>
          <a:p>
            <a:pPr>
              <a:lnSpc>
                <a:spcPct val="120000"/>
              </a:lnSpc>
            </a:pPr>
            <a:br>
              <a:rPr lang="en-US" sz="1800" b="0" dirty="0">
                <a:latin typeface="Times New Roman" panose="02020603050405020304" pitchFamily="18" charset="0"/>
                <a:cs typeface="Times New Roman" panose="02020603050405020304" pitchFamily="18" charset="0"/>
              </a:rPr>
            </a:br>
            <a:r>
              <a:rPr lang="en-US" sz="1800" b="0" dirty="0">
                <a:solidFill>
                  <a:srgbClr val="2F9018"/>
                </a:solidFill>
                <a:latin typeface="Times New Roman" panose="02020603050405020304" pitchFamily="18" charset="0"/>
                <a:cs typeface="Times New Roman" panose="02020603050405020304" pitchFamily="18" charset="0"/>
              </a:rPr>
              <a:t>(1) </a:t>
            </a:r>
            <a:r>
              <a:rPr lang="vi-VN" sz="1800" b="0" dirty="0">
                <a:solidFill>
                  <a:srgbClr val="2F9018"/>
                </a:solidFill>
                <a:latin typeface="Times New Roman" panose="02020603050405020304" pitchFamily="18" charset="0"/>
                <a:cs typeface="Times New Roman" panose="02020603050405020304" pitchFamily="18" charset="0"/>
              </a:rPr>
              <a:t>Giai đoạn kết thúc dự án đầu tư xây dựng nhà ở</a:t>
            </a:r>
            <a:r>
              <a:rPr lang="en-US" sz="1800" b="0" dirty="0">
                <a:solidFill>
                  <a:srgbClr val="2F9018"/>
                </a:solidFill>
                <a:latin typeface="Times New Roman" panose="02020603050405020304" pitchFamily="18" charset="0"/>
                <a:cs typeface="Times New Roman" panose="02020603050405020304" pitchFamily="18" charset="0"/>
              </a:rPr>
              <a:t> </a:t>
            </a:r>
            <a:r>
              <a:rPr lang="vi-VN" sz="1800" b="0" i="0" dirty="0">
                <a:solidFill>
                  <a:srgbClr val="2F9018"/>
                </a:solidFill>
                <a:effectLst/>
                <a:latin typeface="Times New Roman" panose="02020603050405020304" pitchFamily="18" charset="0"/>
                <a:cs typeface="Times New Roman" panose="02020603050405020304" pitchFamily="18" charset="0"/>
              </a:rPr>
              <a:t>thực hiện như quy định tại </a:t>
            </a:r>
            <a:r>
              <a:rPr lang="vi-VN" sz="1800" b="0" i="0" u="none" strike="noStrike" dirty="0">
                <a:solidFill>
                  <a:srgbClr val="2F9018"/>
                </a:solidFill>
                <a:effectLst/>
                <a:latin typeface="Times New Roman" panose="02020603050405020304" pitchFamily="18" charset="0"/>
                <a:cs typeface="Times New Roman" panose="02020603050405020304" pitchFamily="18" charset="0"/>
              </a:rPr>
              <a:t>Điều 24 Nghị định số 95/2024/NĐ-CP</a:t>
            </a:r>
            <a:br>
              <a:rPr lang="en-US" sz="1800" b="0" i="0" u="none" strike="noStrike" dirty="0">
                <a:solidFill>
                  <a:srgbClr val="2F9018"/>
                </a:solidFill>
                <a:effectLst/>
                <a:latin typeface="Times New Roman" panose="02020603050405020304" pitchFamily="18" charset="0"/>
                <a:cs typeface="Times New Roman" panose="02020603050405020304" pitchFamily="18" charset="0"/>
              </a:rPr>
            </a:br>
            <a:br>
              <a:rPr lang="vi-VN" sz="1800" b="0" dirty="0">
                <a:solidFill>
                  <a:srgbClr val="2F9018"/>
                </a:solidFill>
                <a:latin typeface="Times New Roman" panose="02020603050405020304" pitchFamily="18" charset="0"/>
                <a:cs typeface="Times New Roman" panose="02020603050405020304" pitchFamily="18" charset="0"/>
              </a:rPr>
            </a:br>
            <a:r>
              <a:rPr lang="en-US" sz="1800" b="0" dirty="0">
                <a:solidFill>
                  <a:srgbClr val="2F9018"/>
                </a:solidFill>
                <a:latin typeface="Times New Roman" panose="02020603050405020304" pitchFamily="18" charset="0"/>
                <a:cs typeface="Times New Roman" panose="02020603050405020304" pitchFamily="18" charset="0"/>
              </a:rPr>
              <a:t>(2)</a:t>
            </a:r>
            <a:r>
              <a:rPr lang="vi-VN"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Bàn</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giao</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nhà</a:t>
            </a:r>
            <a:r>
              <a:rPr lang="en-US" sz="1800" b="0" dirty="0">
                <a:solidFill>
                  <a:srgbClr val="2F9018"/>
                </a:solidFill>
                <a:latin typeface="Times New Roman" panose="02020603050405020304" pitchFamily="18" charset="0"/>
                <a:cs typeface="Times New Roman" panose="02020603050405020304" pitchFamily="18" charset="0"/>
              </a:rPr>
              <a:t> ở </a:t>
            </a:r>
            <a:r>
              <a:rPr lang="vi-VN" sz="1800" b="0" i="0" dirty="0">
                <a:solidFill>
                  <a:srgbClr val="2F9018"/>
                </a:solidFill>
                <a:effectLst/>
                <a:latin typeface="Times New Roman" panose="02020603050405020304" pitchFamily="18" charset="0"/>
                <a:cs typeface="Times New Roman" panose="02020603050405020304" pitchFamily="18" charset="0"/>
              </a:rPr>
              <a:t>thực hiện </a:t>
            </a:r>
            <a:r>
              <a:rPr lang="en-US" sz="1800" b="0" i="0" dirty="0" err="1">
                <a:solidFill>
                  <a:srgbClr val="2F9018"/>
                </a:solidFill>
                <a:effectLst/>
                <a:latin typeface="Times New Roman" panose="02020603050405020304" pitchFamily="18" charset="0"/>
                <a:cs typeface="Times New Roman" panose="02020603050405020304" pitchFamily="18" charset="0"/>
              </a:rPr>
              <a:t>theo</a:t>
            </a:r>
            <a:r>
              <a:rPr lang="en-US" sz="1800" b="0" i="0"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khoản</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3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và</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khoản</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4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Điều</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37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của</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Luật</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Nhà</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ở</a:t>
            </a:r>
            <a:r>
              <a:rPr lang="en-US" sz="1800" b="0" i="0" dirty="0">
                <a:solidFill>
                  <a:srgbClr val="2F9018"/>
                </a:solidFill>
                <a:effectLst/>
                <a:latin typeface="Times New Roman" panose="02020603050405020304" pitchFamily="18" charset="0"/>
                <a:cs typeface="Times New Roman" panose="02020603050405020304" pitchFamily="18" charset="0"/>
              </a:rPr>
              <a:t> </a:t>
            </a:r>
            <a:r>
              <a:rPr lang="en-US" sz="1800" b="0" i="0" dirty="0" err="1">
                <a:solidFill>
                  <a:srgbClr val="2F9018"/>
                </a:solidFill>
                <a:effectLst/>
                <a:latin typeface="Times New Roman" panose="02020603050405020304" pitchFamily="18" charset="0"/>
                <a:cs typeface="Times New Roman" panose="02020603050405020304" pitchFamily="18" charset="0"/>
              </a:rPr>
              <a:t>và</a:t>
            </a:r>
            <a:r>
              <a:rPr lang="en-US" sz="1800" b="0" i="0"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Điều</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25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Nghị</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định</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số</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95/2024/NĐ-CP</a:t>
            </a:r>
            <a:endParaRPr lang="vi-VN" sz="1800" dirty="0">
              <a:solidFill>
                <a:srgbClr val="2F9018"/>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1129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508230" y="404584"/>
            <a:ext cx="7704000" cy="557303"/>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 MỘT SỐ NỘI DUNG CHÍNH VỀ NHÀ Ở XÃ HỘI</a:t>
            </a: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333;p39"/>
          <p:cNvSpPr txBox="1">
            <a:spLocks noGrp="1"/>
          </p:cNvSpPr>
          <p:nvPr>
            <p:ph type="title" idx="2"/>
          </p:nvPr>
        </p:nvSpPr>
        <p:spPr>
          <a:xfrm>
            <a:off x="436537" y="950520"/>
            <a:ext cx="471339" cy="31905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44" name="Google Shape;332;p39"/>
          <p:cNvSpPr txBox="1">
            <a:spLocks noGrp="1"/>
          </p:cNvSpPr>
          <p:nvPr>
            <p:ph type="title"/>
          </p:nvPr>
        </p:nvSpPr>
        <p:spPr>
          <a:xfrm>
            <a:off x="814172" y="838150"/>
            <a:ext cx="6758203" cy="457200"/>
          </a:xfrm>
          <a:prstGeom prst="rect">
            <a:avLst/>
          </a:prstGeom>
        </p:spPr>
        <p:txBody>
          <a:bodyPr spcFirstLastPara="1" wrap="square" lIns="91425" tIns="91425" rIns="91425" bIns="91425" anchor="b" anchorCtr="0">
            <a:noAutofit/>
          </a:bodyPr>
          <a:lstStyle/>
          <a:p>
            <a:pPr lvl="0"/>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thức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triển</a:t>
            </a:r>
            <a:r>
              <a:rPr lang="en-US" sz="1400" dirty="0">
                <a:latin typeface="Times New Roman" panose="02020603050405020304" pitchFamily="18" charset="0"/>
                <a:cs typeface="Times New Roman" panose="02020603050405020304" pitchFamily="18" charset="0"/>
              </a:rPr>
              <a:t> NOXH</a:t>
            </a:r>
          </a:p>
        </p:txBody>
      </p:sp>
      <p:sp>
        <p:nvSpPr>
          <p:cNvPr id="46" name="Google Shape;338;p39"/>
          <p:cNvSpPr txBox="1">
            <a:spLocks noGrp="1"/>
          </p:cNvSpPr>
          <p:nvPr>
            <p:ph type="title" idx="6"/>
          </p:nvPr>
        </p:nvSpPr>
        <p:spPr>
          <a:xfrm>
            <a:off x="814172" y="1247031"/>
            <a:ext cx="6939549" cy="348793"/>
          </a:xfrm>
          <a:prstGeom prst="rect">
            <a:avLst/>
          </a:prstGeom>
        </p:spPr>
        <p:txBody>
          <a:bodyPr spcFirstLastPara="1" wrap="square" lIns="91425" tIns="91425" rIns="91425" bIns="91425" anchor="b" anchorCtr="0">
            <a:noAutofit/>
          </a:bodyPr>
          <a:lstStyle/>
          <a:p>
            <a:pPr marL="0" indent="0"/>
            <a:r>
              <a:rPr lang="en-US" sz="1400" dirty="0" err="1">
                <a:latin typeface="Times New Roman" panose="02020603050405020304" pitchFamily="18" charset="0"/>
                <a:cs typeface="Times New Roman" panose="02020603050405020304" pitchFamily="18" charset="0"/>
              </a:rPr>
              <a:t>Loại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án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yêu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cầu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đối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với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án</a:t>
            </a:r>
            <a:r>
              <a:rPr lang="en-US" sz="1400" dirty="0">
                <a:latin typeface="Times New Roman" panose="02020603050405020304" pitchFamily="18" charset="0"/>
                <a:cs typeface="Times New Roman" panose="02020603050405020304" pitchFamily="18" charset="0"/>
              </a:rPr>
              <a:t> ĐTXD NOXH</a:t>
            </a:r>
            <a:endParaRPr lang="vi-VN" sz="1400" dirty="0">
              <a:latin typeface="Times New Roman" panose="02020603050405020304" pitchFamily="18" charset="0"/>
              <a:cs typeface="Times New Roman" panose="02020603050405020304" pitchFamily="18" charset="0"/>
            </a:endParaRPr>
          </a:p>
        </p:txBody>
      </p:sp>
      <p:sp>
        <p:nvSpPr>
          <p:cNvPr id="47" name="Google Shape;341;p39"/>
          <p:cNvSpPr txBox="1">
            <a:spLocks noGrp="1"/>
          </p:cNvSpPr>
          <p:nvPr>
            <p:ph type="title" idx="9"/>
          </p:nvPr>
        </p:nvSpPr>
        <p:spPr>
          <a:xfrm>
            <a:off x="814172" y="147745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Loại nhà và tiêu chuẩ diện tích NOXH</a:t>
            </a:r>
            <a:endParaRPr sz="1400" i="1" dirty="0">
              <a:latin typeface="Times New Roman" panose="02020603050405020304" pitchFamily="18" charset="0"/>
              <a:cs typeface="Times New Roman" panose="02020603050405020304" pitchFamily="18" charset="0"/>
            </a:endParaRPr>
          </a:p>
        </p:txBody>
      </p:sp>
      <p:sp>
        <p:nvSpPr>
          <p:cNvPr id="53" name="Google Shape;333;p39"/>
          <p:cNvSpPr txBox="1">
            <a:spLocks noGrp="1"/>
          </p:cNvSpPr>
          <p:nvPr>
            <p:ph type="title" idx="2"/>
          </p:nvPr>
        </p:nvSpPr>
        <p:spPr>
          <a:xfrm>
            <a:off x="436611" y="1217339"/>
            <a:ext cx="471339" cy="363806"/>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4" name="Google Shape;333;p39"/>
          <p:cNvSpPr txBox="1">
            <a:spLocks noGrp="1"/>
          </p:cNvSpPr>
          <p:nvPr>
            <p:ph type="title" idx="2"/>
          </p:nvPr>
        </p:nvSpPr>
        <p:spPr>
          <a:xfrm>
            <a:off x="456871" y="1492327"/>
            <a:ext cx="471339" cy="449876"/>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03</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3" name="Google Shape;333;p39"/>
          <p:cNvSpPr txBox="1">
            <a:spLocks noGrp="1"/>
          </p:cNvSpPr>
          <p:nvPr>
            <p:ph type="title" idx="2"/>
          </p:nvPr>
        </p:nvSpPr>
        <p:spPr>
          <a:xfrm>
            <a:off x="465821" y="1816231"/>
            <a:ext cx="471339" cy="51445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04</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4" name="Google Shape;333;p39"/>
          <p:cNvSpPr txBox="1">
            <a:spLocks noGrp="1"/>
          </p:cNvSpPr>
          <p:nvPr>
            <p:ph type="title" idx="2"/>
          </p:nvPr>
        </p:nvSpPr>
        <p:spPr>
          <a:xfrm>
            <a:off x="465821" y="2159606"/>
            <a:ext cx="471339" cy="50634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05</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5" name="Google Shape;333;p39"/>
          <p:cNvSpPr txBox="1">
            <a:spLocks noGrp="1"/>
          </p:cNvSpPr>
          <p:nvPr>
            <p:ph type="title" idx="2"/>
          </p:nvPr>
        </p:nvSpPr>
        <p:spPr>
          <a:xfrm>
            <a:off x="482782" y="2500171"/>
            <a:ext cx="471339" cy="476874"/>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06</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6" name="Google Shape;333;p39"/>
          <p:cNvSpPr txBox="1">
            <a:spLocks noGrp="1"/>
          </p:cNvSpPr>
          <p:nvPr>
            <p:ph type="title" idx="2"/>
          </p:nvPr>
        </p:nvSpPr>
        <p:spPr>
          <a:xfrm>
            <a:off x="482782" y="2939682"/>
            <a:ext cx="471339" cy="335009"/>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07</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7" name="Google Shape;341;p39"/>
          <p:cNvSpPr txBox="1">
            <a:spLocks noGrp="1"/>
          </p:cNvSpPr>
          <p:nvPr>
            <p:ph type="title" idx="9"/>
          </p:nvPr>
        </p:nvSpPr>
        <p:spPr>
          <a:xfrm>
            <a:off x="829310" y="1807261"/>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Đất để phát triển NOXH</a:t>
            </a:r>
            <a:endParaRPr sz="1400" dirty="0">
              <a:latin typeface="Times New Roman" panose="02020603050405020304" pitchFamily="18" charset="0"/>
              <a:cs typeface="Times New Roman" panose="02020603050405020304" pitchFamily="18" charset="0"/>
            </a:endParaRPr>
          </a:p>
        </p:txBody>
      </p:sp>
      <p:sp>
        <p:nvSpPr>
          <p:cNvPr id="18" name="Google Shape;341;p39"/>
          <p:cNvSpPr txBox="1">
            <a:spLocks noGrp="1"/>
          </p:cNvSpPr>
          <p:nvPr>
            <p:ph type="title" idx="9"/>
          </p:nvPr>
        </p:nvSpPr>
        <p:spPr>
          <a:xfrm>
            <a:off x="829310" y="2152055"/>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Chủ đầu tư NOXH</a:t>
            </a:r>
            <a:endParaRPr sz="1400" i="1" dirty="0">
              <a:latin typeface="Times New Roman" panose="02020603050405020304" pitchFamily="18" charset="0"/>
              <a:cs typeface="Times New Roman" panose="02020603050405020304" pitchFamily="18" charset="0"/>
            </a:endParaRPr>
          </a:p>
        </p:txBody>
      </p:sp>
      <p:sp>
        <p:nvSpPr>
          <p:cNvPr id="19" name="Google Shape;341;p39"/>
          <p:cNvSpPr txBox="1">
            <a:spLocks noGrp="1"/>
          </p:cNvSpPr>
          <p:nvPr>
            <p:ph type="title" idx="9"/>
          </p:nvPr>
        </p:nvSpPr>
        <p:spPr>
          <a:xfrm>
            <a:off x="814172" y="2492280"/>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Ưu đãi chủ đầu tư dự án NOXH</a:t>
            </a:r>
            <a:endParaRPr sz="1400" dirty="0">
              <a:latin typeface="Times New Roman" panose="02020603050405020304" pitchFamily="18" charset="0"/>
              <a:cs typeface="Times New Roman" panose="02020603050405020304" pitchFamily="18" charset="0"/>
            </a:endParaRPr>
          </a:p>
        </p:txBody>
      </p:sp>
      <p:sp>
        <p:nvSpPr>
          <p:cNvPr id="20" name="Google Shape;341;p39"/>
          <p:cNvSpPr txBox="1">
            <a:spLocks noGrp="1"/>
          </p:cNvSpPr>
          <p:nvPr>
            <p:ph type="title" idx="9"/>
          </p:nvPr>
        </p:nvSpPr>
        <p:spPr>
          <a:xfrm>
            <a:off x="731544" y="284316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  Giá bán, giá thuê mua, giá thuê NOXH</a:t>
            </a:r>
            <a:endParaRPr sz="1400" i="1" dirty="0">
              <a:latin typeface="Times New Roman" panose="02020603050405020304" pitchFamily="18" charset="0"/>
              <a:cs typeface="Times New Roman" panose="02020603050405020304" pitchFamily="18" charset="0"/>
            </a:endParaRPr>
          </a:p>
        </p:txBody>
      </p:sp>
      <p:sp>
        <p:nvSpPr>
          <p:cNvPr id="21" name="Google Shape;333;p39"/>
          <p:cNvSpPr txBox="1">
            <a:spLocks noGrp="1"/>
          </p:cNvSpPr>
          <p:nvPr>
            <p:ph type="title" idx="2"/>
          </p:nvPr>
        </p:nvSpPr>
        <p:spPr>
          <a:xfrm>
            <a:off x="482782" y="3317224"/>
            <a:ext cx="471339" cy="275327"/>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08</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22" name="Google Shape;341;p39"/>
          <p:cNvSpPr txBox="1">
            <a:spLocks noGrp="1"/>
          </p:cNvSpPr>
          <p:nvPr>
            <p:ph type="title" idx="9"/>
          </p:nvPr>
        </p:nvSpPr>
        <p:spPr>
          <a:xfrm>
            <a:off x="841293" y="3609884"/>
            <a:ext cx="7634325" cy="457200"/>
          </a:xfrm>
          <a:prstGeom prst="rect">
            <a:avLst/>
          </a:prstGeom>
        </p:spPr>
        <p:txBody>
          <a:bodyPr spcFirstLastPara="1" wrap="square" lIns="91425" tIns="91425" rIns="91425" bIns="91425" anchor="b" anchorCtr="0">
            <a:noAutofit/>
          </a:bodyPr>
          <a:lstStyle/>
          <a:p>
            <a:pPr lvl="0" algn="just">
              <a:spcBef>
                <a:spcPts val="600"/>
              </a:spcBef>
              <a:spcAft>
                <a:spcPts val="600"/>
              </a:spcAft>
            </a:pPr>
            <a:r>
              <a:rPr lang="en-US" sz="1400" b="1" dirty="0" err="1">
                <a:latin typeface="Times New Roman" panose="02020603050405020304" pitchFamily="18" charset="0"/>
                <a:cs typeface="Times New Roman" panose="02020603050405020304" pitchFamily="18" charset="0"/>
              </a:rPr>
              <a:t>Trình</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tự</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thủ</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tục</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bán</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cho</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thuê</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mua</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cho</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thuê</a:t>
            </a:r>
            <a:r>
              <a:rPr lang="en-US" sz="1400" b="1" dirty="0">
                <a:latin typeface="Times New Roman" panose="02020603050405020304" pitchFamily="18" charset="0"/>
                <a:cs typeface="Times New Roman" panose="02020603050405020304" pitchFamily="18" charset="0"/>
              </a:rPr>
              <a:t> NOXH</a:t>
            </a:r>
            <a:endParaRPr lang="en-US" sz="1400" dirty="0"/>
          </a:p>
        </p:txBody>
      </p:sp>
      <p:sp>
        <p:nvSpPr>
          <p:cNvPr id="2" name="Google Shape;341;p39">
            <a:extLst>
              <a:ext uri="{FF2B5EF4-FFF2-40B4-BE49-F238E27FC236}">
                <a16:creationId xmlns:a16="http://schemas.microsoft.com/office/drawing/2014/main" id="{E617B9B5-5249-A688-6D3A-8C9310216FB3}"/>
              </a:ext>
            </a:extLst>
          </p:cNvPr>
          <p:cNvSpPr txBox="1">
            <a:spLocks/>
          </p:cNvSpPr>
          <p:nvPr/>
        </p:nvSpPr>
        <p:spPr>
          <a:xfrm>
            <a:off x="841293" y="3180627"/>
            <a:ext cx="7634325" cy="457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r>
              <a:rPr lang="en-US" sz="1400" dirty="0" err="1">
                <a:latin typeface="Times New Roman" panose="02020603050405020304" pitchFamily="18" charset="0"/>
                <a:cs typeface="Times New Roman" panose="02020603050405020304" pitchFamily="18" charset="0"/>
              </a:rPr>
              <a:t>Trình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thủ</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tục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thẩm</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định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bán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thuê</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mua</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giá</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thuê</a:t>
            </a:r>
            <a:r>
              <a:rPr lang="en-US" sz="1400" dirty="0">
                <a:latin typeface="Times New Roman" panose="02020603050405020304" pitchFamily="18" charset="0"/>
                <a:cs typeface="Times New Roman" panose="02020603050405020304" pitchFamily="18" charset="0"/>
              </a:rPr>
              <a:t> NOXH </a:t>
            </a:r>
            <a:endParaRPr lang="vi-VN" sz="1400" i="1" dirty="0">
              <a:latin typeface="Times New Roman" panose="02020603050405020304" pitchFamily="18" charset="0"/>
              <a:cs typeface="Times New Roman" panose="02020603050405020304" pitchFamily="18" charset="0"/>
            </a:endParaRPr>
          </a:p>
        </p:txBody>
      </p:sp>
      <p:sp>
        <p:nvSpPr>
          <p:cNvPr id="3" name="Google Shape;333;p39">
            <a:extLst>
              <a:ext uri="{FF2B5EF4-FFF2-40B4-BE49-F238E27FC236}">
                <a16:creationId xmlns:a16="http://schemas.microsoft.com/office/drawing/2014/main" id="{6067B7D0-A580-C219-E4A7-76A25D4B6868}"/>
              </a:ext>
            </a:extLst>
          </p:cNvPr>
          <p:cNvSpPr txBox="1">
            <a:spLocks/>
          </p:cNvSpPr>
          <p:nvPr/>
        </p:nvSpPr>
        <p:spPr>
          <a:xfrm>
            <a:off x="492942" y="3651956"/>
            <a:ext cx="471339" cy="27532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4000" b="1" i="0" u="none" strike="noStrike" cap="none">
                <a:solidFill>
                  <a:schemeClr val="accent6"/>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r>
              <a:rPr lang="en" sz="1800" dirty="0">
                <a:solidFill>
                  <a:srgbClr val="ED2727"/>
                </a:solidFill>
                <a:latin typeface="Times New Roman" panose="02020603050405020304" pitchFamily="18" charset="0"/>
                <a:cs typeface="Times New Roman" panose="02020603050405020304" pitchFamily="18" charset="0"/>
              </a:rPr>
              <a:t>09</a:t>
            </a:r>
          </a:p>
        </p:txBody>
      </p:sp>
      <p:sp>
        <p:nvSpPr>
          <p:cNvPr id="10" name="Google Shape;341;p39">
            <a:extLst>
              <a:ext uri="{FF2B5EF4-FFF2-40B4-BE49-F238E27FC236}">
                <a16:creationId xmlns:a16="http://schemas.microsoft.com/office/drawing/2014/main" id="{C2D38590-8CCD-881A-A3F9-4CA24109D5A0}"/>
              </a:ext>
            </a:extLst>
          </p:cNvPr>
          <p:cNvSpPr txBox="1">
            <a:spLocks/>
          </p:cNvSpPr>
          <p:nvPr/>
        </p:nvSpPr>
        <p:spPr>
          <a:xfrm>
            <a:off x="841293" y="3871798"/>
            <a:ext cx="7634325" cy="457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r>
              <a:rPr lang="en-US" sz="1400" dirty="0">
                <a:solidFill>
                  <a:schemeClr val="tx1"/>
                </a:solidFill>
                <a:latin typeface="Times New Roman" panose="02020603050405020304" pitchFamily="18" charset="0"/>
                <a:cs typeface="Times New Roman" panose="02020603050405020304" pitchFamily="18" charset="0"/>
              </a:rPr>
              <a:t>Vay </a:t>
            </a:r>
            <a:r>
              <a:rPr lang="en-US" sz="1400" dirty="0" err="1">
                <a:solidFill>
                  <a:schemeClr val="tx1"/>
                </a:solidFill>
                <a:latin typeface="Times New Roman" panose="02020603050405020304" pitchFamily="18" charset="0"/>
                <a:cs typeface="Times New Roman" panose="02020603050405020304" pitchFamily="18" charset="0"/>
              </a:rPr>
              <a:t>vốn</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ưu</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đãi</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để</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mua</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thuê</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mua</a:t>
            </a:r>
            <a:r>
              <a:rPr lang="en-US" sz="1400" dirty="0">
                <a:solidFill>
                  <a:schemeClr val="tx1"/>
                </a:solidFill>
                <a:latin typeface="Times New Roman" panose="02020603050405020304" pitchFamily="18" charset="0"/>
                <a:cs typeface="Times New Roman" panose="02020603050405020304" pitchFamily="18" charset="0"/>
              </a:rPr>
              <a:t> NOXH; XD </a:t>
            </a:r>
            <a:r>
              <a:rPr lang="en-US" sz="1400" dirty="0" err="1">
                <a:solidFill>
                  <a:schemeClr val="tx1"/>
                </a:solidFill>
                <a:latin typeface="Times New Roman" panose="02020603050405020304" pitchFamily="18" charset="0"/>
                <a:cs typeface="Times New Roman" panose="02020603050405020304" pitchFamily="18" charset="0"/>
              </a:rPr>
              <a:t>hoặc</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cải</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tạo</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sửa</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chữa</a:t>
            </a:r>
            <a:r>
              <a:rPr lang="en-US" sz="1400" dirty="0">
                <a:solidFill>
                  <a:schemeClr val="tx1"/>
                </a:solidFill>
                <a:latin typeface="Times New Roman" panose="02020603050405020304" pitchFamily="18" charset="0"/>
                <a:cs typeface="Times New Roman" panose="02020603050405020304" pitchFamily="18" charset="0"/>
              </a:rPr>
              <a:t> </a:t>
            </a:r>
            <a:r>
              <a:rPr lang="en-US" sz="1400" dirty="0" err="1">
                <a:solidFill>
                  <a:schemeClr val="tx1"/>
                </a:solidFill>
                <a:latin typeface="Times New Roman" panose="02020603050405020304" pitchFamily="18" charset="0"/>
                <a:cs typeface="Times New Roman" panose="02020603050405020304" pitchFamily="18" charset="0"/>
              </a:rPr>
              <a:t>nhà</a:t>
            </a:r>
            <a:r>
              <a:rPr lang="en-US" sz="1400" dirty="0">
                <a:solidFill>
                  <a:schemeClr val="tx1"/>
                </a:solidFill>
                <a:latin typeface="Times New Roman" panose="02020603050405020304" pitchFamily="18" charset="0"/>
                <a:cs typeface="Times New Roman" panose="02020603050405020304" pitchFamily="18" charset="0"/>
              </a:rPr>
              <a:t> </a:t>
            </a:r>
            <a:endParaRPr lang="en-GB" sz="1050" dirty="0">
              <a:solidFill>
                <a:schemeClr val="tx1"/>
              </a:solidFill>
            </a:endParaRPr>
          </a:p>
        </p:txBody>
      </p:sp>
      <p:sp>
        <p:nvSpPr>
          <p:cNvPr id="11" name="Google Shape;333;p39">
            <a:extLst>
              <a:ext uri="{FF2B5EF4-FFF2-40B4-BE49-F238E27FC236}">
                <a16:creationId xmlns:a16="http://schemas.microsoft.com/office/drawing/2014/main" id="{DF83BB68-CD50-E2A3-C282-73479B4DAD1E}"/>
              </a:ext>
            </a:extLst>
          </p:cNvPr>
          <p:cNvSpPr txBox="1">
            <a:spLocks/>
          </p:cNvSpPr>
          <p:nvPr/>
        </p:nvSpPr>
        <p:spPr>
          <a:xfrm>
            <a:off x="508230" y="3987315"/>
            <a:ext cx="471339" cy="27532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4000" b="1" i="0" u="none" strike="noStrike" cap="none">
                <a:solidFill>
                  <a:schemeClr val="accent6"/>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r>
              <a:rPr lang="en" sz="1800" dirty="0">
                <a:solidFill>
                  <a:srgbClr val="ED2727"/>
                </a:solidFill>
                <a:latin typeface="Times New Roman" panose="02020603050405020304" pitchFamily="18" charset="0"/>
                <a:cs typeface="Times New Roman" panose="02020603050405020304" pitchFamily="18" charset="0"/>
              </a:rPr>
              <a:t>10</a:t>
            </a:r>
          </a:p>
        </p:txBody>
      </p:sp>
      <p:sp>
        <p:nvSpPr>
          <p:cNvPr id="12" name="Google Shape;341;p39">
            <a:extLst>
              <a:ext uri="{FF2B5EF4-FFF2-40B4-BE49-F238E27FC236}">
                <a16:creationId xmlns:a16="http://schemas.microsoft.com/office/drawing/2014/main" id="{68708F99-9253-E30F-3FEC-AA19439DCAEE}"/>
              </a:ext>
            </a:extLst>
          </p:cNvPr>
          <p:cNvSpPr txBox="1">
            <a:spLocks/>
          </p:cNvSpPr>
          <p:nvPr/>
        </p:nvSpPr>
        <p:spPr>
          <a:xfrm>
            <a:off x="841293" y="4209622"/>
            <a:ext cx="7634325" cy="457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r>
              <a:rPr lang="en-US" sz="1400" dirty="0" err="1">
                <a:latin typeface="Times New Roman" panose="02020603050405020304" pitchFamily="18" charset="0"/>
                <a:cs typeface="Times New Roman" panose="02020603050405020304" pitchFamily="18" charset="0"/>
              </a:rPr>
              <a:t>Việc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nộp</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tiền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sử</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dụng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đất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khi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bán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lại</a:t>
            </a:r>
            <a:r>
              <a:rPr lang="en-US" sz="1400" dirty="0">
                <a:latin typeface="Times New Roman" panose="02020603050405020304" pitchFamily="18" charset="0"/>
                <a:cs typeface="Times New Roman" panose="02020603050405020304" pitchFamily="18" charset="0"/>
              </a:rPr>
              <a:t> NOXH</a:t>
            </a:r>
            <a:endParaRPr lang="en-GB" sz="1050" dirty="0">
              <a:solidFill>
                <a:schemeClr val="tx1"/>
              </a:solidFill>
            </a:endParaRPr>
          </a:p>
        </p:txBody>
      </p:sp>
      <p:sp>
        <p:nvSpPr>
          <p:cNvPr id="23" name="Google Shape;333;p39">
            <a:extLst>
              <a:ext uri="{FF2B5EF4-FFF2-40B4-BE49-F238E27FC236}">
                <a16:creationId xmlns:a16="http://schemas.microsoft.com/office/drawing/2014/main" id="{DF00DC5A-2ADD-814A-E05B-2F7C4283E168}"/>
              </a:ext>
            </a:extLst>
          </p:cNvPr>
          <p:cNvSpPr txBox="1">
            <a:spLocks/>
          </p:cNvSpPr>
          <p:nvPr/>
        </p:nvSpPr>
        <p:spPr>
          <a:xfrm>
            <a:off x="508230" y="4325139"/>
            <a:ext cx="471339" cy="275327"/>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4000" b="1" i="0" u="none" strike="noStrike" cap="none">
                <a:solidFill>
                  <a:schemeClr val="accent6"/>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r>
              <a:rPr lang="en" sz="1800" dirty="0">
                <a:solidFill>
                  <a:srgbClr val="ED2727"/>
                </a:solidFill>
                <a:latin typeface="Times New Roman" panose="02020603050405020304" pitchFamily="18" charset="0"/>
                <a:cs typeface="Times New Roman" panose="02020603050405020304" pitchFamily="18" charset="0"/>
              </a:rPr>
              <a:t>11</a:t>
            </a:r>
          </a:p>
        </p:txBody>
      </p:sp>
    </p:spTree>
    <p:extLst>
      <p:ext uri="{BB962C8B-B14F-4D97-AF65-F5344CB8AC3E}">
        <p14:creationId xmlns:p14="http://schemas.microsoft.com/office/powerpoint/2010/main" val="28598097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265323"/>
            <a:ext cx="7704000" cy="801477"/>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III.1. </a:t>
            </a:r>
            <a:r>
              <a:rPr lang="en-US" sz="2000" dirty="0" err="1">
                <a:solidFill>
                  <a:srgbClr val="FF0000"/>
                </a:solidFill>
                <a:latin typeface="Times New Roman" panose="02020603050405020304" pitchFamily="18" charset="0"/>
                <a:cs typeface="Times New Roman" panose="02020603050405020304" pitchFamily="18" charset="0"/>
              </a:rPr>
              <a:t>Hình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thức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phát</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triển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nhà</a:t>
            </a:r>
            <a:r>
              <a:rPr lang="en-US" sz="2000" dirty="0">
                <a:solidFill>
                  <a:srgbClr val="FF0000"/>
                </a:solidFill>
                <a:latin typeface="Times New Roman" panose="02020603050405020304" pitchFamily="18" charset="0"/>
                <a:cs typeface="Times New Roman" panose="02020603050405020304" pitchFamily="18" charset="0"/>
              </a:rPr>
              <a:t> ở </a:t>
            </a:r>
            <a:r>
              <a:rPr lang="en-US" sz="2000" dirty="0" err="1">
                <a:solidFill>
                  <a:srgbClr val="FF0000"/>
                </a:solidFill>
                <a:latin typeface="Times New Roman" panose="02020603050405020304" pitchFamily="18" charset="0"/>
                <a:cs typeface="Times New Roman" panose="02020603050405020304" pitchFamily="18" charset="0"/>
              </a:rPr>
              <a:t>xã</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hội</a:t>
            </a:r>
            <a:r>
              <a:rPr lang="en-US" sz="2000" dirty="0">
                <a:solidFill>
                  <a:srgbClr val="FF0000"/>
                </a:solidFill>
                <a:latin typeface="Times New Roman" panose="02020603050405020304" pitchFamily="18" charset="0"/>
                <a:cs typeface="Times New Roman" panose="02020603050405020304" pitchFamily="18" charset="0"/>
              </a:rPr>
              <a:t> </a:t>
            </a:r>
            <a:br>
              <a:rPr lang="en-US" sz="200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itchFamily="18" charset="0"/>
                <a:cs typeface="Times New Roman" pitchFamily="18" charset="0"/>
              </a:rPr>
              <a:t>[</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80 </a:t>
            </a:r>
            <a:r>
              <a:rPr lang="en-US" sz="1600" dirty="0" err="1">
                <a:solidFill>
                  <a:srgbClr val="2F9018"/>
                </a:solidFill>
                <a:latin typeface="Times New Roman" pitchFamily="18" charset="0"/>
                <a:cs typeface="Times New Roman" pitchFamily="18" charset="0"/>
              </a:rPr>
              <a:t>Luật</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Nhà</a:t>
            </a:r>
            <a:r>
              <a:rPr lang="en-US" sz="1600" dirty="0">
                <a:solidFill>
                  <a:srgbClr val="2F9018"/>
                </a:solidFill>
                <a:latin typeface="Times New Roman" pitchFamily="18" charset="0"/>
                <a:cs typeface="Times New Roman" pitchFamily="18" charset="0"/>
              </a:rPr>
              <a:t> ở] </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99125" y="1023344"/>
            <a:ext cx="7977866" cy="3096812"/>
          </a:xfrm>
          <a:prstGeom prst="rect">
            <a:avLst/>
          </a:prstGeom>
        </p:spPr>
        <p:txBody>
          <a:bodyPr spcFirstLastPara="1" wrap="square" lIns="91425" tIns="91425" rIns="91425" bIns="91425" anchor="b" anchorCtr="0">
            <a:noAutofit/>
          </a:bodyPr>
          <a:lstStyle/>
          <a:p>
            <a:pPr>
              <a:lnSpc>
                <a:spcPct val="150000"/>
              </a:lnSpc>
              <a:spcBef>
                <a:spcPts val="600"/>
              </a:spcBef>
              <a:spcAft>
                <a:spcPts val="600"/>
              </a:spcAft>
            </a:pPr>
            <a:r>
              <a:rPr lang="en-US" sz="1800" dirty="0">
                <a:solidFill>
                  <a:schemeClr val="tx1"/>
                </a:solidFill>
                <a:latin typeface="Times New Roman" panose="02020603050405020304" pitchFamily="18" charset="0"/>
                <a:cs typeface="Times New Roman" panose="02020603050405020304" pitchFamily="18" charset="0"/>
              </a:rPr>
              <a:t>(1)</a:t>
            </a:r>
            <a:r>
              <a:rPr lang="vi-VN" sz="1800" b="0" dirty="0">
                <a:solidFill>
                  <a:schemeClr val="tx1"/>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Nhà nước đầu tư bằng vốn đầu tư công để </a:t>
            </a:r>
            <a:r>
              <a:rPr lang="vi-VN" sz="1800" dirty="0">
                <a:solidFill>
                  <a:srgbClr val="FF0000"/>
                </a:solidFill>
                <a:latin typeface="Times New Roman" panose="02020603050405020304" pitchFamily="18" charset="0"/>
                <a:cs typeface="Times New Roman" panose="02020603050405020304" pitchFamily="18" charset="0"/>
              </a:rPr>
              <a:t>cho thuê, cho thuê mua</a:t>
            </a:r>
            <a:r>
              <a:rPr lang="vi-VN"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(2)</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NN</a:t>
            </a:r>
            <a:r>
              <a:rPr lang="vi-VN" sz="1800" b="0" dirty="0">
                <a:latin typeface="Times New Roman" panose="02020603050405020304" pitchFamily="18" charset="0"/>
                <a:cs typeface="Times New Roman" panose="02020603050405020304" pitchFamily="18" charset="0"/>
              </a:rPr>
              <a:t> đầu tư bằng vốn </a:t>
            </a:r>
            <a:r>
              <a:rPr lang="en-US" sz="1800" b="0" dirty="0">
                <a:latin typeface="Times New Roman" panose="02020603050405020304" pitchFamily="18" charset="0"/>
                <a:cs typeface="Times New Roman" panose="02020603050405020304" pitchFamily="18" charset="0"/>
              </a:rPr>
              <a:t>NN </a:t>
            </a:r>
            <a:r>
              <a:rPr lang="en-US" sz="1800" b="0" dirty="0" err="1">
                <a:latin typeface="Times New Roman" panose="02020603050405020304" pitchFamily="18" charset="0"/>
                <a:cs typeface="Times New Roman" panose="02020603050405020304" pitchFamily="18" charset="0"/>
              </a:rPr>
              <a:t>ngoài</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đầu</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tư</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công</a:t>
            </a: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để </a:t>
            </a:r>
            <a:r>
              <a:rPr lang="vi-VN" sz="1800" dirty="0">
                <a:solidFill>
                  <a:srgbClr val="FF0000"/>
                </a:solidFill>
                <a:latin typeface="Times New Roman" panose="02020603050405020304" pitchFamily="18" charset="0"/>
                <a:cs typeface="Times New Roman" panose="02020603050405020304" pitchFamily="18" charset="0"/>
              </a:rPr>
              <a:t>bán, cho thuê mua, cho thuê</a:t>
            </a:r>
            <a:br>
              <a:rPr lang="vi-VN" sz="1800" b="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(3)</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a:t>
            </a:r>
            <a:r>
              <a:rPr lang="vi-VN" sz="1800" b="0" dirty="0">
                <a:latin typeface="Times New Roman" panose="02020603050405020304" pitchFamily="18" charset="0"/>
                <a:cs typeface="Times New Roman" panose="02020603050405020304" pitchFamily="18" charset="0"/>
              </a:rPr>
              <a:t>, liên hiệp </a:t>
            </a:r>
            <a:r>
              <a:rPr lang="en-US" sz="1800" b="0" dirty="0">
                <a:latin typeface="Times New Roman" panose="02020603050405020304" pitchFamily="18" charset="0"/>
                <a:cs typeface="Times New Roman" panose="02020603050405020304" pitchFamily="18" charset="0"/>
              </a:rPr>
              <a:t>HTX</a:t>
            </a:r>
            <a:r>
              <a:rPr lang="vi-VN" sz="1800" b="0" dirty="0">
                <a:latin typeface="Times New Roman" panose="02020603050405020304" pitchFamily="18" charset="0"/>
                <a:cs typeface="Times New Roman" panose="02020603050405020304" pitchFamily="18" charset="0"/>
              </a:rPr>
              <a:t> đầu tư để </a:t>
            </a:r>
            <a:r>
              <a:rPr lang="vi-VN" sz="1800" dirty="0">
                <a:solidFill>
                  <a:srgbClr val="FF0000"/>
                </a:solidFill>
                <a:latin typeface="Times New Roman" panose="02020603050405020304" pitchFamily="18" charset="0"/>
                <a:cs typeface="Times New Roman" panose="02020603050405020304" pitchFamily="18" charset="0"/>
              </a:rPr>
              <a:t>bán, cho thuê mua, cho thuê</a:t>
            </a:r>
            <a:br>
              <a:rPr lang="vi-VN" sz="1800" b="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(4)</a:t>
            </a:r>
            <a:r>
              <a:rPr lang="vi-VN" sz="1800" dirty="0">
                <a:solidFill>
                  <a:srgbClr val="2F9018"/>
                </a:solidFill>
                <a:latin typeface="Times New Roman" panose="02020603050405020304" pitchFamily="18" charset="0"/>
                <a:cs typeface="Times New Roman" panose="02020603050405020304" pitchFamily="18" charset="0"/>
              </a:rPr>
              <a:t> Tổng </a:t>
            </a:r>
            <a:r>
              <a:rPr lang="en-US" sz="1800" dirty="0">
                <a:solidFill>
                  <a:srgbClr val="2F9018"/>
                </a:solidFill>
                <a:latin typeface="Times New Roman" panose="02020603050405020304" pitchFamily="18" charset="0"/>
                <a:cs typeface="Times New Roman" panose="02020603050405020304" pitchFamily="18" charset="0"/>
              </a:rPr>
              <a:t>LĐLĐVN</a:t>
            </a:r>
            <a:r>
              <a:rPr lang="vi-VN" sz="1800" dirty="0">
                <a:solidFill>
                  <a:srgbClr val="2F9018"/>
                </a:solidFill>
                <a:latin typeface="Times New Roman" panose="02020603050405020304" pitchFamily="18" charset="0"/>
                <a:cs typeface="Times New Roman" panose="02020603050405020304" pitchFamily="18" charset="0"/>
              </a:rPr>
              <a:t> là cơ quan chủ quản dự án </a:t>
            </a:r>
            <a:r>
              <a:rPr lang="en-US" sz="1800" dirty="0">
                <a:solidFill>
                  <a:srgbClr val="2F9018"/>
                </a:solidFill>
                <a:latin typeface="Times New Roman" panose="02020603050405020304" pitchFamily="18" charset="0"/>
                <a:cs typeface="Times New Roman" panose="02020603050405020304" pitchFamily="18" charset="0"/>
              </a:rPr>
              <a:t>NOXH</a:t>
            </a:r>
            <a:r>
              <a:rPr lang="vi-VN" sz="1800" dirty="0">
                <a:solidFill>
                  <a:srgbClr val="2F9018"/>
                </a:solidFill>
                <a:latin typeface="Times New Roman" panose="02020603050405020304" pitchFamily="18" charset="0"/>
                <a:cs typeface="Times New Roman" panose="02020603050405020304" pitchFamily="18" charset="0"/>
              </a:rPr>
              <a:t> bằng nguồn tài chính </a:t>
            </a:r>
            <a:r>
              <a:rPr lang="en-US" sz="1800" dirty="0">
                <a:solidFill>
                  <a:srgbClr val="2F9018"/>
                </a:solidFill>
                <a:latin typeface="Times New Roman" panose="02020603050405020304" pitchFamily="18" charset="0"/>
                <a:cs typeface="Times New Roman" panose="02020603050405020304" pitchFamily="18" charset="0"/>
              </a:rPr>
              <a:t>CĐ</a:t>
            </a:r>
            <a:r>
              <a:rPr lang="vi-VN" sz="1800" dirty="0">
                <a:solidFill>
                  <a:srgbClr val="2F9018"/>
                </a:solidFill>
                <a:latin typeface="Times New Roman" panose="02020603050405020304" pitchFamily="18" charset="0"/>
                <a:cs typeface="Times New Roman" panose="02020603050405020304" pitchFamily="18" charset="0"/>
              </a:rPr>
              <a:t> cho </a:t>
            </a:r>
            <a:r>
              <a:rPr lang="vi-VN" sz="1800" dirty="0">
                <a:solidFill>
                  <a:srgbClr val="FF0000"/>
                </a:solidFill>
                <a:latin typeface="Times New Roman" panose="02020603050405020304" pitchFamily="18" charset="0"/>
                <a:cs typeface="Times New Roman" panose="02020603050405020304" pitchFamily="18" charset="0"/>
              </a:rPr>
              <a:t>công nhân, người lao động </a:t>
            </a:r>
            <a:r>
              <a:rPr lang="vi-VN" sz="1800" dirty="0">
                <a:solidFill>
                  <a:srgbClr val="2F9018"/>
                </a:solidFill>
                <a:latin typeface="Times New Roman" panose="02020603050405020304" pitchFamily="18" charset="0"/>
                <a:cs typeface="Times New Roman" panose="02020603050405020304" pitchFamily="18" charset="0"/>
              </a:rPr>
              <a:t>được hưởng chính sách </a:t>
            </a:r>
            <a:r>
              <a:rPr lang="vi-VN" sz="1800" dirty="0">
                <a:solidFill>
                  <a:srgbClr val="FF0000"/>
                </a:solidFill>
                <a:latin typeface="Times New Roman" panose="02020603050405020304" pitchFamily="18" charset="0"/>
                <a:cs typeface="Times New Roman" panose="02020603050405020304" pitchFamily="18" charset="0"/>
              </a:rPr>
              <a:t>thuê</a:t>
            </a:r>
            <a:br>
              <a:rPr lang="vi-VN" sz="1800" dirty="0">
                <a:solidFill>
                  <a:srgbClr val="2F9018"/>
                </a:solidFill>
                <a:latin typeface="Times New Roman" panose="02020603050405020304" pitchFamily="18" charset="0"/>
                <a:cs typeface="Times New Roman" panose="02020603050405020304" pitchFamily="18" charset="0"/>
              </a:rPr>
            </a:br>
            <a:r>
              <a:rPr lang="en-US" sz="1800" dirty="0">
                <a:solidFill>
                  <a:schemeClr val="tx1"/>
                </a:solidFill>
                <a:latin typeface="Times New Roman" panose="02020603050405020304" pitchFamily="18" charset="0"/>
                <a:cs typeface="Times New Roman" panose="02020603050405020304" pitchFamily="18" charset="0"/>
              </a:rPr>
              <a:t>(5)</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nước ngoài tham gia đầu tư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để </a:t>
            </a:r>
            <a:r>
              <a:rPr lang="vi-VN" sz="1800" dirty="0">
                <a:solidFill>
                  <a:srgbClr val="FF0000"/>
                </a:solidFill>
                <a:latin typeface="Times New Roman" panose="02020603050405020304" pitchFamily="18" charset="0"/>
                <a:cs typeface="Times New Roman" panose="02020603050405020304" pitchFamily="18" charset="0"/>
              </a:rPr>
              <a:t>bán, cho thuê mua, cho thuê</a:t>
            </a:r>
            <a:br>
              <a:rPr lang="vi-VN" sz="1800" b="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(6)</a:t>
            </a:r>
            <a:r>
              <a:rPr lang="vi-VN" sz="1800" b="0" dirty="0">
                <a:latin typeface="Times New Roman" panose="02020603050405020304" pitchFamily="18" charset="0"/>
                <a:cs typeface="Times New Roman" panose="02020603050405020304" pitchFamily="18" charset="0"/>
              </a:rPr>
              <a:t> Cá nhân xây dựng nhà ở xã hội để </a:t>
            </a:r>
            <a:r>
              <a:rPr lang="vi-VN" sz="1800" dirty="0">
                <a:solidFill>
                  <a:srgbClr val="FF0000"/>
                </a:solidFill>
                <a:latin typeface="Times New Roman" panose="02020603050405020304" pitchFamily="18" charset="0"/>
                <a:cs typeface="Times New Roman" panose="02020603050405020304" pitchFamily="18" charset="0"/>
              </a:rPr>
              <a:t>cho thuê</a:t>
            </a:r>
          </a:p>
        </p:txBody>
      </p:sp>
    </p:spTree>
    <p:extLst>
      <p:ext uri="{BB962C8B-B14F-4D97-AF65-F5344CB8AC3E}">
        <p14:creationId xmlns:p14="http://schemas.microsoft.com/office/powerpoint/2010/main" val="38990858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40795"/>
            <a:ext cx="7704000" cy="640200"/>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III.2. </a:t>
            </a:r>
            <a:r>
              <a:rPr lang="en-US" sz="2000" dirty="0" err="1">
                <a:solidFill>
                  <a:srgbClr val="FF0000"/>
                </a:solidFill>
                <a:latin typeface="Times New Roman" panose="02020603050405020304" pitchFamily="18" charset="0"/>
                <a:cs typeface="Times New Roman" panose="02020603050405020304" pitchFamily="18" charset="0"/>
              </a:rPr>
              <a:t>Loại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hình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và</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yêu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cầu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đối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với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a:t>
            </a:r>
            <a:br>
              <a:rPr lang="en-US" sz="200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itchFamily="18" charset="0"/>
                <a:cs typeface="Times New Roman" pitchFamily="18" charset="0"/>
              </a:rPr>
              <a:t>[</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81 </a:t>
            </a:r>
            <a:r>
              <a:rPr lang="en-US" sz="1600" dirty="0" err="1">
                <a:solidFill>
                  <a:srgbClr val="2F9018"/>
                </a:solidFill>
                <a:latin typeface="Times New Roman" pitchFamily="18" charset="0"/>
                <a:cs typeface="Times New Roman" pitchFamily="18" charset="0"/>
              </a:rPr>
              <a:t>Luật</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Nhà</a:t>
            </a:r>
            <a:r>
              <a:rPr lang="en-US" sz="1600" dirty="0">
                <a:solidFill>
                  <a:srgbClr val="2F9018"/>
                </a:solidFill>
                <a:latin typeface="Times New Roman" pitchFamily="18" charset="0"/>
                <a:cs typeface="Times New Roman" pitchFamily="18" charset="0"/>
              </a:rPr>
              <a:t> ở]</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18026" y="1099142"/>
            <a:ext cx="8097875" cy="3705220"/>
          </a:xfrm>
          <a:prstGeom prst="rect">
            <a:avLst/>
          </a:prstGeom>
        </p:spPr>
        <p:txBody>
          <a:bodyPr spcFirstLastPara="1" wrap="square" lIns="91425" tIns="91425" rIns="91425" bIns="91425" anchor="b" anchorCtr="0">
            <a:noAutofit/>
          </a:bodyPr>
          <a:lstStyle/>
          <a:p>
            <a:pPr>
              <a:spcBef>
                <a:spcPts val="600"/>
              </a:spcBef>
            </a:pPr>
            <a:r>
              <a:rPr lang="en-US" sz="1800" dirty="0">
                <a:solidFill>
                  <a:srgbClr val="2F9018"/>
                </a:solidFill>
                <a:latin typeface="Times New Roman" pitchFamily="18" charset="0"/>
                <a:cs typeface="Times New Roman" pitchFamily="18" charset="0"/>
              </a:rPr>
              <a:t>(1) </a:t>
            </a:r>
            <a:r>
              <a:rPr lang="en-US" sz="1800" dirty="0" err="1">
                <a:solidFill>
                  <a:srgbClr val="2F9018"/>
                </a:solidFill>
                <a:latin typeface="Times New Roman" pitchFamily="18" charset="0"/>
                <a:cs typeface="Times New Roman" pitchFamily="18" charset="0"/>
              </a:rPr>
              <a:t>Loại</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hình</a:t>
            </a:r>
            <a:r>
              <a:rPr lang="en-US" sz="1800" dirty="0">
                <a:solidFill>
                  <a:srgbClr val="2F9018"/>
                </a:solidFill>
                <a:latin typeface="Times New Roman" pitchFamily="18" charset="0"/>
                <a:cs typeface="Times New Roman" pitchFamily="18" charset="0"/>
              </a:rPr>
              <a:t> d</a:t>
            </a:r>
            <a:r>
              <a:rPr lang="vi-VN" sz="1800" dirty="0">
                <a:solidFill>
                  <a:srgbClr val="2F9018"/>
                </a:solidFill>
                <a:latin typeface="Times New Roman" pitchFamily="18" charset="0"/>
                <a:cs typeface="Times New Roman" pitchFamily="18" charset="0"/>
              </a:rPr>
              <a:t>ự án đầu tư xây dựng </a:t>
            </a:r>
            <a:r>
              <a:rPr lang="en-US" sz="1800" dirty="0">
                <a:solidFill>
                  <a:srgbClr val="2F9018"/>
                </a:solidFill>
                <a:latin typeface="Times New Roman" pitchFamily="18" charset="0"/>
                <a:cs typeface="Times New Roman" pitchFamily="18" charset="0"/>
              </a:rPr>
              <a:t>NOXH</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D</a:t>
            </a:r>
            <a:r>
              <a:rPr lang="en-US" sz="1800" b="0" dirty="0">
                <a:latin typeface="Times New Roman" pitchFamily="18" charset="0"/>
                <a:cs typeface="Times New Roman" pitchFamily="18" charset="0"/>
              </a:rPr>
              <a:t>A</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01 công trình nhà ở độc lập hoặc 01 cụm công trình nhà ở</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D</a:t>
            </a:r>
            <a:r>
              <a:rPr lang="en-US" sz="1800" b="0" dirty="0">
                <a:latin typeface="Times New Roman" pitchFamily="18" charset="0"/>
                <a:cs typeface="Times New Roman" pitchFamily="18" charset="0"/>
              </a:rPr>
              <a:t>A</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01 công trình nhà ở hoặc 01 cụm công trình nhà ở có mục đích hỗn hợp</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D</a:t>
            </a:r>
            <a:r>
              <a:rPr lang="en-US" sz="1800" b="0" dirty="0">
                <a:latin typeface="Times New Roman" pitchFamily="18" charset="0"/>
                <a:cs typeface="Times New Roman" pitchFamily="18" charset="0"/>
              </a:rPr>
              <a:t>A</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khu nhà ở đồng bộ với công trình </a:t>
            </a:r>
            <a:r>
              <a:rPr lang="en-US" sz="1800" b="0" dirty="0">
                <a:latin typeface="Times New Roman" pitchFamily="18" charset="0"/>
                <a:cs typeface="Times New Roman" pitchFamily="18" charset="0"/>
              </a:rPr>
              <a:t>HTKT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HTXH</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D</a:t>
            </a:r>
            <a:r>
              <a:rPr lang="en-US" sz="1800" b="0" dirty="0">
                <a:latin typeface="Times New Roman" pitchFamily="18" charset="0"/>
                <a:cs typeface="Times New Roman" pitchFamily="18" charset="0"/>
              </a:rPr>
              <a:t>A</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khu đô thị có nhà ở</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D</a:t>
            </a:r>
            <a:r>
              <a:rPr lang="en-US" sz="1800" b="0" dirty="0">
                <a:latin typeface="Times New Roman" pitchFamily="18" charset="0"/>
                <a:cs typeface="Times New Roman" pitchFamily="18" charset="0"/>
              </a:rPr>
              <a:t>A</a:t>
            </a:r>
            <a:r>
              <a:rPr lang="vi-VN" sz="1800" b="0" dirty="0">
                <a:latin typeface="Times New Roman" pitchFamily="18" charset="0"/>
                <a:cs typeface="Times New Roman" pitchFamily="18" charset="0"/>
              </a:rPr>
              <a:t> sử dụng đất kết hợp đa mục đích có xây dựng nhà ở</a:t>
            </a:r>
            <a:br>
              <a:rPr lang="en-US" sz="1800" b="0" dirty="0">
                <a:latin typeface="Times New Roman" pitchFamily="18" charset="0"/>
                <a:cs typeface="Times New Roman" pitchFamily="18" charset="0"/>
              </a:rPr>
            </a:br>
            <a:r>
              <a:rPr lang="en-US" sz="1800" dirty="0">
                <a:solidFill>
                  <a:srgbClr val="2F9018"/>
                </a:solidFill>
                <a:latin typeface="Times New Roman" pitchFamily="18" charset="0"/>
                <a:cs typeface="Times New Roman" pitchFamily="18" charset="0"/>
              </a:rPr>
              <a:t>(2) </a:t>
            </a:r>
            <a:r>
              <a:rPr lang="en-US" sz="1800" dirty="0" err="1">
                <a:solidFill>
                  <a:srgbClr val="2F9018"/>
                </a:solidFill>
                <a:latin typeface="Times New Roman" pitchFamily="18" charset="0"/>
                <a:cs typeface="Times New Roman" pitchFamily="18" charset="0"/>
              </a:rPr>
              <a:t>Yêu</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cầu</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đối</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với</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dự</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án</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en-US" sz="1800" b="0" dirty="0">
                <a:solidFill>
                  <a:srgbClr val="FF0000"/>
                </a:solidFill>
                <a:latin typeface="Times New Roman" pitchFamily="18" charset="0"/>
                <a:cs typeface="Times New Roman" pitchFamily="18" charset="0"/>
              </a:rPr>
              <a:t>P</a:t>
            </a:r>
            <a:r>
              <a:rPr lang="vi-VN" sz="1800" b="0" dirty="0">
                <a:solidFill>
                  <a:srgbClr val="FF0000"/>
                </a:solidFill>
                <a:latin typeface="Times New Roman" pitchFamily="18" charset="0"/>
                <a:cs typeface="Times New Roman" pitchFamily="18" charset="0"/>
              </a:rPr>
              <a:t>hải được đầu tư xây dựng trên đất để phát triển nhà ở xã hội</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Đáp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ứng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yêu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cầu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với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dự</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án</a:t>
            </a:r>
            <a:r>
              <a:rPr lang="en-US" sz="1800" b="0" dirty="0">
                <a:latin typeface="Times New Roman" pitchFamily="18" charset="0"/>
                <a:cs typeface="Times New Roman" pitchFamily="18" charset="0"/>
              </a:rPr>
              <a:t> ĐTXD </a:t>
            </a:r>
            <a:r>
              <a:rPr lang="en-US" sz="1800" b="0" dirty="0" err="1">
                <a:latin typeface="Times New Roman" pitchFamily="18" charset="0"/>
                <a:cs typeface="Times New Roman" pitchFamily="18" charset="0"/>
              </a:rPr>
              <a:t>nhà</a:t>
            </a:r>
            <a:r>
              <a:rPr lang="en-US" sz="1800" b="0" dirty="0">
                <a:latin typeface="Times New Roman" pitchFamily="18" charset="0"/>
                <a:cs typeface="Times New Roman" pitchFamily="18" charset="0"/>
              </a:rPr>
              <a:t> ở </a:t>
            </a:r>
            <a:r>
              <a:rPr lang="en-US" sz="1800" b="0" dirty="0" err="1">
                <a:latin typeface="Times New Roman" pitchFamily="18" charset="0"/>
                <a:cs typeface="Times New Roman" pitchFamily="18" charset="0"/>
              </a:rPr>
              <a:t>quy</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định</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tại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Điều</a:t>
            </a:r>
            <a:r>
              <a:rPr lang="en-US" sz="1800" b="0" dirty="0">
                <a:latin typeface="Times New Roman" pitchFamily="18" charset="0"/>
                <a:cs typeface="Times New Roman" pitchFamily="18" charset="0"/>
              </a:rPr>
              <a:t> 33 LNO</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vi-VN" sz="1800" b="0" dirty="0">
                <a:solidFill>
                  <a:srgbClr val="FF0000"/>
                </a:solidFill>
                <a:latin typeface="Times New Roman" pitchFamily="18" charset="0"/>
                <a:cs typeface="Times New Roman" pitchFamily="18" charset="0"/>
              </a:rPr>
              <a:t>Việc bàn giao </a:t>
            </a:r>
            <a:r>
              <a:rPr lang="en-US" sz="1800" b="0" dirty="0">
                <a:solidFill>
                  <a:srgbClr val="FF0000"/>
                </a:solidFill>
                <a:latin typeface="Times New Roman" pitchFamily="18" charset="0"/>
                <a:cs typeface="Times New Roman" pitchFamily="18" charset="0"/>
              </a:rPr>
              <a:t>NOXH</a:t>
            </a:r>
            <a:r>
              <a:rPr lang="vi-VN" sz="1800" b="0" dirty="0">
                <a:solidFill>
                  <a:srgbClr val="FF0000"/>
                </a:solidFill>
                <a:latin typeface="Times New Roman" pitchFamily="18" charset="0"/>
                <a:cs typeface="Times New Roman" pitchFamily="18" charset="0"/>
              </a:rPr>
              <a:t>, nhà ở cho </a:t>
            </a:r>
            <a:r>
              <a:rPr lang="en-US" sz="1800" b="0" dirty="0">
                <a:solidFill>
                  <a:srgbClr val="FF0000"/>
                </a:solidFill>
                <a:latin typeface="Times New Roman" pitchFamily="18" charset="0"/>
                <a:cs typeface="Times New Roman" pitchFamily="18" charset="0"/>
              </a:rPr>
              <a:t>LLVTND</a:t>
            </a:r>
            <a:r>
              <a:rPr lang="vi-VN" sz="1800" b="0" dirty="0">
                <a:solidFill>
                  <a:srgbClr val="FF0000"/>
                </a:solidFill>
                <a:latin typeface="Times New Roman" pitchFamily="18" charset="0"/>
                <a:cs typeface="Times New Roman" pitchFamily="18" charset="0"/>
              </a:rPr>
              <a:t> </a:t>
            </a:r>
            <a:r>
              <a:rPr lang="vi-VN" sz="1800" b="0" dirty="0">
                <a:latin typeface="Times New Roman" pitchFamily="18" charset="0"/>
                <a:cs typeface="Times New Roman" pitchFamily="18" charset="0"/>
              </a:rPr>
              <a:t>thực hiện theo quy định tại khoản 3</a:t>
            </a:r>
            <a:r>
              <a:rPr lang="en-US" sz="1800" b="0" dirty="0">
                <a:latin typeface="Times New Roman" pitchFamily="18" charset="0"/>
                <a:cs typeface="Times New Roman" pitchFamily="18" charset="0"/>
              </a:rPr>
              <a:t>, 4</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Đ</a:t>
            </a:r>
            <a:r>
              <a:rPr lang="vi-VN" sz="1800" b="0" dirty="0">
                <a:latin typeface="Times New Roman" pitchFamily="18" charset="0"/>
                <a:cs typeface="Times New Roman" pitchFamily="18" charset="0"/>
              </a:rPr>
              <a:t>37 </a:t>
            </a:r>
            <a:r>
              <a:rPr lang="en-US" sz="1800" b="0" dirty="0">
                <a:latin typeface="Times New Roman" pitchFamily="18" charset="0"/>
                <a:cs typeface="Times New Roman" pitchFamily="18" charset="0"/>
              </a:rPr>
              <a:t>LNO</a:t>
            </a:r>
            <a:r>
              <a:rPr lang="vi-VN" sz="1800" b="0" dirty="0">
                <a:latin typeface="Times New Roman" pitchFamily="18" charset="0"/>
                <a:cs typeface="Times New Roman" pitchFamily="18" charset="0"/>
              </a:rPr>
              <a:t> và Điều 25 Nghị định số 95/2024/NĐ-CP</a:t>
            </a:r>
            <a:br>
              <a:rPr lang="en-US" sz="1800" b="0" dirty="0">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 </a:t>
            </a:r>
            <a:r>
              <a:rPr lang="vi-VN" sz="1800" dirty="0">
                <a:solidFill>
                  <a:srgbClr val="FF0000"/>
                </a:solidFill>
                <a:latin typeface="Times New Roman" pitchFamily="18" charset="0"/>
                <a:cs typeface="Times New Roman" pitchFamily="18" charset="0"/>
              </a:rPr>
              <a:t>Chủ đầu tư phải xây dựng nhà ở để bán, cho thuê mua, cho thuê, không được chuyển nhượng </a:t>
            </a:r>
            <a:r>
              <a:rPr lang="en-US" sz="1800" dirty="0">
                <a:solidFill>
                  <a:srgbClr val="FF0000"/>
                </a:solidFill>
                <a:latin typeface="Times New Roman" pitchFamily="18" charset="0"/>
                <a:cs typeface="Times New Roman" pitchFamily="18" charset="0"/>
              </a:rPr>
              <a:t>QSDĐ</a:t>
            </a:r>
            <a:r>
              <a:rPr lang="vi-VN" sz="1800" dirty="0">
                <a:solidFill>
                  <a:srgbClr val="FF0000"/>
                </a:solidFill>
                <a:latin typeface="Times New Roman" pitchFamily="18" charset="0"/>
                <a:cs typeface="Times New Roman" pitchFamily="18" charset="0"/>
              </a:rPr>
              <a:t> để cá nhân tự xây dựng nhà ở.</a:t>
            </a:r>
          </a:p>
        </p:txBody>
      </p:sp>
    </p:spTree>
    <p:extLst>
      <p:ext uri="{BB962C8B-B14F-4D97-AF65-F5344CB8AC3E}">
        <p14:creationId xmlns:p14="http://schemas.microsoft.com/office/powerpoint/2010/main" val="4988867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89375"/>
            <a:ext cx="7704000" cy="640200"/>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III.3. </a:t>
            </a:r>
            <a:r>
              <a:rPr lang="en-US" sz="2000" dirty="0" err="1">
                <a:solidFill>
                  <a:srgbClr val="FF0000"/>
                </a:solidFill>
                <a:latin typeface="Times New Roman" panose="02020603050405020304" pitchFamily="18" charset="0"/>
                <a:cs typeface="Times New Roman" panose="02020603050405020304" pitchFamily="18" charset="0"/>
              </a:rPr>
              <a:t>Loại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nhà</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và</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tiêu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chuẩn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diện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tích</a:t>
            </a:r>
            <a:r>
              <a:rPr lang="en-US" sz="2000" dirty="0">
                <a:solidFill>
                  <a:srgbClr val="FF0000"/>
                </a:solidFill>
                <a:latin typeface="Times New Roman" panose="02020603050405020304" pitchFamily="18" charset="0"/>
                <a:cs typeface="Times New Roman" panose="02020603050405020304" pitchFamily="18" charset="0"/>
              </a:rPr>
              <a:t> NOXH (1/2)</a:t>
            </a:r>
            <a:br>
              <a:rPr lang="en-US" sz="200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itchFamily="18" charset="0"/>
                <a:cs typeface="Times New Roman" pitchFamily="18" charset="0"/>
              </a:rPr>
              <a:t>[</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82 </a:t>
            </a:r>
            <a:r>
              <a:rPr lang="en-US" sz="1600" dirty="0" err="1">
                <a:solidFill>
                  <a:srgbClr val="2F9018"/>
                </a:solidFill>
                <a:latin typeface="Times New Roman" pitchFamily="18" charset="0"/>
                <a:cs typeface="Times New Roman" pitchFamily="18" charset="0"/>
              </a:rPr>
              <a:t>Luật</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Nhà</a:t>
            </a:r>
            <a:r>
              <a:rPr lang="en-US" sz="1600" dirty="0">
                <a:solidFill>
                  <a:srgbClr val="2F9018"/>
                </a:solidFill>
                <a:latin typeface="Times New Roman" pitchFamily="18" charset="0"/>
                <a:cs typeface="Times New Roman" pitchFamily="18" charset="0"/>
              </a:rPr>
              <a:t> ở, </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27, 28 NĐ 100/2024/NĐ-CP]</a:t>
            </a: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599839" y="997200"/>
            <a:ext cx="8116062" cy="3759500"/>
          </a:xfrm>
          <a:prstGeom prst="rect">
            <a:avLst/>
          </a:prstGeom>
        </p:spPr>
        <p:txBody>
          <a:bodyPr spcFirstLastPara="1" wrap="square" lIns="91425" tIns="91425" rIns="91425" bIns="91425" anchor="b" anchorCtr="0">
            <a:noAutofit/>
          </a:bodyPr>
          <a:lstStyle/>
          <a:p>
            <a:pPr>
              <a:lnSpc>
                <a:spcPct val="120000"/>
              </a:lnSpc>
            </a:pPr>
            <a:r>
              <a:rPr lang="en-US" sz="1800" dirty="0">
                <a:solidFill>
                  <a:srgbClr val="FF0000"/>
                </a:solidFill>
                <a:latin typeface="Times New Roman" panose="02020603050405020304" pitchFamily="18" charset="0"/>
                <a:cs typeface="Times New Roman" panose="02020603050405020304" pitchFamily="18" charset="0"/>
              </a:rPr>
              <a:t>I.6.1. </a:t>
            </a:r>
            <a:r>
              <a:rPr lang="vi-VN" sz="1800" dirty="0">
                <a:solidFill>
                  <a:srgbClr val="FF0000"/>
                </a:solidFill>
                <a:latin typeface="Times New Roman" panose="02020603050405020304" pitchFamily="18" charset="0"/>
                <a:cs typeface="Times New Roman" pitchFamily="18" charset="0"/>
              </a:rPr>
              <a:t>Loại nhà và tiêu chuẩn diện tích </a:t>
            </a:r>
            <a:r>
              <a:rPr lang="en-US" sz="1800" dirty="0">
                <a:solidFill>
                  <a:srgbClr val="FF0000"/>
                </a:solidFill>
                <a:latin typeface="Times New Roman" panose="02020603050405020304" pitchFamily="18" charset="0"/>
                <a:cs typeface="Times New Roman" pitchFamily="18" charset="0"/>
              </a:rPr>
              <a:t>NOXH</a:t>
            </a:r>
            <a:r>
              <a:rPr lang="vi-VN" sz="1800" dirty="0">
                <a:solidFill>
                  <a:srgbClr val="FF0000"/>
                </a:solidFill>
                <a:latin typeface="Times New Roman" panose="02020603050405020304" pitchFamily="18" charset="0"/>
                <a:cs typeface="Times New Roman" pitchFamily="18" charset="0"/>
              </a:rPr>
              <a:t> được </a:t>
            </a:r>
            <a:r>
              <a:rPr lang="en-US" sz="1800" dirty="0">
                <a:solidFill>
                  <a:srgbClr val="FF0000"/>
                </a:solidFill>
                <a:latin typeface="Times New Roman" panose="02020603050405020304" pitchFamily="18" charset="0"/>
                <a:cs typeface="Times New Roman" pitchFamily="18" charset="0"/>
              </a:rPr>
              <a:t>ĐTXD</a:t>
            </a:r>
            <a:r>
              <a:rPr lang="vi-VN" sz="1800" dirty="0">
                <a:solidFill>
                  <a:srgbClr val="FF0000"/>
                </a:solidFill>
                <a:latin typeface="Times New Roman" panose="02020603050405020304" pitchFamily="18" charset="0"/>
                <a:cs typeface="Times New Roman" pitchFamily="18" charset="0"/>
              </a:rPr>
              <a:t> theo dự án</a:t>
            </a:r>
            <a:br>
              <a:rPr lang="vi-VN" sz="1800" dirty="0">
                <a:latin typeface="Times New Roman" pitchFamily="18" charset="0"/>
                <a:cs typeface="Times New Roman" pitchFamily="18" charset="0"/>
              </a:rPr>
            </a:br>
            <a:r>
              <a:rPr lang="en-US" sz="1800" i="1" dirty="0">
                <a:solidFill>
                  <a:srgbClr val="2F9018"/>
                </a:solidFill>
                <a:latin typeface="Times New Roman" pitchFamily="18" charset="0"/>
                <a:cs typeface="Times New Roman" pitchFamily="18" charset="0"/>
              </a:rPr>
              <a:t>(1)</a:t>
            </a:r>
            <a:r>
              <a:rPr lang="vi-VN" sz="1800" b="0" i="1" dirty="0">
                <a:solidFill>
                  <a:srgbClr val="2F9018"/>
                </a:solidFill>
                <a:latin typeface="Times New Roman" pitchFamily="18" charset="0"/>
                <a:cs typeface="Times New Roman" pitchFamily="18" charset="0"/>
              </a:rPr>
              <a:t> </a:t>
            </a:r>
            <a:r>
              <a:rPr lang="vi-VN" sz="1800" i="1" dirty="0">
                <a:solidFill>
                  <a:srgbClr val="2F9018"/>
                </a:solidFill>
                <a:latin typeface="Times New Roman" pitchFamily="18" charset="0"/>
                <a:cs typeface="Times New Roman" pitchFamily="18" charset="0"/>
              </a:rPr>
              <a:t>Trường hợp </a:t>
            </a:r>
            <a:r>
              <a:rPr lang="en-US" sz="1800" i="1" dirty="0">
                <a:solidFill>
                  <a:srgbClr val="2F9018"/>
                </a:solidFill>
                <a:latin typeface="Times New Roman" pitchFamily="18" charset="0"/>
                <a:cs typeface="Times New Roman" pitchFamily="18" charset="0"/>
              </a:rPr>
              <a:t>NOXH</a:t>
            </a:r>
            <a:r>
              <a:rPr lang="vi-VN" sz="1800" i="1" dirty="0">
                <a:solidFill>
                  <a:srgbClr val="2F9018"/>
                </a:solidFill>
                <a:latin typeface="Times New Roman" pitchFamily="18" charset="0"/>
                <a:cs typeface="Times New Roman" pitchFamily="18" charset="0"/>
              </a:rPr>
              <a:t> là nhà chung cư</a:t>
            </a:r>
            <a:br>
              <a:rPr lang="vi-VN" sz="1800" i="1"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T</a:t>
            </a:r>
            <a:r>
              <a:rPr lang="vi-VN" sz="1800" b="0" dirty="0">
                <a:latin typeface="Times New Roman" pitchFamily="18" charset="0"/>
                <a:cs typeface="Times New Roman" pitchFamily="18" charset="0"/>
              </a:rPr>
              <a:t>hiết kế, xây dựng khép kín, tuân thủ </a:t>
            </a:r>
            <a:r>
              <a:rPr lang="en-US" sz="1800" b="0" dirty="0">
                <a:latin typeface="Times New Roman" pitchFamily="18" charset="0"/>
                <a:cs typeface="Times New Roman" pitchFamily="18" charset="0"/>
              </a:rPr>
              <a:t>QCKTQG</a:t>
            </a:r>
            <a:r>
              <a:rPr lang="vi-VN" sz="1800" b="0" dirty="0">
                <a:latin typeface="Times New Roman" pitchFamily="18" charset="0"/>
                <a:cs typeface="Times New Roman" pitchFamily="18" charset="0"/>
              </a:rPr>
              <a:t>, phù hợp tiêu chuẩn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áp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dụng</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D</a:t>
            </a:r>
            <a:r>
              <a:rPr lang="vi-VN" sz="1800" b="0" dirty="0">
                <a:latin typeface="Times New Roman" pitchFamily="18" charset="0"/>
                <a:cs typeface="Times New Roman" pitchFamily="18" charset="0"/>
              </a:rPr>
              <a:t>iện tích sử dụng mỗi căn hộ tối thiểu là 25 m2, tối đa là 70 m2</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Được tăng diện tích sử dụng căn hộ tối đa</a:t>
            </a: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không quá 10% so với diện tích tối đa là 70m2 và số căn hộ trong dự án có diện tích sử dụng trên 70 m2 không quá 10%</a:t>
            </a:r>
            <a:r>
              <a:rPr lang="en-US" sz="1800" b="0" dirty="0">
                <a:latin typeface="Times New Roman" pitchFamily="18" charset="0"/>
                <a:cs typeface="Times New Roman" pitchFamily="18" charset="0"/>
              </a:rPr>
              <a:t>)</a:t>
            </a:r>
            <a:br>
              <a:rPr lang="en-US" sz="1800" b="0" dirty="0">
                <a:latin typeface="Times New Roman" pitchFamily="18" charset="0"/>
                <a:cs typeface="Times New Roman" pitchFamily="18" charset="0"/>
              </a:rPr>
            </a:br>
            <a:r>
              <a:rPr lang="en-US" sz="1800" i="1" dirty="0">
                <a:solidFill>
                  <a:srgbClr val="2F9018"/>
                </a:solidFill>
                <a:latin typeface="Times New Roman" pitchFamily="18" charset="0"/>
                <a:cs typeface="Times New Roman" pitchFamily="18" charset="0"/>
              </a:rPr>
              <a:t>(2)</a:t>
            </a:r>
            <a:r>
              <a:rPr lang="vi-VN" sz="1800" i="1" dirty="0">
                <a:solidFill>
                  <a:srgbClr val="2F9018"/>
                </a:solidFill>
                <a:latin typeface="Times New Roman" pitchFamily="18" charset="0"/>
                <a:cs typeface="Times New Roman" pitchFamily="18" charset="0"/>
              </a:rPr>
              <a:t> Trường hợp nhà ở xã hội là nhà ở riêng lẻ</a:t>
            </a:r>
            <a:br>
              <a:rPr lang="en-US" sz="1800" i="1"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en-US" sz="1800" b="0" dirty="0">
                <a:solidFill>
                  <a:srgbClr val="FF0000"/>
                </a:solidFill>
                <a:latin typeface="Times New Roman" pitchFamily="18" charset="0"/>
                <a:cs typeface="Times New Roman" pitchFamily="18" charset="0"/>
              </a:rPr>
              <a:t>C</a:t>
            </a:r>
            <a:r>
              <a:rPr lang="vi-VN" sz="1800" b="0" dirty="0">
                <a:solidFill>
                  <a:srgbClr val="FF0000"/>
                </a:solidFill>
                <a:latin typeface="Times New Roman" pitchFamily="18" charset="0"/>
                <a:cs typeface="Times New Roman" pitchFamily="18" charset="0"/>
              </a:rPr>
              <a:t>hỉ được </a:t>
            </a:r>
            <a:r>
              <a:rPr lang="en-US" sz="1800" b="0" dirty="0">
                <a:solidFill>
                  <a:srgbClr val="FF0000"/>
                </a:solidFill>
                <a:latin typeface="Times New Roman" pitchFamily="18" charset="0"/>
                <a:cs typeface="Times New Roman" pitchFamily="18" charset="0"/>
              </a:rPr>
              <a:t>ĐTXD</a:t>
            </a:r>
            <a:r>
              <a:rPr lang="vi-VN" sz="1800" b="0" dirty="0">
                <a:solidFill>
                  <a:srgbClr val="FF0000"/>
                </a:solidFill>
                <a:latin typeface="Times New Roman" pitchFamily="18" charset="0"/>
                <a:cs typeface="Times New Roman" pitchFamily="18" charset="0"/>
              </a:rPr>
              <a:t> tại xã thuộc vùng đồng bào </a:t>
            </a:r>
            <a:r>
              <a:rPr lang="en-US" sz="1800" b="0" dirty="0">
                <a:solidFill>
                  <a:srgbClr val="FF0000"/>
                </a:solidFill>
                <a:latin typeface="Times New Roman" pitchFamily="18" charset="0"/>
                <a:cs typeface="Times New Roman" pitchFamily="18" charset="0"/>
              </a:rPr>
              <a:t>DTTS&amp;MN</a:t>
            </a:r>
            <a:r>
              <a:rPr lang="vi-VN" sz="1800" b="0" dirty="0">
                <a:solidFill>
                  <a:srgbClr val="FF0000"/>
                </a:solidFill>
                <a:latin typeface="Times New Roman" pitchFamily="18" charset="0"/>
                <a:cs typeface="Times New Roman" pitchFamily="18" charset="0"/>
              </a:rPr>
              <a:t> theo quy định của </a:t>
            </a:r>
            <a:r>
              <a:rPr lang="en-US" sz="1800" b="0" dirty="0" err="1">
                <a:solidFill>
                  <a:srgbClr val="FF0000"/>
                </a:solidFill>
                <a:latin typeface="Times New Roman" pitchFamily="18" charset="0"/>
                <a:cs typeface="Times New Roman" pitchFamily="18" charset="0"/>
              </a:rPr>
              <a:t>TTgCP</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T</a:t>
            </a:r>
            <a:r>
              <a:rPr lang="vi-VN" sz="1800" b="0" dirty="0">
                <a:latin typeface="Times New Roman" pitchFamily="18" charset="0"/>
                <a:cs typeface="Times New Roman" pitchFamily="18" charset="0"/>
              </a:rPr>
              <a:t>hiết kế, xây dựng theo tiêu chuẩn, quy chuẩn kỹ thuật quốc gia về </a:t>
            </a:r>
            <a:r>
              <a:rPr lang="en-US" sz="1800" b="0" dirty="0">
                <a:latin typeface="Times New Roman" pitchFamily="18" charset="0"/>
                <a:cs typeface="Times New Roman" pitchFamily="18" charset="0"/>
              </a:rPr>
              <a:t>QHXD</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Mật độ xây dựng, hệ số sử dụng đất, chiều cao nhà ở tuân thủ quy hoạch</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D</a:t>
            </a:r>
            <a:r>
              <a:rPr lang="vi-VN" sz="1800" b="0" dirty="0">
                <a:latin typeface="Times New Roman" pitchFamily="18" charset="0"/>
                <a:cs typeface="Times New Roman" pitchFamily="18" charset="0"/>
              </a:rPr>
              <a:t>iện tích lô đất không vượt quá 70 m2, hệ số sử dụng đất không vượt quá 2,0 lần</a:t>
            </a:r>
          </a:p>
        </p:txBody>
      </p:sp>
    </p:spTree>
    <p:extLst>
      <p:ext uri="{BB962C8B-B14F-4D97-AF65-F5344CB8AC3E}">
        <p14:creationId xmlns:p14="http://schemas.microsoft.com/office/powerpoint/2010/main" val="1443076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17650"/>
            <a:ext cx="7704000" cy="640200"/>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III.3. </a:t>
            </a:r>
            <a:r>
              <a:rPr lang="en-US" sz="2000" dirty="0" err="1">
                <a:latin typeface="Times New Roman" panose="02020603050405020304" pitchFamily="18" charset="0"/>
                <a:cs typeface="Times New Roman" panose="02020603050405020304" pitchFamily="18" charset="0"/>
              </a:rPr>
              <a:t>Loại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và</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tiêu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chuẩn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tích</a:t>
            </a:r>
            <a:r>
              <a:rPr lang="en-US" sz="2000" dirty="0">
                <a:latin typeface="Times New Roman" panose="02020603050405020304" pitchFamily="18" charset="0"/>
                <a:cs typeface="Times New Roman" panose="02020603050405020304" pitchFamily="18" charset="0"/>
              </a:rPr>
              <a:t> NOXH (2/2)</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475141" y="968611"/>
            <a:ext cx="8325376" cy="3818053"/>
          </a:xfrm>
          <a:prstGeom prst="rect">
            <a:avLst/>
          </a:prstGeom>
        </p:spPr>
        <p:txBody>
          <a:bodyPr spcFirstLastPara="1" wrap="square" lIns="91425" tIns="91425" rIns="91425" bIns="91425" anchor="b" anchorCtr="0">
            <a:noAutofit/>
          </a:bodyPr>
          <a:lstStyle/>
          <a:p>
            <a:pPr>
              <a:lnSpc>
                <a:spcPct val="110000"/>
              </a:lnSpc>
              <a:spcBef>
                <a:spcPts val="600"/>
              </a:spcBef>
              <a:spcAft>
                <a:spcPts val="600"/>
              </a:spcAft>
            </a:pPr>
            <a:r>
              <a:rPr lang="en-US" sz="1800" dirty="0">
                <a:solidFill>
                  <a:srgbClr val="FF0000"/>
                </a:solidFill>
                <a:latin typeface="Times New Roman" pitchFamily="18" charset="0"/>
                <a:cs typeface="Times New Roman" pitchFamily="18" charset="0"/>
              </a:rPr>
              <a:t>1.6.2. </a:t>
            </a:r>
            <a:r>
              <a:rPr lang="vi-VN" sz="1800" dirty="0">
                <a:solidFill>
                  <a:srgbClr val="FF0000"/>
                </a:solidFill>
                <a:latin typeface="Times New Roman" pitchFamily="18" charset="0"/>
                <a:cs typeface="Times New Roman" pitchFamily="18" charset="0"/>
              </a:rPr>
              <a:t>Loại nhà và tiêu chuẩn diện tích </a:t>
            </a:r>
            <a:r>
              <a:rPr lang="en-US" sz="1800" dirty="0">
                <a:solidFill>
                  <a:srgbClr val="FF0000"/>
                </a:solidFill>
                <a:latin typeface="Times New Roman" pitchFamily="18" charset="0"/>
                <a:cs typeface="Times New Roman" pitchFamily="18" charset="0"/>
              </a:rPr>
              <a:t>NOXH</a:t>
            </a:r>
            <a:r>
              <a:rPr lang="vi-VN" sz="1800" dirty="0">
                <a:solidFill>
                  <a:srgbClr val="FF0000"/>
                </a:solidFill>
                <a:latin typeface="Times New Roman" pitchFamily="18" charset="0"/>
                <a:cs typeface="Times New Roman" pitchFamily="18" charset="0"/>
              </a:rPr>
              <a:t> do cá nhân </a:t>
            </a:r>
            <a:r>
              <a:rPr lang="en-US" sz="1800" dirty="0">
                <a:solidFill>
                  <a:srgbClr val="FF0000"/>
                </a:solidFill>
                <a:latin typeface="Times New Roman" pitchFamily="18" charset="0"/>
                <a:cs typeface="Times New Roman" pitchFamily="18" charset="0"/>
              </a:rPr>
              <a:t>ĐTXD</a:t>
            </a:r>
            <a:r>
              <a:rPr lang="vi-VN" sz="1800" dirty="0">
                <a:solidFill>
                  <a:srgbClr val="FF0000"/>
                </a:solidFill>
                <a:latin typeface="Times New Roman" pitchFamily="18" charset="0"/>
                <a:cs typeface="Times New Roman" pitchFamily="18" charset="0"/>
              </a:rPr>
              <a:t> để cho thuê</a:t>
            </a:r>
            <a:br>
              <a:rPr lang="vi-VN" sz="1800" b="0" dirty="0">
                <a:latin typeface="Times New Roman" pitchFamily="18" charset="0"/>
                <a:cs typeface="Times New Roman" pitchFamily="18" charset="0"/>
              </a:rPr>
            </a:br>
            <a:r>
              <a:rPr lang="en-US" sz="1800" i="1" dirty="0">
                <a:solidFill>
                  <a:srgbClr val="2F9018"/>
                </a:solidFill>
                <a:latin typeface="Times New Roman" pitchFamily="18" charset="0"/>
                <a:cs typeface="Times New Roman" pitchFamily="18" charset="0"/>
              </a:rPr>
              <a:t>(1)</a:t>
            </a:r>
            <a:r>
              <a:rPr lang="vi-VN" sz="1800" i="1" dirty="0">
                <a:solidFill>
                  <a:srgbClr val="2F9018"/>
                </a:solidFill>
                <a:latin typeface="Times New Roman" pitchFamily="18" charset="0"/>
                <a:cs typeface="Times New Roman" pitchFamily="18" charset="0"/>
              </a:rPr>
              <a:t> </a:t>
            </a:r>
            <a:r>
              <a:rPr lang="en-US" sz="1800" i="1" dirty="0">
                <a:solidFill>
                  <a:srgbClr val="2F9018"/>
                </a:solidFill>
                <a:latin typeface="Times New Roman" pitchFamily="18" charset="0"/>
                <a:cs typeface="Times New Roman" pitchFamily="18" charset="0"/>
              </a:rPr>
              <a:t>X</a:t>
            </a:r>
            <a:r>
              <a:rPr lang="vi-VN" sz="1800" i="1" dirty="0">
                <a:solidFill>
                  <a:srgbClr val="2F9018"/>
                </a:solidFill>
                <a:latin typeface="Times New Roman" pitchFamily="18" charset="0"/>
                <a:cs typeface="Times New Roman" pitchFamily="18" charset="0"/>
              </a:rPr>
              <a:t>ây dựng nhà ở nhiều tầng nhiều căn hộ</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N</a:t>
            </a:r>
            <a:r>
              <a:rPr lang="vi-VN" sz="1800" b="0" dirty="0">
                <a:latin typeface="Times New Roman" pitchFamily="18" charset="0"/>
                <a:cs typeface="Times New Roman" pitchFamily="18" charset="0"/>
              </a:rPr>
              <a:t>hà ở có từ 02 tầng trở lên</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quy mô từ 20 căn hộ trở lên thì phải đáp ứng các quy định tại </a:t>
            </a:r>
            <a:r>
              <a:rPr lang="en-US" sz="1800" b="0" dirty="0">
                <a:latin typeface="Times New Roman" pitchFamily="18" charset="0"/>
                <a:cs typeface="Times New Roman" pitchFamily="18" charset="0"/>
              </a:rPr>
              <a:t>K</a:t>
            </a:r>
            <a:r>
              <a:rPr lang="vi-VN" sz="1800" b="0" dirty="0">
                <a:latin typeface="Times New Roman" pitchFamily="18" charset="0"/>
                <a:cs typeface="Times New Roman" pitchFamily="18" charset="0"/>
              </a:rPr>
              <a:t>1 Đ57 của </a:t>
            </a:r>
            <a:r>
              <a:rPr lang="en-US" sz="1800" b="0" dirty="0">
                <a:latin typeface="Times New Roman" pitchFamily="18" charset="0"/>
                <a:cs typeface="Times New Roman" pitchFamily="18" charset="0"/>
              </a:rPr>
              <a:t>LNO </a:t>
            </a:r>
            <a:r>
              <a:rPr lang="en-US" sz="1800" dirty="0">
                <a:solidFill>
                  <a:srgbClr val="FF0000"/>
                </a:solidFill>
                <a:latin typeface="Times New Roman" pitchFamily="18" charset="0"/>
                <a:cs typeface="Times New Roman" pitchFamily="18" charset="0"/>
              </a:rPr>
              <a:t>(</a:t>
            </a:r>
            <a:r>
              <a:rPr lang="en-US" sz="1800" dirty="0" err="1">
                <a:solidFill>
                  <a:srgbClr val="FF0000"/>
                </a:solidFill>
                <a:latin typeface="Times New Roman" pitchFamily="18" charset="0"/>
                <a:cs typeface="Times New Roman" pitchFamily="18" charset="0"/>
              </a:rPr>
              <a:t>điều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kiện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làm</a:t>
            </a:r>
            <a:r>
              <a:rPr lang="en-US" sz="1800" dirty="0">
                <a:solidFill>
                  <a:srgbClr val="FF0000"/>
                </a:solidFill>
                <a:latin typeface="Times New Roman" pitchFamily="18" charset="0"/>
                <a:cs typeface="Times New Roman" pitchFamily="18" charset="0"/>
              </a:rPr>
              <a:t> CĐT DA NOXH; ĐTXD </a:t>
            </a:r>
            <a:r>
              <a:rPr lang="en-US" sz="1800" dirty="0" err="1">
                <a:solidFill>
                  <a:srgbClr val="FF0000"/>
                </a:solidFill>
                <a:latin typeface="Times New Roman" pitchFamily="18" charset="0"/>
                <a:cs typeface="Times New Roman" pitchFamily="18" charset="0"/>
              </a:rPr>
              <a:t>thực</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hiện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theo</a:t>
            </a:r>
            <a:r>
              <a:rPr lang="en-US" sz="1800" dirty="0">
                <a:solidFill>
                  <a:srgbClr val="FF0000"/>
                </a:solidFill>
                <a:latin typeface="Times New Roman" pitchFamily="18" charset="0"/>
                <a:cs typeface="Times New Roman" pitchFamily="18" charset="0"/>
              </a:rPr>
              <a:t> DA)</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Trường hợp nhà ở có từ 02 tầng trở lên và có quy mô dưới 20 căn hộ thì phải đáp ứng các quy định tại khoản 3 Điều 57 của Luật Nhà ở</a:t>
            </a:r>
            <a:r>
              <a:rPr lang="en-US" sz="1800" b="0" dirty="0">
                <a:latin typeface="Times New Roman" pitchFamily="18" charset="0"/>
                <a:cs typeface="Times New Roman" pitchFamily="18" charset="0"/>
              </a:rPr>
              <a:t> </a:t>
            </a:r>
            <a:r>
              <a:rPr lang="en-US" sz="1800" dirty="0">
                <a:solidFill>
                  <a:srgbClr val="FF0000"/>
                </a:solidFill>
                <a:latin typeface="Times New Roman" pitchFamily="18" charset="0"/>
                <a:cs typeface="Times New Roman" pitchFamily="18" charset="0"/>
              </a:rPr>
              <a:t>(Đ4 TT 05/2024/TT-BXD; PCCC; </a:t>
            </a:r>
            <a:r>
              <a:rPr lang="en-US" sz="1800" dirty="0" err="1">
                <a:solidFill>
                  <a:srgbClr val="FF0000"/>
                </a:solidFill>
                <a:latin typeface="Times New Roman" pitchFamily="18" charset="0"/>
                <a:cs typeface="Times New Roman" pitchFamily="18" charset="0"/>
              </a:rPr>
              <a:t>đường</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giao</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thông</a:t>
            </a:r>
            <a:r>
              <a:rPr lang="en-US" sz="1800" dirty="0">
                <a:solidFill>
                  <a:srgbClr val="FF0000"/>
                </a:solidFill>
                <a:latin typeface="Times New Roman" pitchFamily="18" charset="0"/>
                <a:cs typeface="Times New Roman" pitchFamily="18" charset="0"/>
              </a:rPr>
              <a:t> PCCC </a:t>
            </a:r>
            <a:r>
              <a:rPr lang="en-US" sz="1800" dirty="0" err="1">
                <a:solidFill>
                  <a:srgbClr val="FF0000"/>
                </a:solidFill>
                <a:latin typeface="Times New Roman" pitchFamily="18" charset="0"/>
                <a:cs typeface="Times New Roman" pitchFamily="18" charset="0"/>
              </a:rPr>
              <a:t>theo</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quy</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định</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của</a:t>
            </a:r>
            <a:r>
              <a:rPr lang="en-US" sz="1800" dirty="0">
                <a:solidFill>
                  <a:srgbClr val="FF0000"/>
                </a:solidFill>
                <a:latin typeface="Times New Roman" pitchFamily="18" charset="0"/>
                <a:cs typeface="Times New Roman" pitchFamily="18" charset="0"/>
              </a:rPr>
              <a:t> UBND </a:t>
            </a:r>
            <a:r>
              <a:rPr lang="en-US" sz="1800" dirty="0" err="1">
                <a:solidFill>
                  <a:srgbClr val="FF0000"/>
                </a:solidFill>
                <a:latin typeface="Times New Roman" pitchFamily="18" charset="0"/>
                <a:cs typeface="Times New Roman" pitchFamily="18" charset="0"/>
              </a:rPr>
              <a:t>cấp</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tỉnh</a:t>
            </a:r>
            <a:r>
              <a:rPr lang="en-US" sz="1800" dirty="0">
                <a:solidFill>
                  <a:srgbClr val="FF0000"/>
                </a:solidFill>
                <a:latin typeface="Times New Roman" pitchFamily="18" charset="0"/>
                <a:cs typeface="Times New Roman" pitchFamily="18" charset="0"/>
              </a:rPr>
              <a:t>)</a:t>
            </a:r>
            <a:br>
              <a:rPr lang="en-US" sz="1800" b="0" dirty="0">
                <a:latin typeface="Times New Roman" pitchFamily="18" charset="0"/>
                <a:cs typeface="Times New Roman" pitchFamily="18" charset="0"/>
              </a:rPr>
            </a:br>
            <a:r>
              <a:rPr lang="en-US" sz="1800" i="1" dirty="0">
                <a:solidFill>
                  <a:srgbClr val="2F9018"/>
                </a:solidFill>
                <a:latin typeface="Times New Roman" pitchFamily="18" charset="0"/>
                <a:cs typeface="Times New Roman" pitchFamily="18" charset="0"/>
              </a:rPr>
              <a:t>(2)</a:t>
            </a:r>
            <a:r>
              <a:rPr lang="vi-VN" sz="1800" i="1" dirty="0">
                <a:solidFill>
                  <a:srgbClr val="2F9018"/>
                </a:solidFill>
                <a:latin typeface="Times New Roman" pitchFamily="18" charset="0"/>
                <a:cs typeface="Times New Roman" pitchFamily="18" charset="0"/>
              </a:rPr>
              <a:t> </a:t>
            </a:r>
            <a:r>
              <a:rPr lang="en-US" sz="1800" i="1" dirty="0">
                <a:solidFill>
                  <a:srgbClr val="2F9018"/>
                </a:solidFill>
                <a:latin typeface="Times New Roman" pitchFamily="18" charset="0"/>
                <a:cs typeface="Times New Roman" pitchFamily="18" charset="0"/>
              </a:rPr>
              <a:t>X</a:t>
            </a:r>
            <a:r>
              <a:rPr lang="vi-VN" sz="1800" i="1" dirty="0">
                <a:solidFill>
                  <a:srgbClr val="2F9018"/>
                </a:solidFill>
                <a:latin typeface="Times New Roman" pitchFamily="18" charset="0"/>
                <a:cs typeface="Times New Roman" pitchFamily="18" charset="0"/>
              </a:rPr>
              <a:t>ây dựng dãy nhà ở 01 tầng</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X</a:t>
            </a:r>
            <a:r>
              <a:rPr lang="vi-VN" sz="1800" b="0" dirty="0">
                <a:latin typeface="Times New Roman" pitchFamily="18" charset="0"/>
                <a:cs typeface="Times New Roman" pitchFamily="18" charset="0"/>
              </a:rPr>
              <a:t>ây dựng khép kín (có phòng ở riêng, khu vệ sinh riêng)</a:t>
            </a:r>
            <a:r>
              <a:rPr lang="en-US" sz="1800" b="0" dirty="0">
                <a:latin typeface="Times New Roman" pitchFamily="18" charset="0"/>
                <a:cs typeface="Times New Roman" pitchFamily="18" charset="0"/>
              </a:rPr>
              <a:t>;</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Diện tích bình quân </a:t>
            </a:r>
            <a:r>
              <a:rPr lang="en-US" sz="1800" b="0" dirty="0">
                <a:latin typeface="Cambria Math" panose="02040503050406030204" pitchFamily="18" charset="0"/>
                <a:ea typeface="Cambria Math" panose="02040503050406030204" pitchFamily="18" charset="0"/>
                <a:cs typeface="Times New Roman" pitchFamily="18" charset="0"/>
              </a:rPr>
              <a:t>≥</a:t>
            </a:r>
            <a:r>
              <a:rPr lang="en-US" sz="1800" b="0" dirty="0">
                <a:latin typeface="Times New Roman" pitchFamily="18" charset="0"/>
                <a:cs typeface="Times New Roman" pitchFamily="18" charset="0"/>
              </a:rPr>
              <a:t>0</a:t>
            </a:r>
            <a:r>
              <a:rPr lang="vi-VN" sz="1800" b="0" dirty="0">
                <a:latin typeface="Times New Roman" pitchFamily="18" charset="0"/>
                <a:cs typeface="Times New Roman" pitchFamily="18" charset="0"/>
              </a:rPr>
              <a:t>8m2</a:t>
            </a:r>
            <a:r>
              <a:rPr lang="en-US" sz="1800" b="0" dirty="0">
                <a:latin typeface="Times New Roman" pitchFamily="18" charset="0"/>
                <a:cs typeface="Times New Roman" pitchFamily="18" charset="0"/>
              </a:rPr>
              <a:t>/</a:t>
            </a:r>
            <a:r>
              <a:rPr lang="en-US" sz="1800" b="0" dirty="0" err="1">
                <a:latin typeface="Times New Roman" pitchFamily="18" charset="0"/>
                <a:cs typeface="Times New Roman" pitchFamily="18" charset="0"/>
              </a:rPr>
              <a:t>người</a:t>
            </a:r>
            <a:r>
              <a:rPr lang="vi-VN" sz="1800" b="0" dirty="0">
                <a:latin typeface="Times New Roman" pitchFamily="18" charset="0"/>
                <a:cs typeface="Times New Roman" pitchFamily="18" charset="0"/>
              </a:rPr>
              <a:t> (không tính diện tích khu phụ);</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C</a:t>
            </a:r>
            <a:r>
              <a:rPr lang="vi-VN" sz="1800" b="0" dirty="0">
                <a:latin typeface="Times New Roman" pitchFamily="18" charset="0"/>
                <a:cs typeface="Times New Roman" pitchFamily="18" charset="0"/>
              </a:rPr>
              <a:t>hất lượng công trình từ cấp IV trở lên;</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M</a:t>
            </a:r>
            <a:r>
              <a:rPr lang="vi-VN" sz="1800" b="0" dirty="0">
                <a:latin typeface="Times New Roman" pitchFamily="18" charset="0"/>
                <a:cs typeface="Times New Roman" pitchFamily="18" charset="0"/>
              </a:rPr>
              <a:t>ặt bằng đảm bảo</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giao thông, vệ sinh môi trường</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khắc phục sự cố (cháy, nổ...)</a:t>
            </a:r>
          </a:p>
        </p:txBody>
      </p:sp>
    </p:spTree>
    <p:extLst>
      <p:ext uri="{BB962C8B-B14F-4D97-AF65-F5344CB8AC3E}">
        <p14:creationId xmlns:p14="http://schemas.microsoft.com/office/powerpoint/2010/main" val="2179052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350;p39"/>
          <p:cNvSpPr txBox="1">
            <a:spLocks noGrp="1"/>
          </p:cNvSpPr>
          <p:nvPr>
            <p:ph type="title" idx="4294967295"/>
          </p:nvPr>
        </p:nvSpPr>
        <p:spPr>
          <a:xfrm>
            <a:off x="631350" y="64543"/>
            <a:ext cx="7704000" cy="64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b="1" dirty="0">
                <a:solidFill>
                  <a:srgbClr val="FF0000"/>
                </a:solidFill>
                <a:latin typeface="Times New Roman" panose="02020603050405020304" pitchFamily="18" charset="0"/>
                <a:cs typeface="Times New Roman" panose="02020603050405020304" pitchFamily="18" charset="0"/>
              </a:rPr>
              <a:t>HỆ THỐNG PHÁP LUẬT NHÀ Ở 2023</a:t>
            </a:r>
            <a:endParaRPr sz="2000" b="1"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761705" y="630150"/>
            <a:ext cx="1877327" cy="307777"/>
          </a:xfrm>
          <a:prstGeom prst="rect">
            <a:avLst/>
          </a:prstGeom>
          <a:noFill/>
          <a:ln>
            <a:solidFill>
              <a:srgbClr val="FF505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a:solidFill>
                  <a:srgbClr val="FF0000"/>
                </a:solidFill>
                <a:latin typeface="Times New Roman" panose="02020603050405020304" pitchFamily="18" charset="0"/>
                <a:cs typeface="Times New Roman" panose="02020603050405020304" pitchFamily="18" charset="0"/>
              </a:rPr>
              <a:t>LUẬT NHÀ Ở 2023</a:t>
            </a:r>
          </a:p>
        </p:txBody>
      </p:sp>
      <p:sp>
        <p:nvSpPr>
          <p:cNvPr id="10" name="Rectangle 9"/>
          <p:cNvSpPr/>
          <p:nvPr/>
        </p:nvSpPr>
        <p:spPr>
          <a:xfrm>
            <a:off x="1498008"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95/2024/NĐ-CP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24/7/2024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CP</a:t>
            </a:r>
          </a:p>
        </p:txBody>
      </p:sp>
      <p:sp>
        <p:nvSpPr>
          <p:cNvPr id="11" name="Rectangle 10"/>
          <p:cNvSpPr/>
          <p:nvPr/>
        </p:nvSpPr>
        <p:spPr>
          <a:xfrm>
            <a:off x="3761704"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98/2024/NĐ-CP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25/7/2024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CP</a:t>
            </a:r>
          </a:p>
        </p:txBody>
      </p:sp>
      <p:sp>
        <p:nvSpPr>
          <p:cNvPr id="12" name="Rectangle 11"/>
          <p:cNvSpPr/>
          <p:nvPr/>
        </p:nvSpPr>
        <p:spPr>
          <a:xfrm>
            <a:off x="6025400"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100/2024/NĐ-CP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26/7/2024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CP</a:t>
            </a:r>
          </a:p>
        </p:txBody>
      </p:sp>
      <p:cxnSp>
        <p:nvCxnSpPr>
          <p:cNvPr id="14" name="Elbow Connector 13"/>
          <p:cNvCxnSpPr>
            <a:stCxn id="6" idx="2"/>
            <a:endCxn id="10" idx="0"/>
          </p:cNvCxnSpPr>
          <p:nvPr/>
        </p:nvCxnSpPr>
        <p:spPr>
          <a:xfrm rot="5400000">
            <a:off x="3267068" y="107532"/>
            <a:ext cx="602906" cy="2263697"/>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6" name="Straight Arrow Connector 15"/>
          <p:cNvCxnSpPr>
            <a:stCxn id="6" idx="2"/>
            <a:endCxn id="11" idx="0"/>
          </p:cNvCxnSpPr>
          <p:nvPr/>
        </p:nvCxnSpPr>
        <p:spPr>
          <a:xfrm flipH="1">
            <a:off x="4700368" y="937927"/>
            <a:ext cx="1" cy="6029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8" name="Elbow Connector 17"/>
          <p:cNvCxnSpPr>
            <a:stCxn id="6" idx="2"/>
            <a:endCxn id="12" idx="0"/>
          </p:cNvCxnSpPr>
          <p:nvPr/>
        </p:nvCxnSpPr>
        <p:spPr>
          <a:xfrm rot="16200000" flipH="1">
            <a:off x="5530763" y="107532"/>
            <a:ext cx="602906" cy="2263695"/>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1498008" y="2299856"/>
            <a:ext cx="1877327" cy="461665"/>
          </a:xfrm>
          <a:prstGeom prst="rect">
            <a:avLst/>
          </a:prstGeom>
        </p:spPr>
        <p:txBody>
          <a:bodyPr wrap="square">
            <a:spAutoFit/>
          </a:bodyPr>
          <a:lstStyle/>
          <a:p>
            <a:pPr algn="just">
              <a:spcBef>
                <a:spcPts val="400"/>
              </a:spcBef>
              <a:spcAft>
                <a:spcPts val="400"/>
              </a:spcAft>
            </a:pPr>
            <a:r>
              <a:rPr lang="en-US" sz="1200" i="1" dirty="0" err="1">
                <a:solidFill>
                  <a:srgbClr val="7030A0"/>
                </a:solidFill>
                <a:latin typeface="Times New Roman" panose="02020603050405020304" pitchFamily="18" charset="0"/>
                <a:cs typeface="Times New Roman" panose="02020603050405020304" pitchFamily="18" charset="0"/>
              </a:rPr>
              <a:t>Quy</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định</a:t>
            </a:r>
            <a:r>
              <a:rPr lang="en-US" sz="1200" i="1" dirty="0">
                <a:solidFill>
                  <a:srgbClr val="7030A0"/>
                </a:solidFill>
                <a:latin typeface="Times New Roman" panose="02020603050405020304" pitchFamily="18" charset="0"/>
                <a:cs typeface="Times New Roman" panose="02020603050405020304" pitchFamily="18" charset="0"/>
              </a:rPr>
              <a:t> chi </a:t>
            </a:r>
            <a:r>
              <a:rPr lang="en-US" sz="1200" i="1" dirty="0" err="1">
                <a:solidFill>
                  <a:srgbClr val="7030A0"/>
                </a:solidFill>
                <a:latin typeface="Times New Roman" panose="02020603050405020304" pitchFamily="18" charset="0"/>
                <a:cs typeface="Times New Roman" panose="02020603050405020304" pitchFamily="18" charset="0"/>
              </a:rPr>
              <a:t>tiết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một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số</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điều</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của</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Luật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Nhà</a:t>
            </a:r>
            <a:r>
              <a:rPr lang="en-US" sz="1200" i="1" dirty="0">
                <a:solidFill>
                  <a:srgbClr val="7030A0"/>
                </a:solidFill>
                <a:latin typeface="Times New Roman" panose="02020603050405020304" pitchFamily="18" charset="0"/>
                <a:cs typeface="Times New Roman" panose="02020603050405020304" pitchFamily="18" charset="0"/>
              </a:rPr>
              <a:t> ở</a:t>
            </a:r>
          </a:p>
        </p:txBody>
      </p:sp>
      <p:sp>
        <p:nvSpPr>
          <p:cNvPr id="21" name="Rectangle 20"/>
          <p:cNvSpPr/>
          <p:nvPr/>
        </p:nvSpPr>
        <p:spPr>
          <a:xfrm>
            <a:off x="3761704" y="2279497"/>
            <a:ext cx="1877327" cy="646331"/>
          </a:xfrm>
          <a:prstGeom prst="rect">
            <a:avLst/>
          </a:prstGeom>
        </p:spPr>
        <p:txBody>
          <a:bodyPr wrap="square">
            <a:spAutoFit/>
          </a:bodyPr>
          <a:lstStyle/>
          <a:p>
            <a:pPr algn="just">
              <a:spcBef>
                <a:spcPts val="400"/>
              </a:spcBef>
              <a:spcAft>
                <a:spcPts val="400"/>
              </a:spcAft>
            </a:pPr>
            <a:r>
              <a:rPr lang="en-US" sz="1200" i="1" dirty="0">
                <a:solidFill>
                  <a:srgbClr val="7030A0"/>
                </a:solidFill>
                <a:latin typeface="Times New Roman" panose="02020603050405020304" pitchFamily="18" charset="0"/>
                <a:cs typeface="Times New Roman" panose="02020603050405020304" pitchFamily="18" charset="0"/>
              </a:rPr>
              <a:t>Quy </a:t>
            </a:r>
            <a:r>
              <a:rPr lang="en-US" sz="1200" i="1" dirty="0" err="1">
                <a:solidFill>
                  <a:srgbClr val="7030A0"/>
                </a:solidFill>
                <a:latin typeface="Times New Roman" panose="02020603050405020304" pitchFamily="18" charset="0"/>
                <a:cs typeface="Times New Roman" panose="02020603050405020304" pitchFamily="18" charset="0"/>
              </a:rPr>
              <a:t>định</a:t>
            </a:r>
            <a:r>
              <a:rPr lang="en-US" sz="1200" i="1" dirty="0">
                <a:solidFill>
                  <a:srgbClr val="7030A0"/>
                </a:solidFill>
                <a:latin typeface="Times New Roman" panose="02020603050405020304" pitchFamily="18" charset="0"/>
                <a:cs typeface="Times New Roman" panose="02020603050405020304" pitchFamily="18" charset="0"/>
              </a:rPr>
              <a:t> chi </a:t>
            </a:r>
            <a:r>
              <a:rPr lang="en-US" sz="1200" i="1" dirty="0" err="1">
                <a:solidFill>
                  <a:srgbClr val="7030A0"/>
                </a:solidFill>
                <a:latin typeface="Times New Roman" panose="02020603050405020304" pitchFamily="18" charset="0"/>
                <a:cs typeface="Times New Roman" panose="02020603050405020304" pitchFamily="18" charset="0"/>
              </a:rPr>
              <a:t>tiết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một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số</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điều</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của</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Luật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Nhà</a:t>
            </a:r>
            <a:r>
              <a:rPr lang="en-US" sz="1200" i="1" dirty="0">
                <a:solidFill>
                  <a:srgbClr val="7030A0"/>
                </a:solidFill>
                <a:latin typeface="Times New Roman" panose="02020603050405020304" pitchFamily="18" charset="0"/>
                <a:cs typeface="Times New Roman" panose="02020603050405020304" pitchFamily="18" charset="0"/>
              </a:rPr>
              <a:t> ở </a:t>
            </a:r>
            <a:r>
              <a:rPr lang="en-US" sz="1200" i="1" dirty="0" err="1">
                <a:solidFill>
                  <a:srgbClr val="7030A0"/>
                </a:solidFill>
                <a:latin typeface="Times New Roman" panose="02020603050405020304" pitchFamily="18" charset="0"/>
                <a:cs typeface="Times New Roman" panose="02020603050405020304" pitchFamily="18" charset="0"/>
              </a:rPr>
              <a:t>về</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cải</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tạo</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xây</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dựng</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lại</a:t>
            </a:r>
            <a:r>
              <a:rPr lang="en-US" sz="1200" i="1" dirty="0">
                <a:solidFill>
                  <a:srgbClr val="7030A0"/>
                </a:solidFill>
                <a:latin typeface="Times New Roman" panose="02020603050405020304" pitchFamily="18" charset="0"/>
                <a:cs typeface="Times New Roman" panose="02020603050405020304" pitchFamily="18" charset="0"/>
              </a:rPr>
              <a:t> NCC</a:t>
            </a:r>
          </a:p>
        </p:txBody>
      </p:sp>
      <p:sp>
        <p:nvSpPr>
          <p:cNvPr id="22" name="Rectangle 21"/>
          <p:cNvSpPr/>
          <p:nvPr/>
        </p:nvSpPr>
        <p:spPr>
          <a:xfrm>
            <a:off x="5994000" y="2279496"/>
            <a:ext cx="1936800" cy="646331"/>
          </a:xfrm>
          <a:prstGeom prst="rect">
            <a:avLst/>
          </a:prstGeom>
        </p:spPr>
        <p:txBody>
          <a:bodyPr wrap="square">
            <a:spAutoFit/>
          </a:bodyPr>
          <a:lstStyle/>
          <a:p>
            <a:pPr algn="just">
              <a:spcBef>
                <a:spcPts val="400"/>
              </a:spcBef>
              <a:spcAft>
                <a:spcPts val="400"/>
              </a:spcAft>
            </a:pPr>
            <a:r>
              <a:rPr lang="en-US" sz="1200" i="1" dirty="0">
                <a:solidFill>
                  <a:srgbClr val="7030A0"/>
                </a:solidFill>
                <a:latin typeface="Times New Roman" panose="02020603050405020304" pitchFamily="18" charset="0"/>
                <a:cs typeface="Times New Roman" panose="02020603050405020304" pitchFamily="18" charset="0"/>
              </a:rPr>
              <a:t>Quy </a:t>
            </a:r>
            <a:r>
              <a:rPr lang="en-US" sz="1200" i="1" dirty="0" err="1">
                <a:solidFill>
                  <a:srgbClr val="7030A0"/>
                </a:solidFill>
                <a:latin typeface="Times New Roman" panose="02020603050405020304" pitchFamily="18" charset="0"/>
                <a:cs typeface="Times New Roman" panose="02020603050405020304" pitchFamily="18" charset="0"/>
              </a:rPr>
              <a:t>định</a:t>
            </a:r>
            <a:r>
              <a:rPr lang="en-US" sz="1200" i="1" dirty="0">
                <a:solidFill>
                  <a:srgbClr val="7030A0"/>
                </a:solidFill>
                <a:latin typeface="Times New Roman" panose="02020603050405020304" pitchFamily="18" charset="0"/>
                <a:cs typeface="Times New Roman" panose="02020603050405020304" pitchFamily="18" charset="0"/>
              </a:rPr>
              <a:t> chi </a:t>
            </a:r>
            <a:r>
              <a:rPr lang="en-US" sz="1200" i="1" dirty="0" err="1">
                <a:solidFill>
                  <a:srgbClr val="7030A0"/>
                </a:solidFill>
                <a:latin typeface="Times New Roman" panose="02020603050405020304" pitchFamily="18" charset="0"/>
                <a:cs typeface="Times New Roman" panose="02020603050405020304" pitchFamily="18" charset="0"/>
              </a:rPr>
              <a:t>tiết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một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số</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điều</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của</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Luật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Nhà</a:t>
            </a:r>
            <a:r>
              <a:rPr lang="en-US" sz="1200" i="1" dirty="0">
                <a:solidFill>
                  <a:srgbClr val="7030A0"/>
                </a:solidFill>
                <a:latin typeface="Times New Roman" panose="02020603050405020304" pitchFamily="18" charset="0"/>
                <a:cs typeface="Times New Roman" panose="02020603050405020304" pitchFamily="18" charset="0"/>
              </a:rPr>
              <a:t> ở </a:t>
            </a:r>
            <a:r>
              <a:rPr lang="en-US" sz="1200" i="1" dirty="0" err="1">
                <a:solidFill>
                  <a:srgbClr val="7030A0"/>
                </a:solidFill>
                <a:latin typeface="Times New Roman" panose="02020603050405020304" pitchFamily="18" charset="0"/>
                <a:cs typeface="Times New Roman" panose="02020603050405020304" pitchFamily="18" charset="0"/>
              </a:rPr>
              <a:t>về</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phát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triển</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và</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quản</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lý</a:t>
            </a:r>
            <a:r>
              <a:rPr lang="en-US" sz="1200" i="1" dirty="0">
                <a:solidFill>
                  <a:srgbClr val="7030A0"/>
                </a:solidFill>
                <a:latin typeface="Times New Roman" panose="02020603050405020304" pitchFamily="18" charset="0"/>
                <a:cs typeface="Times New Roman" panose="02020603050405020304" pitchFamily="18" charset="0"/>
              </a:rPr>
              <a:t> NOXH</a:t>
            </a:r>
          </a:p>
        </p:txBody>
      </p:sp>
      <p:sp>
        <p:nvSpPr>
          <p:cNvPr id="24" name="Rectangle 23"/>
          <p:cNvSpPr/>
          <p:nvPr/>
        </p:nvSpPr>
        <p:spPr>
          <a:xfrm>
            <a:off x="1498006" y="3170683"/>
            <a:ext cx="2029727" cy="738664"/>
          </a:xfrm>
          <a:prstGeom prst="rect">
            <a:avLst/>
          </a:prstGeom>
          <a:no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Quyết</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11/2024/QĐ-</a:t>
            </a:r>
            <a:r>
              <a:rPr lang="en-US" b="1" dirty="0" err="1">
                <a:solidFill>
                  <a:schemeClr val="accent6">
                    <a:lumMod val="75000"/>
                  </a:schemeClr>
                </a:solidFill>
                <a:latin typeface="Times New Roman" panose="02020603050405020304" pitchFamily="18" charset="0"/>
                <a:cs typeface="Times New Roman" panose="02020603050405020304" pitchFamily="18" charset="0"/>
              </a:rPr>
              <a:t>TTg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24/7/2024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TTCP</a:t>
            </a:r>
          </a:p>
        </p:txBody>
      </p:sp>
      <p:sp>
        <p:nvSpPr>
          <p:cNvPr id="25" name="Rectangle 24"/>
          <p:cNvSpPr/>
          <p:nvPr/>
        </p:nvSpPr>
        <p:spPr>
          <a:xfrm>
            <a:off x="1498007" y="4130599"/>
            <a:ext cx="2029727" cy="738664"/>
          </a:xfrm>
          <a:prstGeom prst="rect">
            <a:avLst/>
          </a:prstGeom>
          <a:noFill/>
          <a:ln>
            <a:solidFill>
              <a:schemeClr val="accent6">
                <a:lumMod val="60000"/>
                <a:lumOff val="4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Thông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tư</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05/2024/TT-BXD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31/7/2024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BXD</a:t>
            </a:r>
          </a:p>
        </p:txBody>
      </p:sp>
      <p:cxnSp>
        <p:nvCxnSpPr>
          <p:cNvPr id="27" name="Elbow Connector 26"/>
          <p:cNvCxnSpPr>
            <a:stCxn id="6" idx="1"/>
            <a:endCxn id="24" idx="1"/>
          </p:cNvCxnSpPr>
          <p:nvPr/>
        </p:nvCxnSpPr>
        <p:spPr>
          <a:xfrm rot="10800000" flipV="1">
            <a:off x="1498007" y="784039"/>
            <a:ext cx="2263699" cy="2755976"/>
          </a:xfrm>
          <a:prstGeom prst="bentConnector3">
            <a:avLst>
              <a:gd name="adj1" fmla="val 110099"/>
            </a:avLst>
          </a:prstGeom>
          <a:ln>
            <a:tailEnd type="triangle"/>
          </a:ln>
        </p:spPr>
        <p:style>
          <a:lnRef idx="1">
            <a:schemeClr val="dk1"/>
          </a:lnRef>
          <a:fillRef idx="0">
            <a:schemeClr val="dk1"/>
          </a:fillRef>
          <a:effectRef idx="0">
            <a:schemeClr val="dk1"/>
          </a:effectRef>
          <a:fontRef idx="minor">
            <a:schemeClr val="tx1"/>
          </a:fontRef>
        </p:style>
      </p:cxnSp>
      <p:cxnSp>
        <p:nvCxnSpPr>
          <p:cNvPr id="29" name="Elbow Connector 28"/>
          <p:cNvCxnSpPr>
            <a:endCxn id="25" idx="1"/>
          </p:cNvCxnSpPr>
          <p:nvPr/>
        </p:nvCxnSpPr>
        <p:spPr>
          <a:xfrm rot="16200000" flipH="1">
            <a:off x="901064" y="3902988"/>
            <a:ext cx="959914" cy="23397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31" name="Rectangle 30"/>
          <p:cNvSpPr/>
          <p:nvPr/>
        </p:nvSpPr>
        <p:spPr>
          <a:xfrm>
            <a:off x="3568521" y="3385106"/>
            <a:ext cx="4556679" cy="276999"/>
          </a:xfrm>
          <a:prstGeom prst="rect">
            <a:avLst/>
          </a:prstGeom>
        </p:spPr>
        <p:txBody>
          <a:bodyPr wrap="square">
            <a:spAutoFit/>
          </a:bodyPr>
          <a:lstStyle/>
          <a:p>
            <a:pPr algn="just">
              <a:spcBef>
                <a:spcPts val="400"/>
              </a:spcBef>
              <a:spcAft>
                <a:spcPts val="400"/>
              </a:spcAft>
            </a:pPr>
            <a:r>
              <a:rPr lang="en-US" sz="1200" i="1" dirty="0" err="1">
                <a:solidFill>
                  <a:srgbClr val="7030A0"/>
                </a:solidFill>
                <a:latin typeface="Times New Roman" panose="02020603050405020304" pitchFamily="18" charset="0"/>
                <a:cs typeface="Times New Roman" panose="02020603050405020304" pitchFamily="18" charset="0"/>
              </a:rPr>
              <a:t>Về</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tiêu</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chuẩn</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diện</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tích</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và</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định</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mức</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trang</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thiết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bị</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nội</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thất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nhà</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công</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vụ</a:t>
            </a:r>
            <a:endParaRPr lang="en-US" sz="1200" i="1" dirty="0">
              <a:solidFill>
                <a:srgbClr val="7030A0"/>
              </a:solidFill>
              <a:latin typeface="Times New Roman" panose="02020603050405020304" pitchFamily="18" charset="0"/>
              <a:cs typeface="Times New Roman" panose="02020603050405020304" pitchFamily="18" charset="0"/>
            </a:endParaRPr>
          </a:p>
        </p:txBody>
      </p:sp>
      <p:sp>
        <p:nvSpPr>
          <p:cNvPr id="32" name="Rectangle 31"/>
          <p:cNvSpPr/>
          <p:nvPr/>
        </p:nvSpPr>
        <p:spPr>
          <a:xfrm>
            <a:off x="3568521" y="4104766"/>
            <a:ext cx="3828589" cy="276999"/>
          </a:xfrm>
          <a:prstGeom prst="rect">
            <a:avLst/>
          </a:prstGeom>
        </p:spPr>
        <p:txBody>
          <a:bodyPr wrap="square">
            <a:spAutoFit/>
          </a:bodyPr>
          <a:lstStyle/>
          <a:p>
            <a:pPr algn="just">
              <a:spcBef>
                <a:spcPts val="400"/>
              </a:spcBef>
              <a:spcAft>
                <a:spcPts val="400"/>
              </a:spcAft>
            </a:pPr>
            <a:r>
              <a:rPr lang="en-US" sz="1200" i="1" dirty="0" err="1">
                <a:solidFill>
                  <a:srgbClr val="7030A0"/>
                </a:solidFill>
                <a:latin typeface="Times New Roman" panose="02020603050405020304" pitchFamily="18" charset="0"/>
                <a:cs typeface="Times New Roman" panose="02020603050405020304" pitchFamily="18" charset="0"/>
              </a:rPr>
              <a:t>Quy</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định</a:t>
            </a:r>
            <a:r>
              <a:rPr lang="en-US" sz="1200" i="1" dirty="0">
                <a:solidFill>
                  <a:srgbClr val="7030A0"/>
                </a:solidFill>
                <a:latin typeface="Times New Roman" panose="02020603050405020304" pitchFamily="18" charset="0"/>
                <a:cs typeface="Times New Roman" panose="02020603050405020304" pitchFamily="18" charset="0"/>
              </a:rPr>
              <a:t> chi </a:t>
            </a:r>
            <a:r>
              <a:rPr lang="en-US" sz="1200" i="1" dirty="0" err="1">
                <a:solidFill>
                  <a:srgbClr val="7030A0"/>
                </a:solidFill>
                <a:latin typeface="Times New Roman" panose="02020603050405020304" pitchFamily="18" charset="0"/>
                <a:cs typeface="Times New Roman" panose="02020603050405020304" pitchFamily="18" charset="0"/>
              </a:rPr>
              <a:t>tiết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một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số</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điều</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của</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Luật</a:t>
            </a:r>
            <a:r>
              <a:rPr lang="en-US" sz="1200" i="1" dirty="0">
                <a:solidFill>
                  <a:srgbClr val="7030A0"/>
                </a:solidFill>
                <a:latin typeface="Times New Roman" panose="02020603050405020304" pitchFamily="18" charset="0"/>
                <a:cs typeface="Times New Roman" panose="02020603050405020304" pitchFamily="18" charset="0"/>
              </a:rPr>
              <a:t> </a:t>
            </a:r>
            <a:r>
              <a:rPr lang="en-US" sz="1200" i="1" dirty="0" err="1">
                <a:solidFill>
                  <a:srgbClr val="7030A0"/>
                </a:solidFill>
                <a:latin typeface="Times New Roman" panose="02020603050405020304" pitchFamily="18" charset="0"/>
                <a:cs typeface="Times New Roman" panose="02020603050405020304" pitchFamily="18" charset="0"/>
              </a:rPr>
              <a:t>Nhà</a:t>
            </a:r>
            <a:r>
              <a:rPr lang="en-US" sz="1200" i="1" dirty="0">
                <a:solidFill>
                  <a:srgbClr val="7030A0"/>
                </a:solidFill>
                <a:latin typeface="Times New Roman" panose="02020603050405020304" pitchFamily="18" charset="0"/>
                <a:cs typeface="Times New Roman" panose="02020603050405020304" pitchFamily="18" charset="0"/>
              </a:rPr>
              <a:t> ở</a:t>
            </a:r>
          </a:p>
        </p:txBody>
      </p:sp>
      <p:sp>
        <p:nvSpPr>
          <p:cNvPr id="33" name="Rectangle 32"/>
          <p:cNvSpPr/>
          <p:nvPr/>
        </p:nvSpPr>
        <p:spPr>
          <a:xfrm>
            <a:off x="3561538" y="4405743"/>
            <a:ext cx="4826462" cy="461665"/>
          </a:xfrm>
          <a:prstGeom prst="rect">
            <a:avLst/>
          </a:prstGeom>
        </p:spPr>
        <p:txBody>
          <a:bodyPr wrap="square">
            <a:spAutoFit/>
          </a:bodyPr>
          <a:lstStyle/>
          <a:p>
            <a:pPr algn="just">
              <a:spcBef>
                <a:spcPts val="400"/>
              </a:spcBef>
              <a:spcAft>
                <a:spcPts val="400"/>
              </a:spcAft>
            </a:pPr>
            <a:r>
              <a:rPr lang="en-US" sz="1200" i="1" dirty="0" err="1">
                <a:solidFill>
                  <a:srgbClr val="FF0000"/>
                </a:solidFill>
                <a:latin typeface="Times New Roman" panose="02020603050405020304" pitchFamily="18" charset="0"/>
                <a:cs typeface="Times New Roman" panose="02020603050405020304" pitchFamily="18" charset="0"/>
              </a:rPr>
              <a:t>Mẫu</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giấy</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tờ</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chứng</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minh</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đối</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tượng</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và</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điều</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kiện</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để</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được</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hưởng</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chính</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sách</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hỗ</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trợ</a:t>
            </a:r>
            <a:r>
              <a:rPr lang="en-US" sz="1200" i="1" dirty="0">
                <a:solidFill>
                  <a:srgbClr val="FF0000"/>
                </a:solidFill>
                <a:latin typeface="Times New Roman" panose="02020603050405020304" pitchFamily="18" charset="0"/>
                <a:cs typeface="Times New Roman" panose="02020603050405020304" pitchFamily="18" charset="0"/>
              </a:rPr>
              <a:t> </a:t>
            </a:r>
            <a:r>
              <a:rPr lang="en-US" sz="1200" i="1" dirty="0" err="1">
                <a:solidFill>
                  <a:srgbClr val="FF0000"/>
                </a:solidFill>
                <a:latin typeface="Times New Roman" panose="02020603050405020304" pitchFamily="18" charset="0"/>
                <a:cs typeface="Times New Roman" panose="02020603050405020304" pitchFamily="18" charset="0"/>
              </a:rPr>
              <a:t>về</a:t>
            </a:r>
            <a:r>
              <a:rPr lang="en-US" sz="1200" i="1" dirty="0">
                <a:solidFill>
                  <a:srgbClr val="FF0000"/>
                </a:solidFill>
                <a:latin typeface="Times New Roman" panose="02020603050405020304" pitchFamily="18" charset="0"/>
                <a:cs typeface="Times New Roman" panose="02020603050405020304" pitchFamily="18" charset="0"/>
              </a:rPr>
              <a:t> NOXH [</a:t>
            </a:r>
            <a:r>
              <a:rPr lang="en-US" sz="1200" i="1" dirty="0" err="1">
                <a:solidFill>
                  <a:srgbClr val="FF0000"/>
                </a:solidFill>
                <a:latin typeface="Times New Roman" panose="02020603050405020304" pitchFamily="18" charset="0"/>
                <a:cs typeface="Times New Roman" panose="02020603050405020304" pitchFamily="18" charset="0"/>
              </a:rPr>
              <a:t>Chương</a:t>
            </a:r>
            <a:r>
              <a:rPr lang="en-US" sz="1200" i="1" dirty="0">
                <a:solidFill>
                  <a:srgbClr val="FF0000"/>
                </a:solidFill>
                <a:latin typeface="Times New Roman" panose="02020603050405020304" pitchFamily="18" charset="0"/>
                <a:cs typeface="Times New Roman" panose="02020603050405020304" pitchFamily="18" charset="0"/>
              </a:rPr>
              <a:t> III, </a:t>
            </a:r>
            <a:r>
              <a:rPr lang="en-US" sz="1200" i="1" dirty="0" err="1">
                <a:solidFill>
                  <a:srgbClr val="FF0000"/>
                </a:solidFill>
                <a:latin typeface="Times New Roman" panose="02020603050405020304" pitchFamily="18" charset="0"/>
                <a:cs typeface="Times New Roman" panose="02020603050405020304" pitchFamily="18" charset="0"/>
              </a:rPr>
              <a:t>Điều</a:t>
            </a:r>
            <a:r>
              <a:rPr lang="en-US" sz="1200" i="1" dirty="0">
                <a:solidFill>
                  <a:srgbClr val="FF0000"/>
                </a:solidFill>
                <a:latin typeface="Times New Roman" panose="02020603050405020304" pitchFamily="18" charset="0"/>
                <a:cs typeface="Times New Roman" panose="02020603050405020304" pitchFamily="18" charset="0"/>
              </a:rPr>
              <a:t> 6, 7, 8, 9]</a:t>
            </a:r>
          </a:p>
        </p:txBody>
      </p:sp>
    </p:spTree>
    <p:extLst>
      <p:ext uri="{BB962C8B-B14F-4D97-AF65-F5344CB8AC3E}">
        <p14:creationId xmlns:p14="http://schemas.microsoft.com/office/powerpoint/2010/main" val="3714225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508230" y="265324"/>
            <a:ext cx="7704000" cy="841581"/>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III.4. </a:t>
            </a:r>
            <a:r>
              <a:rPr lang="vi-VN" sz="2000" dirty="0">
                <a:solidFill>
                  <a:srgbClr val="FF0000"/>
                </a:solidFill>
                <a:latin typeface="Times New Roman" panose="02020603050405020304" pitchFamily="18" charset="0"/>
                <a:cs typeface="Times New Roman" panose="02020603050405020304" pitchFamily="18" charset="0"/>
              </a:rPr>
              <a:t>Đất để phát triển nhà ở xã hội</a:t>
            </a:r>
            <a:br>
              <a:rPr lang="vi-VN"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itchFamily="18" charset="0"/>
              </a:rPr>
              <a:t>[</a:t>
            </a:r>
            <a:r>
              <a:rPr lang="en-US" sz="1600" dirty="0" err="1">
                <a:solidFill>
                  <a:srgbClr val="2F9018"/>
                </a:solidFill>
                <a:latin typeface="Times New Roman" panose="02020603050405020304" pitchFamily="18" charset="0"/>
                <a:cs typeface="Times New Roman" pitchFamily="18" charset="0"/>
              </a:rPr>
              <a:t>Điều</a:t>
            </a:r>
            <a:r>
              <a:rPr lang="en-US" sz="1600" dirty="0">
                <a:solidFill>
                  <a:srgbClr val="2F9018"/>
                </a:solidFill>
                <a:latin typeface="Times New Roman" panose="02020603050405020304" pitchFamily="18" charset="0"/>
                <a:cs typeface="Times New Roman" pitchFamily="18" charset="0"/>
              </a:rPr>
              <a:t> 83 </a:t>
            </a:r>
            <a:r>
              <a:rPr lang="en-US" sz="1600" dirty="0" err="1">
                <a:solidFill>
                  <a:srgbClr val="2F9018"/>
                </a:solidFill>
                <a:latin typeface="Times New Roman" panose="02020603050405020304" pitchFamily="18" charset="0"/>
                <a:cs typeface="Times New Roman" pitchFamily="18" charset="0"/>
              </a:rPr>
              <a:t>Luật</a:t>
            </a:r>
            <a:r>
              <a:rPr lang="en-US" sz="1600" dirty="0">
                <a:solidFill>
                  <a:srgbClr val="2F9018"/>
                </a:solidFill>
                <a:latin typeface="Times New Roman" panose="02020603050405020304" pitchFamily="18" charset="0"/>
                <a:cs typeface="Times New Roman" pitchFamily="18" charset="0"/>
              </a:rPr>
              <a:t> </a:t>
            </a:r>
            <a:r>
              <a:rPr lang="en-US" sz="1600" dirty="0" err="1">
                <a:solidFill>
                  <a:srgbClr val="2F9018"/>
                </a:solidFill>
                <a:latin typeface="Times New Roman" panose="02020603050405020304" pitchFamily="18" charset="0"/>
                <a:cs typeface="Times New Roman" pitchFamily="18" charset="0"/>
              </a:rPr>
              <a:t>Nhà</a:t>
            </a:r>
            <a:r>
              <a:rPr lang="en-US" sz="1600" dirty="0">
                <a:solidFill>
                  <a:srgbClr val="2F9018"/>
                </a:solidFill>
                <a:latin typeface="Times New Roman" panose="02020603050405020304" pitchFamily="18" charset="0"/>
                <a:cs typeface="Times New Roman" pitchFamily="18" charset="0"/>
              </a:rPr>
              <a:t> ở]</a:t>
            </a:r>
            <a:br>
              <a:rPr lang="en-US" sz="1800" dirty="0">
                <a:solidFill>
                  <a:srgbClr val="FF0000"/>
                </a:solidFill>
                <a:latin typeface="Times New Roman" panose="02020603050405020304" pitchFamily="18" charset="0"/>
                <a:cs typeface="Times New Roman" panose="02020603050405020304" pitchFamily="18" charset="0"/>
              </a:rPr>
            </a:br>
            <a:endParaRPr lang="en-US" sz="18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72824" y="1106905"/>
            <a:ext cx="8087561" cy="3729000"/>
          </a:xfrm>
          <a:prstGeom prst="rect">
            <a:avLst/>
          </a:prstGeom>
        </p:spPr>
        <p:txBody>
          <a:bodyPr spcFirstLastPara="1" wrap="square" lIns="91425" tIns="91425" rIns="91425" bIns="91425" anchor="b" anchorCtr="0">
            <a:noAutofit/>
          </a:bodyPr>
          <a:lstStyle/>
          <a:p>
            <a:pPr>
              <a:lnSpc>
                <a:spcPct val="120000"/>
              </a:lnSpc>
            </a:pPr>
            <a:r>
              <a:rPr lang="en-US" sz="1800" dirty="0">
                <a:solidFill>
                  <a:srgbClr val="FF0000"/>
                </a:solidFill>
                <a:latin typeface="Times New Roman" panose="02020603050405020304" pitchFamily="18" charset="0"/>
                <a:cs typeface="Times New Roman" panose="02020603050405020304" pitchFamily="18" charset="0"/>
              </a:rPr>
              <a:t>1.</a:t>
            </a:r>
            <a:r>
              <a:rPr lang="vi-VN" sz="1800" dirty="0">
                <a:solidFill>
                  <a:srgbClr val="FF0000"/>
                </a:solidFill>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UBND </a:t>
            </a:r>
            <a:r>
              <a:rPr lang="vi-VN" sz="1800" b="0" dirty="0">
                <a:latin typeface="Times New Roman" panose="02020603050405020304" pitchFamily="18" charset="0"/>
                <a:cs typeface="Times New Roman" panose="02020603050405020304" pitchFamily="18" charset="0"/>
              </a:rPr>
              <a:t>cấp tỉnh phải </a:t>
            </a:r>
            <a:r>
              <a:rPr lang="vi-VN" sz="1800" b="0" dirty="0">
                <a:solidFill>
                  <a:srgbClr val="2F9018"/>
                </a:solidFill>
                <a:latin typeface="Times New Roman" panose="02020603050405020304" pitchFamily="18" charset="0"/>
                <a:cs typeface="Times New Roman" panose="02020603050405020304" pitchFamily="18" charset="0"/>
              </a:rPr>
              <a:t>bố trí đủ quỹ đất </a:t>
            </a:r>
            <a:r>
              <a:rPr lang="vi-VN" sz="1800" b="0" dirty="0">
                <a:latin typeface="Times New Roman" panose="02020603050405020304" pitchFamily="18" charset="0"/>
                <a:cs typeface="Times New Roman" panose="02020603050405020304" pitchFamily="18" charset="0"/>
              </a:rPr>
              <a:t>dành để phát triển </a:t>
            </a:r>
            <a:r>
              <a:rPr lang="en-US" sz="1800" b="0" dirty="0">
                <a:latin typeface="Times New Roman" panose="02020603050405020304" pitchFamily="18" charset="0"/>
                <a:cs typeface="Times New Roman" panose="02020603050405020304" pitchFamily="18" charset="0"/>
              </a:rPr>
              <a:t>NOXH </a:t>
            </a:r>
            <a:r>
              <a:rPr lang="vi-VN" sz="1800" b="0" dirty="0">
                <a:latin typeface="Times New Roman" panose="02020603050405020304" pitchFamily="18" charset="0"/>
                <a:cs typeface="Times New Roman" panose="02020603050405020304" pitchFamily="18" charset="0"/>
              </a:rPr>
              <a:t>theo </a:t>
            </a:r>
            <a:r>
              <a:rPr lang="en-US" sz="1800" b="0" dirty="0" err="1">
                <a:solidFill>
                  <a:srgbClr val="2F9018"/>
                </a:solidFill>
                <a:latin typeface="Times New Roman" panose="02020603050405020304" pitchFamily="18" charset="0"/>
                <a:cs typeface="Times New Roman" panose="02020603050405020304" pitchFamily="18" charset="0"/>
              </a:rPr>
              <a:t>nhu</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cầu</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của</a:t>
            </a:r>
            <a:r>
              <a:rPr lang="en-US" sz="1800" b="0" dirty="0">
                <a:solidFill>
                  <a:srgbClr val="2F9018"/>
                </a:solidFill>
                <a:latin typeface="Times New Roman" panose="02020603050405020304" pitchFamily="18" charset="0"/>
                <a:cs typeface="Times New Roman" panose="02020603050405020304" pitchFamily="18" charset="0"/>
              </a:rPr>
              <a:t> </a:t>
            </a:r>
            <a:r>
              <a:rPr lang="vi-VN" sz="1800" b="0" dirty="0">
                <a:solidFill>
                  <a:srgbClr val="2F9018"/>
                </a:solidFill>
                <a:latin typeface="Times New Roman" panose="02020603050405020304" pitchFamily="18" charset="0"/>
                <a:cs typeface="Times New Roman" panose="02020603050405020304" pitchFamily="18" charset="0"/>
              </a:rPr>
              <a:t>chương trình, kế hoạch phát triển nhà ở</a:t>
            </a:r>
            <a:r>
              <a:rPr lang="vi-VN" sz="1800" b="0" dirty="0">
                <a:latin typeface="Times New Roman" panose="02020603050405020304" pitchFamily="18" charset="0"/>
                <a:cs typeface="Times New Roman" panose="02020603050405020304" pitchFamily="18" charset="0"/>
              </a:rPr>
              <a:t>, bao gồm: quỹ đất để phát triển nhà ở xã hội </a:t>
            </a:r>
            <a:r>
              <a:rPr lang="vi-VN" sz="1800" b="0" dirty="0">
                <a:solidFill>
                  <a:srgbClr val="2F9018"/>
                </a:solidFill>
                <a:latin typeface="Times New Roman" panose="02020603050405020304" pitchFamily="18" charset="0"/>
                <a:cs typeface="Times New Roman" panose="02020603050405020304" pitchFamily="18" charset="0"/>
              </a:rPr>
              <a:t>độc lập</a:t>
            </a:r>
            <a:r>
              <a:rPr lang="vi-VN" sz="1800" b="0" dirty="0">
                <a:latin typeface="Times New Roman" panose="02020603050405020304" pitchFamily="18" charset="0"/>
                <a:cs typeface="Times New Roman" panose="02020603050405020304" pitchFamily="18" charset="0"/>
              </a:rPr>
              <a:t>; quỹ đất để xây dựng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a:t>
            </a:r>
            <a:r>
              <a:rPr lang="vi-VN" sz="1800" b="0" dirty="0">
                <a:solidFill>
                  <a:srgbClr val="2F9018"/>
                </a:solidFill>
                <a:latin typeface="Times New Roman" panose="02020603050405020304" pitchFamily="18" charset="0"/>
                <a:cs typeface="Times New Roman" panose="02020603050405020304" pitchFamily="18" charset="0"/>
              </a:rPr>
              <a:t>trong </a:t>
            </a:r>
            <a:r>
              <a:rPr lang="en-US" sz="1800" b="0" dirty="0">
                <a:solidFill>
                  <a:srgbClr val="2F9018"/>
                </a:solidFill>
                <a:latin typeface="Times New Roman" panose="02020603050405020304" pitchFamily="18" charset="0"/>
                <a:cs typeface="Times New Roman" panose="02020603050405020304" pitchFamily="18" charset="0"/>
              </a:rPr>
              <a:t>DA NOTM</a:t>
            </a:r>
            <a:r>
              <a:rPr lang="en-US"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Quỹ đất dành để phát triển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phải bảo đảm kết nối với hệ thống </a:t>
            </a:r>
            <a:r>
              <a:rPr lang="en-US"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khu vực</a:t>
            </a: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phù hợp với nhu cầu sinh sống, làm việc của các đối tượng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2.</a:t>
            </a:r>
            <a:r>
              <a:rPr lang="vi-VN" sz="1800" dirty="0">
                <a:solidFill>
                  <a:srgbClr val="FF0000"/>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Đất để phát triển </a:t>
            </a:r>
            <a:r>
              <a:rPr lang="en-US" sz="1800" b="0" dirty="0">
                <a:latin typeface="Times New Roman" panose="02020603050405020304" pitchFamily="18" charset="0"/>
                <a:cs typeface="Times New Roman" panose="02020603050405020304" pitchFamily="18" charset="0"/>
              </a:rPr>
              <a:t>NOXH </a:t>
            </a:r>
            <a:r>
              <a:rPr lang="vi-VN" sz="1800" b="0" dirty="0">
                <a:latin typeface="Times New Roman" panose="02020603050405020304" pitchFamily="18" charset="0"/>
                <a:cs typeface="Times New Roman" panose="02020603050405020304" pitchFamily="18" charset="0"/>
              </a:rPr>
              <a:t>theo dự án bao gồm:</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a) </a:t>
            </a:r>
            <a:r>
              <a:rPr lang="vi-VN" sz="1800" b="0" dirty="0">
                <a:solidFill>
                  <a:srgbClr val="2F9018"/>
                </a:solidFill>
                <a:latin typeface="Times New Roman" panose="02020603050405020304" pitchFamily="18" charset="0"/>
                <a:cs typeface="Times New Roman" panose="02020603050405020304" pitchFamily="18" charset="0"/>
              </a:rPr>
              <a:t>Đất được Nhà nước giao</a:t>
            </a:r>
            <a:r>
              <a:rPr lang="vi-VN" sz="1800" b="0" dirty="0">
                <a:latin typeface="Times New Roman" panose="02020603050405020304" pitchFamily="18" charset="0"/>
                <a:cs typeface="Times New Roman" panose="02020603050405020304" pitchFamily="18" charset="0"/>
              </a:rPr>
              <a:t> để xây dựng nhà ở để bán, cho thuê mua, cho thuê;</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b) </a:t>
            </a:r>
            <a:r>
              <a:rPr lang="vi-VN" sz="1800" b="0" dirty="0">
                <a:solidFill>
                  <a:srgbClr val="2F9018"/>
                </a:solidFill>
                <a:latin typeface="Times New Roman" panose="02020603050405020304" pitchFamily="18" charset="0"/>
                <a:cs typeface="Times New Roman" panose="02020603050405020304" pitchFamily="18" charset="0"/>
              </a:rPr>
              <a:t>Đất được Nhà nước cho thuê </a:t>
            </a:r>
            <a:r>
              <a:rPr lang="vi-VN" sz="1800" b="0" dirty="0">
                <a:latin typeface="Times New Roman" panose="02020603050405020304" pitchFamily="18" charset="0"/>
                <a:cs typeface="Times New Roman" panose="02020603050405020304" pitchFamily="18" charset="0"/>
              </a:rPr>
              <a:t>để xây dựng nhà ở cho thuê;</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c) Diện tích </a:t>
            </a:r>
            <a:r>
              <a:rPr lang="vi-VN" sz="1800" b="0" dirty="0">
                <a:solidFill>
                  <a:srgbClr val="2F9018"/>
                </a:solidFill>
                <a:latin typeface="Times New Roman" panose="02020603050405020304" pitchFamily="18" charset="0"/>
                <a:cs typeface="Times New Roman" panose="02020603050405020304" pitchFamily="18" charset="0"/>
              </a:rPr>
              <a:t>đất ở dành để xây dựng </a:t>
            </a:r>
            <a:r>
              <a:rPr lang="en-US" sz="1800" b="0" dirty="0">
                <a:solidFill>
                  <a:srgbClr val="2F9018"/>
                </a:solidFill>
                <a:latin typeface="Times New Roman" panose="02020603050405020304" pitchFamily="18" charset="0"/>
                <a:cs typeface="Times New Roman" panose="02020603050405020304" pitchFamily="18" charset="0"/>
              </a:rPr>
              <a:t>NOXH</a:t>
            </a:r>
            <a:r>
              <a:rPr lang="vi-VN"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trong</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phạm</a:t>
            </a:r>
            <a:r>
              <a:rPr lang="en-US" sz="1800" b="0" dirty="0">
                <a:solidFill>
                  <a:srgbClr val="2F9018"/>
                </a:solidFill>
                <a:latin typeface="Times New Roman" panose="02020603050405020304" pitchFamily="18" charset="0"/>
                <a:cs typeface="Times New Roman" panose="02020603050405020304" pitchFamily="18" charset="0"/>
              </a:rPr>
              <a:t> vi </a:t>
            </a:r>
            <a:r>
              <a:rPr lang="en-US" sz="1800" b="0" dirty="0" err="1">
                <a:solidFill>
                  <a:srgbClr val="2F9018"/>
                </a:solidFill>
                <a:latin typeface="Times New Roman" panose="02020603050405020304" pitchFamily="18" charset="0"/>
                <a:cs typeface="Times New Roman" panose="02020603050405020304" pitchFamily="18" charset="0"/>
              </a:rPr>
              <a:t>dự</a:t>
            </a:r>
            <a:r>
              <a:rPr lang="en-US" sz="1800" b="0" dirty="0">
                <a:solidFill>
                  <a:srgbClr val="2F9018"/>
                </a:solidFill>
                <a:latin typeface="Times New Roman" panose="02020603050405020304" pitchFamily="18" charset="0"/>
                <a:cs typeface="Times New Roman" panose="02020603050405020304" pitchFamily="18" charset="0"/>
              </a:rPr>
              <a:t> </a:t>
            </a:r>
            <a:r>
              <a:rPr lang="en-US" sz="1800" b="0" dirty="0" err="1">
                <a:solidFill>
                  <a:srgbClr val="2F9018"/>
                </a:solidFill>
                <a:latin typeface="Times New Roman" panose="02020603050405020304" pitchFamily="18" charset="0"/>
                <a:cs typeface="Times New Roman" panose="02020603050405020304" pitchFamily="18" charset="0"/>
              </a:rPr>
              <a:t>án</a:t>
            </a:r>
            <a:r>
              <a:rPr lang="en-US" sz="1800" b="0" dirty="0">
                <a:solidFill>
                  <a:srgbClr val="2F9018"/>
                </a:solidFill>
                <a:latin typeface="Times New Roman" panose="02020603050405020304" pitchFamily="18" charset="0"/>
                <a:cs typeface="Times New Roman" panose="02020603050405020304" pitchFamily="18" charset="0"/>
              </a:rPr>
              <a:t> NOTM</a:t>
            </a:r>
            <a:r>
              <a:rPr lang="vi-VN"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d) </a:t>
            </a:r>
            <a:r>
              <a:rPr lang="vi-VN" sz="1800" b="0" dirty="0">
                <a:solidFill>
                  <a:srgbClr val="2F9018"/>
                </a:solidFill>
                <a:latin typeface="Times New Roman" panose="02020603050405020304" pitchFamily="18" charset="0"/>
                <a:cs typeface="Times New Roman" panose="02020603050405020304" pitchFamily="18" charset="0"/>
              </a:rPr>
              <a:t>Đất do </a:t>
            </a:r>
            <a:r>
              <a:rPr lang="en-US" sz="1800" b="0" dirty="0">
                <a:solidFill>
                  <a:srgbClr val="2F9018"/>
                </a:solidFill>
                <a:latin typeface="Times New Roman" panose="02020603050405020304" pitchFamily="18" charset="0"/>
                <a:cs typeface="Times New Roman" panose="02020603050405020304" pitchFamily="18" charset="0"/>
              </a:rPr>
              <a:t>DN</a:t>
            </a:r>
            <a:r>
              <a:rPr lang="vi-VN" sz="1800" b="0" dirty="0">
                <a:solidFill>
                  <a:srgbClr val="2F9018"/>
                </a:solidFill>
                <a:latin typeface="Times New Roman" panose="02020603050405020304" pitchFamily="18" charset="0"/>
                <a:cs typeface="Times New Roman" panose="02020603050405020304" pitchFamily="18" charset="0"/>
              </a:rPr>
              <a:t>, </a:t>
            </a:r>
            <a:r>
              <a:rPr lang="en-US" sz="1800" b="0" dirty="0">
                <a:solidFill>
                  <a:srgbClr val="2F9018"/>
                </a:solidFill>
                <a:latin typeface="Times New Roman" panose="02020603050405020304" pitchFamily="18" charset="0"/>
                <a:cs typeface="Times New Roman" panose="02020603050405020304" pitchFamily="18" charset="0"/>
              </a:rPr>
              <a:t>HTX</a:t>
            </a:r>
            <a:r>
              <a:rPr lang="vi-VN" sz="1800" b="0" dirty="0">
                <a:solidFill>
                  <a:srgbClr val="2F9018"/>
                </a:solidFill>
                <a:latin typeface="Times New Roman" panose="02020603050405020304" pitchFamily="18" charset="0"/>
                <a:cs typeface="Times New Roman" panose="02020603050405020304" pitchFamily="18" charset="0"/>
              </a:rPr>
              <a:t>, liên hiệp </a:t>
            </a:r>
            <a:r>
              <a:rPr lang="en-US" sz="1800" b="0" dirty="0">
                <a:solidFill>
                  <a:srgbClr val="2F9018"/>
                </a:solidFill>
                <a:latin typeface="Times New Roman" panose="02020603050405020304" pitchFamily="18" charset="0"/>
                <a:cs typeface="Times New Roman" panose="02020603050405020304" pitchFamily="18" charset="0"/>
              </a:rPr>
              <a:t>HTX </a:t>
            </a:r>
            <a:r>
              <a:rPr lang="en-US" sz="1800" b="0" dirty="0" err="1">
                <a:solidFill>
                  <a:srgbClr val="2F9018"/>
                </a:solidFill>
                <a:latin typeface="Times New Roman" panose="02020603050405020304" pitchFamily="18" charset="0"/>
                <a:cs typeface="Times New Roman" panose="02020603050405020304" pitchFamily="18" charset="0"/>
              </a:rPr>
              <a:t>có</a:t>
            </a:r>
            <a:r>
              <a:rPr lang="en-US" sz="1800" b="0" dirty="0">
                <a:solidFill>
                  <a:srgbClr val="2F9018"/>
                </a:solidFill>
                <a:latin typeface="Times New Roman" panose="02020603050405020304" pitchFamily="18" charset="0"/>
                <a:cs typeface="Times New Roman" panose="02020603050405020304" pitchFamily="18" charset="0"/>
              </a:rPr>
              <a:t> QSDĐ</a:t>
            </a:r>
            <a:r>
              <a:rPr lang="vi-VN" sz="1800" b="0" dirty="0">
                <a:solidFill>
                  <a:srgbClr val="2F9018"/>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thực hiện </a:t>
            </a:r>
            <a:r>
              <a:rPr lang="en-US" sz="1800" b="0" dirty="0">
                <a:latin typeface="Times New Roman" panose="02020603050405020304" pitchFamily="18" charset="0"/>
                <a:cs typeface="Times New Roman" panose="02020603050405020304" pitchFamily="18" charset="0"/>
              </a:rPr>
              <a:t>DA</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NOXH</a:t>
            </a:r>
            <a:br>
              <a:rPr lang="vi-VN"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3</a:t>
            </a:r>
            <a:r>
              <a:rPr lang="vi-VN" sz="1800" dirty="0">
                <a:solidFill>
                  <a:srgbClr val="FF0000"/>
                </a:solidFill>
                <a:latin typeface="Times New Roman" panose="02020603050405020304" pitchFamily="18" charset="0"/>
                <a:cs typeface="Times New Roman" panose="02020603050405020304" pitchFamily="18" charset="0"/>
              </a:rPr>
              <a:t>. </a:t>
            </a:r>
            <a:r>
              <a:rPr lang="vi-VN" sz="1800" b="0" dirty="0">
                <a:solidFill>
                  <a:srgbClr val="2F9018"/>
                </a:solidFill>
                <a:latin typeface="Times New Roman" panose="02020603050405020304" pitchFamily="18" charset="0"/>
                <a:cs typeface="Times New Roman" panose="02020603050405020304" pitchFamily="18" charset="0"/>
              </a:rPr>
              <a:t>Cá nhân </a:t>
            </a:r>
            <a:r>
              <a:rPr lang="en-US" sz="1800" b="0" dirty="0" err="1">
                <a:solidFill>
                  <a:srgbClr val="2F9018"/>
                </a:solidFill>
                <a:latin typeface="Times New Roman" panose="02020603050405020304" pitchFamily="18" charset="0"/>
                <a:cs typeface="Times New Roman" panose="02020603050405020304" pitchFamily="18" charset="0"/>
              </a:rPr>
              <a:t>có</a:t>
            </a:r>
            <a:r>
              <a:rPr lang="en-US" sz="1800" b="0" dirty="0">
                <a:solidFill>
                  <a:srgbClr val="2F9018"/>
                </a:solidFill>
                <a:latin typeface="Times New Roman" panose="02020603050405020304" pitchFamily="18" charset="0"/>
                <a:cs typeface="Times New Roman" panose="02020603050405020304" pitchFamily="18" charset="0"/>
              </a:rPr>
              <a:t> QSDĐ</a:t>
            </a: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để xây dựng nhà ở xã hội</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để</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cho</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thuê</a:t>
            </a:r>
            <a:endParaRPr lang="vi-VN" sz="1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087014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35274"/>
            <a:ext cx="7704000" cy="807926"/>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III.4. </a:t>
            </a:r>
            <a:r>
              <a:rPr lang="vi-VN" sz="2000" dirty="0">
                <a:solidFill>
                  <a:srgbClr val="FF0000"/>
                </a:solidFill>
                <a:latin typeface="Times New Roman" panose="02020603050405020304" pitchFamily="18" charset="0"/>
                <a:cs typeface="Times New Roman" panose="02020603050405020304" pitchFamily="18" charset="0"/>
              </a:rPr>
              <a:t>Đất để phát triển nhà ở xã hội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1600" dirty="0">
                <a:solidFill>
                  <a:srgbClr val="2F9018"/>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17, 18, 19 NĐ 100/2024/NĐ-CP]</a:t>
            </a:r>
            <a:br>
              <a:rPr lang="vi-VN" sz="1600" dirty="0">
                <a:solidFill>
                  <a:srgbClr val="2F9018"/>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59725" y="943200"/>
            <a:ext cx="8195475" cy="3892901"/>
          </a:xfrm>
          <a:prstGeom prst="rect">
            <a:avLst/>
          </a:prstGeom>
        </p:spPr>
        <p:txBody>
          <a:bodyPr spcFirstLastPara="1" wrap="square" lIns="91425" tIns="91425" rIns="91425" bIns="91425" anchor="b" anchorCtr="0">
            <a:noAutofit/>
          </a:bodyPr>
          <a:lstStyle/>
          <a:p>
            <a:pPr>
              <a:lnSpc>
                <a:spcPct val="110000"/>
              </a:lnSpc>
            </a:pPr>
            <a:r>
              <a:rPr lang="en-US" sz="1600" i="1" dirty="0">
                <a:solidFill>
                  <a:srgbClr val="FF0000"/>
                </a:solidFill>
                <a:latin typeface="Times New Roman" pitchFamily="18" charset="0"/>
                <a:cs typeface="Times New Roman" pitchFamily="18" charset="0"/>
              </a:rPr>
              <a:t>(4) </a:t>
            </a:r>
            <a:r>
              <a:rPr lang="en-US" sz="1600" i="1" dirty="0" err="1">
                <a:solidFill>
                  <a:srgbClr val="FF0000"/>
                </a:solidFill>
                <a:latin typeface="Times New Roman" pitchFamily="18" charset="0"/>
                <a:cs typeface="Times New Roman" pitchFamily="18" charset="0"/>
              </a:rPr>
              <a:t>Qũy</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đất</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để</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xây</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dựng</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nhà</a:t>
            </a:r>
            <a:r>
              <a:rPr lang="en-US" sz="1600" i="1" dirty="0">
                <a:solidFill>
                  <a:srgbClr val="FF0000"/>
                </a:solidFill>
                <a:latin typeface="Times New Roman" pitchFamily="18" charset="0"/>
                <a:cs typeface="Times New Roman" pitchFamily="18" charset="0"/>
              </a:rPr>
              <a:t> ở </a:t>
            </a:r>
            <a:r>
              <a:rPr lang="en-US" sz="1600" i="1" dirty="0" err="1">
                <a:solidFill>
                  <a:srgbClr val="FF0000"/>
                </a:solidFill>
                <a:latin typeface="Times New Roman" pitchFamily="18" charset="0"/>
                <a:cs typeface="Times New Roman" pitchFamily="18" charset="0"/>
              </a:rPr>
              <a:t>xã</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hội</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trong</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phạm</a:t>
            </a:r>
            <a:r>
              <a:rPr lang="en-US" sz="1600" i="1" dirty="0">
                <a:solidFill>
                  <a:srgbClr val="FF0000"/>
                </a:solidFill>
                <a:latin typeface="Times New Roman" pitchFamily="18" charset="0"/>
                <a:cs typeface="Times New Roman" pitchFamily="18" charset="0"/>
              </a:rPr>
              <a:t> vi </a:t>
            </a:r>
            <a:r>
              <a:rPr lang="en-US" sz="1600" i="1" dirty="0" err="1">
                <a:solidFill>
                  <a:srgbClr val="FF0000"/>
                </a:solidFill>
                <a:latin typeface="Times New Roman" pitchFamily="18" charset="0"/>
                <a:cs typeface="Times New Roman" pitchFamily="18" charset="0"/>
              </a:rPr>
              <a:t>dự</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án</a:t>
            </a:r>
            <a:r>
              <a:rPr lang="en-US" sz="1600" i="1" dirty="0">
                <a:solidFill>
                  <a:srgbClr val="FF0000"/>
                </a:solidFill>
                <a:latin typeface="Times New Roman" pitchFamily="18" charset="0"/>
                <a:cs typeface="Times New Roman" pitchFamily="18" charset="0"/>
              </a:rPr>
              <a:t> ĐTXD NOTM </a:t>
            </a:r>
            <a:br>
              <a:rPr lang="en-US" sz="1600" b="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i</a:t>
            </a:r>
            <a:r>
              <a:rPr lang="en-US" sz="1600" dirty="0">
                <a:solidFill>
                  <a:srgbClr val="2F9018"/>
                </a:solidFill>
                <a:latin typeface="Times New Roman" panose="02020603050405020304" pitchFamily="18" charset="0"/>
                <a:cs typeface="Times New Roman" panose="02020603050405020304" pitchFamily="18" charset="0"/>
              </a:rPr>
              <a:t>) </a:t>
            </a:r>
            <a:r>
              <a:rPr lang="vi-VN" sz="1600" dirty="0">
                <a:solidFill>
                  <a:srgbClr val="2F9018"/>
                </a:solidFill>
                <a:latin typeface="Times New Roman" panose="02020603050405020304" pitchFamily="18" charset="0"/>
                <a:cs typeface="Times New Roman" panose="02020603050405020304" pitchFamily="18" charset="0"/>
              </a:rPr>
              <a:t>Trường hợp dành </a:t>
            </a:r>
            <a:r>
              <a:rPr lang="en-US" sz="1600" dirty="0">
                <a:solidFill>
                  <a:srgbClr val="2F9018"/>
                </a:solidFill>
                <a:latin typeface="Times New Roman" panose="02020603050405020304" pitchFamily="18" charset="0"/>
                <a:cs typeface="Times New Roman" panose="02020603050405020304" pitchFamily="18" charset="0"/>
              </a:rPr>
              <a:t>d</a:t>
            </a:r>
            <a:r>
              <a:rPr lang="vi-VN" sz="1600" dirty="0">
                <a:solidFill>
                  <a:srgbClr val="2F9018"/>
                </a:solidFill>
                <a:latin typeface="Times New Roman" panose="02020603050405020304" pitchFamily="18" charset="0"/>
                <a:cs typeface="Times New Roman" panose="02020603050405020304" pitchFamily="18" charset="0"/>
              </a:rPr>
              <a:t>iện tích đất ở trong dự án </a:t>
            </a:r>
            <a:r>
              <a:rPr lang="en-US" sz="1600" dirty="0">
                <a:solidFill>
                  <a:srgbClr val="2F9018"/>
                </a:solidFill>
                <a:latin typeface="Times New Roman" panose="02020603050405020304" pitchFamily="18" charset="0"/>
                <a:cs typeface="Times New Roman" panose="02020603050405020304" pitchFamily="18" charset="0"/>
              </a:rPr>
              <a:t>NOTM </a:t>
            </a:r>
            <a:r>
              <a:rPr lang="vi-VN" sz="1600" dirty="0">
                <a:solidFill>
                  <a:srgbClr val="2F9018"/>
                </a:solidFill>
                <a:latin typeface="Times New Roman" panose="02020603050405020304" pitchFamily="18" charset="0"/>
                <a:cs typeface="Times New Roman" panose="02020603050405020304" pitchFamily="18" charset="0"/>
              </a:rPr>
              <a:t>để xây dựng </a:t>
            </a:r>
            <a:r>
              <a:rPr lang="en-US" sz="1600" dirty="0">
                <a:solidFill>
                  <a:srgbClr val="2F9018"/>
                </a:solidFill>
                <a:latin typeface="Times New Roman" panose="02020603050405020304" pitchFamily="18" charset="0"/>
                <a:cs typeface="Times New Roman" panose="02020603050405020304" pitchFamily="18" charset="0"/>
              </a:rPr>
              <a:t>NOXH</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Tại đô thị đặc biệt, loại I, II</a:t>
            </a: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III, </a:t>
            </a:r>
            <a:r>
              <a:rPr lang="en-US" sz="1600" b="0" dirty="0">
                <a:latin typeface="Times New Roman" panose="02020603050405020304" pitchFamily="18" charset="0"/>
                <a:cs typeface="Times New Roman" panose="02020603050405020304" pitchFamily="18" charset="0"/>
              </a:rPr>
              <a:t>UBND</a:t>
            </a:r>
            <a:r>
              <a:rPr lang="vi-VN" sz="1600" b="0" dirty="0">
                <a:latin typeface="Times New Roman" panose="02020603050405020304" pitchFamily="18" charset="0"/>
                <a:cs typeface="Times New Roman" panose="02020603050405020304" pitchFamily="18" charset="0"/>
              </a:rPr>
              <a:t> tỉnh </a:t>
            </a:r>
            <a:r>
              <a:rPr lang="vi-VN" sz="1600" dirty="0">
                <a:solidFill>
                  <a:srgbClr val="FF0000"/>
                </a:solidFill>
                <a:latin typeface="Times New Roman" panose="02020603050405020304" pitchFamily="18" charset="0"/>
                <a:cs typeface="Times New Roman" panose="02020603050405020304" pitchFamily="18" charset="0"/>
              </a:rPr>
              <a:t>khi chấp thuận </a:t>
            </a:r>
            <a:r>
              <a:rPr lang="en-US" sz="1600" dirty="0">
                <a:solidFill>
                  <a:srgbClr val="FF0000"/>
                </a:solidFill>
                <a:latin typeface="Times New Roman" panose="02020603050405020304" pitchFamily="18" charset="0"/>
                <a:cs typeface="Times New Roman" panose="02020603050405020304" pitchFamily="18" charset="0"/>
              </a:rPr>
              <a:t>CTĐT</a:t>
            </a:r>
            <a:r>
              <a:rPr lang="en-US" sz="1600" b="0" dirty="0">
                <a:solidFill>
                  <a:srgbClr val="FF0000"/>
                </a:solidFill>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quyết định </a:t>
            </a:r>
            <a:r>
              <a:rPr lang="en-US" sz="1600" b="0" dirty="0">
                <a:latin typeface="Times New Roman" panose="02020603050405020304" pitchFamily="18" charset="0"/>
                <a:cs typeface="Times New Roman" panose="02020603050405020304" pitchFamily="18" charset="0"/>
              </a:rPr>
              <a:t>CĐT</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DA</a:t>
            </a:r>
            <a:r>
              <a:rPr lang="vi-VN" sz="1600" b="0" dirty="0">
                <a:latin typeface="Times New Roman" panose="02020603050405020304" pitchFamily="18" charset="0"/>
                <a:cs typeface="Times New Roman" panose="02020603050405020304" pitchFamily="18" charset="0"/>
              </a:rPr>
              <a:t> đó dành 20% tổng diện tích đất ở </a:t>
            </a:r>
            <a:r>
              <a:rPr lang="vi-VN" sz="1600" dirty="0">
                <a:solidFill>
                  <a:srgbClr val="FF0000"/>
                </a:solidFill>
                <a:latin typeface="Times New Roman" panose="02020603050405020304" pitchFamily="18" charset="0"/>
                <a:cs typeface="Times New Roman" panose="02020603050405020304" pitchFamily="18" charset="0"/>
              </a:rPr>
              <a:t>(trừ đất ở hiện hữu, đất </a:t>
            </a:r>
            <a:r>
              <a:rPr lang="en-US" sz="1600" dirty="0">
                <a:solidFill>
                  <a:srgbClr val="FF0000"/>
                </a:solidFill>
                <a:latin typeface="Times New Roman" panose="02020603050405020304" pitchFamily="18" charset="0"/>
                <a:cs typeface="Times New Roman" panose="02020603050405020304" pitchFamily="18" charset="0"/>
              </a:rPr>
              <a:t>TĐC</a:t>
            </a:r>
            <a:r>
              <a:rPr lang="vi-VN" sz="1600" dirty="0">
                <a:solidFill>
                  <a:srgbClr val="FF0000"/>
                </a:solidFill>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để </a:t>
            </a:r>
            <a:r>
              <a:rPr lang="en-US" sz="1600" b="0" dirty="0">
                <a:latin typeface="Times New Roman" panose="02020603050405020304" pitchFamily="18" charset="0"/>
                <a:cs typeface="Times New Roman" panose="02020603050405020304" pitchFamily="18" charset="0"/>
              </a:rPr>
              <a:t>XD</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NOXH</a:t>
            </a:r>
            <a:r>
              <a:rPr lang="vi-VN"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Dự</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án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thuộc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thẩm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quyền</a:t>
            </a:r>
            <a:r>
              <a:rPr lang="en-US" sz="1600" b="0" dirty="0">
                <a:latin typeface="Times New Roman" panose="02020603050405020304" pitchFamily="18" charset="0"/>
                <a:cs typeface="Times New Roman" panose="02020603050405020304" pitchFamily="18" charset="0"/>
              </a:rPr>
              <a:t> CTCTĐT </a:t>
            </a:r>
            <a:r>
              <a:rPr lang="en-US" sz="1600" b="0" dirty="0" err="1">
                <a:latin typeface="Times New Roman" panose="02020603050405020304" pitchFamily="18" charset="0"/>
                <a:cs typeface="Times New Roman" panose="02020603050405020304" pitchFamily="18" charset="0"/>
              </a:rPr>
              <a:t>của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TTgCP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thì</a:t>
            </a:r>
            <a:r>
              <a:rPr lang="en-US" sz="1600" b="0" dirty="0">
                <a:latin typeface="Times New Roman" panose="02020603050405020304" pitchFamily="18" charset="0"/>
                <a:cs typeface="Times New Roman" panose="02020603050405020304" pitchFamily="18" charset="0"/>
              </a:rPr>
              <a:t> UBND </a:t>
            </a:r>
            <a:r>
              <a:rPr lang="en-US" sz="1600" b="0" dirty="0" err="1">
                <a:latin typeface="Times New Roman" panose="02020603050405020304" pitchFamily="18" charset="0"/>
                <a:cs typeface="Times New Roman" panose="02020603050405020304" pitchFamily="18" charset="0"/>
              </a:rPr>
              <a:t>tỉnh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xem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xét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quyết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định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việc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dành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quỹ</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đất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khi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quan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chủ</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trì</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thẩm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định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lấy</a:t>
            </a:r>
            <a:r>
              <a:rPr lang="en-US" sz="1600" b="0" dirty="0">
                <a:latin typeface="Times New Roman" panose="02020603050405020304" pitchFamily="18" charset="0"/>
                <a:cs typeface="Times New Roman" panose="02020603050405020304" pitchFamily="18" charset="0"/>
              </a:rPr>
              <a:t> ý </a:t>
            </a:r>
            <a:r>
              <a:rPr lang="en-US" sz="1600" b="0" dirty="0" err="1">
                <a:latin typeface="Times New Roman" panose="02020603050405020304" pitchFamily="18" charset="0"/>
                <a:cs typeface="Times New Roman" panose="02020603050405020304" pitchFamily="18" charset="0"/>
              </a:rPr>
              <a:t>kiến</a:t>
            </a:r>
            <a:r>
              <a:rPr lang="en-US" sz="1600" b="0" dirty="0">
                <a:latin typeface="Times New Roman" panose="02020603050405020304" pitchFamily="18" charset="0"/>
                <a:cs typeface="Times New Roman" panose="02020603050405020304" pitchFamily="18" charset="0"/>
              </a:rPr>
              <a:t>. </a:t>
            </a:r>
            <a:br>
              <a:rPr lang="vi-VN" sz="1600" b="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(ii) </a:t>
            </a:r>
            <a:r>
              <a:rPr lang="vi-VN" sz="1600" dirty="0">
                <a:solidFill>
                  <a:srgbClr val="2F9018"/>
                </a:solidFill>
                <a:latin typeface="Times New Roman" panose="02020603050405020304" pitchFamily="18" charset="0"/>
                <a:cs typeface="Times New Roman" panose="02020603050405020304" pitchFamily="18" charset="0"/>
              </a:rPr>
              <a:t>Trường hợp bố trí quỹ đất nhà ở xã hội ngoài phạm vi dự án </a:t>
            </a:r>
            <a:r>
              <a:rPr lang="en-US" sz="1600" dirty="0">
                <a:solidFill>
                  <a:srgbClr val="2F9018"/>
                </a:solidFill>
                <a:latin typeface="Times New Roman" panose="02020603050405020304" pitchFamily="18" charset="0"/>
                <a:cs typeface="Times New Roman" panose="02020603050405020304" pitchFamily="18" charset="0"/>
              </a:rPr>
              <a:t>NOMT</a:t>
            </a:r>
            <a:br>
              <a:rPr lang="vi-VN" sz="1600" b="0" dirty="0">
                <a:latin typeface="Times New Roman" panose="02020603050405020304" pitchFamily="18" charset="0"/>
                <a:cs typeface="Times New Roman" panose="02020603050405020304" pitchFamily="18" charset="0"/>
              </a:rPr>
            </a:br>
            <a:r>
              <a:rPr lang="vi-VN" sz="1600" b="0" dirty="0">
                <a:latin typeface="Times New Roman" panose="02020603050405020304" pitchFamily="18" charset="0"/>
                <a:cs typeface="Times New Roman" panose="02020603050405020304" pitchFamily="18" charset="0"/>
              </a:rPr>
              <a:t>Tại đô thị đặc biệt, loại I, II</a:t>
            </a:r>
            <a:r>
              <a:rPr lang="en-US" sz="1600" b="0" dirty="0">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III, </a:t>
            </a:r>
            <a:r>
              <a:rPr lang="en-US" sz="1600" b="0" dirty="0">
                <a:latin typeface="Times New Roman" panose="02020603050405020304" pitchFamily="18" charset="0"/>
                <a:cs typeface="Times New Roman" panose="02020603050405020304" pitchFamily="18" charset="0"/>
              </a:rPr>
              <a:t>UBND</a:t>
            </a:r>
            <a:r>
              <a:rPr lang="vi-VN" sz="1600" b="0" dirty="0">
                <a:latin typeface="Times New Roman" panose="02020603050405020304" pitchFamily="18" charset="0"/>
                <a:cs typeface="Times New Roman" panose="02020603050405020304" pitchFamily="18" charset="0"/>
              </a:rPr>
              <a:t> cấp tỉnh </a:t>
            </a:r>
            <a:r>
              <a:rPr lang="en-US" sz="1600" dirty="0" err="1">
                <a:solidFill>
                  <a:srgbClr val="FF0000"/>
                </a:solidFill>
                <a:latin typeface="Times New Roman" panose="02020603050405020304" pitchFamily="18" charset="0"/>
                <a:cs typeface="Times New Roman" panose="02020603050405020304" pitchFamily="18" charset="0"/>
              </a:rPr>
              <a:t>khi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chấp</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thuận</a:t>
            </a:r>
            <a:r>
              <a:rPr lang="en-US" sz="1600" dirty="0">
                <a:solidFill>
                  <a:srgbClr val="FF0000"/>
                </a:solidFill>
                <a:latin typeface="Times New Roman" panose="02020603050405020304" pitchFamily="18" charset="0"/>
                <a:cs typeface="Times New Roman" panose="02020603050405020304" pitchFamily="18" charset="0"/>
              </a:rPr>
              <a:t> CTĐT </a:t>
            </a:r>
            <a:r>
              <a:rPr lang="en-US" sz="1600" dirty="0" err="1">
                <a:solidFill>
                  <a:srgbClr val="FF0000"/>
                </a:solidFill>
                <a:latin typeface="Times New Roman" panose="02020603050405020304" pitchFamily="18" charset="0"/>
                <a:cs typeface="Times New Roman" panose="02020603050405020304" pitchFamily="18" charset="0"/>
              </a:rPr>
              <a:t>đồng</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thời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chấp</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thuận</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nhà</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đầu</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tư</a:t>
            </a:r>
            <a:r>
              <a:rPr lang="en-US" sz="1600" b="0" dirty="0">
                <a:solidFill>
                  <a:srgbClr val="FF0000"/>
                </a:solidFill>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thì</a:t>
            </a:r>
            <a:r>
              <a:rPr lang="en-US" sz="1600" b="0" dirty="0">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quyết định việc bố trí quỹ đất </a:t>
            </a:r>
            <a:r>
              <a:rPr lang="en-US" sz="1600" b="0" dirty="0">
                <a:latin typeface="Times New Roman" panose="02020603050405020304" pitchFamily="18" charset="0"/>
                <a:cs typeface="Times New Roman" panose="02020603050405020304" pitchFamily="18" charset="0"/>
              </a:rPr>
              <a:t>NOXH</a:t>
            </a:r>
            <a:r>
              <a:rPr lang="vi-VN"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ngoài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phạm</a:t>
            </a:r>
            <a:r>
              <a:rPr lang="en-US" sz="1600" b="0" dirty="0">
                <a:latin typeface="Times New Roman" panose="02020603050405020304" pitchFamily="18" charset="0"/>
                <a:cs typeface="Times New Roman" panose="02020603050405020304" pitchFamily="18" charset="0"/>
              </a:rPr>
              <a:t> vi DA </a:t>
            </a:r>
            <a:r>
              <a:rPr lang="en-US" sz="1600" b="0" dirty="0" err="1">
                <a:latin typeface="Times New Roman" panose="02020603050405020304" pitchFamily="18" charset="0"/>
                <a:cs typeface="Times New Roman" panose="02020603050405020304" pitchFamily="18" charset="0"/>
              </a:rPr>
              <a:t>khi</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Dự án thuộc trường hợp phải dành quỹ đất nhà ở xã hội theo quy định;</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CĐT</a:t>
            </a:r>
            <a:r>
              <a:rPr lang="vi-VN" sz="1600" b="0" dirty="0">
                <a:latin typeface="Times New Roman" panose="02020603050405020304" pitchFamily="18" charset="0"/>
                <a:cs typeface="Times New Roman" panose="02020603050405020304" pitchFamily="18" charset="0"/>
              </a:rPr>
              <a:t> có quỹ đất phù hợp với quy hoạch, kế hoạch sử dụng đất và có </a:t>
            </a:r>
            <a:r>
              <a:rPr lang="vi-VN" sz="1600" dirty="0">
                <a:solidFill>
                  <a:srgbClr val="FF0000"/>
                </a:solidFill>
                <a:latin typeface="Times New Roman" panose="02020603050405020304" pitchFamily="18" charset="0"/>
                <a:cs typeface="Times New Roman" panose="02020603050405020304" pitchFamily="18" charset="0"/>
              </a:rPr>
              <a:t>vị trí trong cùng đô thị</a:t>
            </a:r>
            <a:r>
              <a:rPr lang="vi-VN" sz="1600" b="0" dirty="0">
                <a:latin typeface="Times New Roman" panose="02020603050405020304" pitchFamily="18" charset="0"/>
                <a:cs typeface="Times New Roman" panose="02020603050405020304" pitchFamily="18" charset="0"/>
              </a:rPr>
              <a:t> nơi có dự án </a:t>
            </a:r>
            <a:r>
              <a:rPr lang="en-US" sz="1600" b="0" dirty="0">
                <a:latin typeface="Times New Roman" panose="02020603050405020304" pitchFamily="18" charset="0"/>
                <a:cs typeface="Times New Roman" panose="02020603050405020304" pitchFamily="18" charset="0"/>
              </a:rPr>
              <a:t>NOTM</a:t>
            </a:r>
            <a:r>
              <a:rPr lang="vi-VN" sz="1600" b="0" dirty="0">
                <a:latin typeface="Times New Roman" panose="02020603050405020304" pitchFamily="18" charset="0"/>
                <a:cs typeface="Times New Roman" panose="02020603050405020304" pitchFamily="18" charset="0"/>
              </a:rPr>
              <a:t> đó, có </a:t>
            </a:r>
            <a:r>
              <a:rPr lang="vi-VN" sz="1600" dirty="0">
                <a:solidFill>
                  <a:srgbClr val="FF0000"/>
                </a:solidFill>
                <a:latin typeface="Times New Roman" panose="02020603050405020304" pitchFamily="18" charset="0"/>
                <a:cs typeface="Times New Roman" panose="02020603050405020304" pitchFamily="18" charset="0"/>
              </a:rPr>
              <a:t>diện tích đất ở có giá trị tương đương</a:t>
            </a:r>
            <a:r>
              <a:rPr lang="vi-VN" sz="1600" b="0" dirty="0">
                <a:solidFill>
                  <a:srgbClr val="FF0000"/>
                </a:solidFill>
                <a:latin typeface="Times New Roman" panose="02020603050405020304" pitchFamily="18" charset="0"/>
                <a:cs typeface="Times New Roman" panose="02020603050405020304" pitchFamily="18" charset="0"/>
              </a:rPr>
              <a:t> </a:t>
            </a:r>
            <a:r>
              <a:rPr lang="vi-VN" sz="1600" dirty="0">
                <a:solidFill>
                  <a:srgbClr val="FF0000"/>
                </a:solidFill>
                <a:latin typeface="Times New Roman" panose="02020603050405020304" pitchFamily="18" charset="0"/>
                <a:cs typeface="Times New Roman" panose="02020603050405020304" pitchFamily="18" charset="0"/>
              </a:rPr>
              <a:t>hoặc có diện tích đất ở tương đương</a:t>
            </a:r>
            <a:r>
              <a:rPr lang="vi-VN" sz="1600" b="0" dirty="0">
                <a:solidFill>
                  <a:srgbClr val="FF0000"/>
                </a:solidFill>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diện tích đất ở </a:t>
            </a:r>
            <a:r>
              <a:rPr lang="en-US" sz="1600" b="0" dirty="0" err="1">
                <a:latin typeface="Times New Roman" panose="02020603050405020304" pitchFamily="18" charset="0"/>
                <a:cs typeface="Times New Roman" panose="02020603050405020304" pitchFamily="18" charset="0"/>
              </a:rPr>
              <a:t>làm</a:t>
            </a:r>
            <a:r>
              <a:rPr lang="en-US" sz="1600" b="0" dirty="0">
                <a:latin typeface="Times New Roman" panose="02020603050405020304" pitchFamily="18" charset="0"/>
                <a:cs typeface="Times New Roman" panose="02020603050405020304" pitchFamily="18" charset="0"/>
              </a:rPr>
              <a:t> NOXH </a:t>
            </a:r>
            <a:r>
              <a:rPr lang="vi-VN" sz="1600" b="0" dirty="0">
                <a:latin typeface="Times New Roman" panose="02020603050405020304" pitchFamily="18" charset="0"/>
                <a:cs typeface="Times New Roman" panose="02020603050405020304" pitchFamily="18" charset="0"/>
              </a:rPr>
              <a:t>của dự án </a:t>
            </a:r>
            <a:r>
              <a:rPr lang="en-US" sz="1600" b="0" dirty="0">
                <a:latin typeface="Times New Roman" panose="02020603050405020304" pitchFamily="18" charset="0"/>
                <a:cs typeface="Times New Roman" panose="02020603050405020304" pitchFamily="18" charset="0"/>
              </a:rPr>
              <a:t>NOTM</a:t>
            </a:r>
            <a:r>
              <a:rPr lang="vi-VN" sz="1600" b="0" dirty="0">
                <a:latin typeface="Times New Roman" panose="02020603050405020304" pitchFamily="18" charset="0"/>
                <a:cs typeface="Times New Roman" panose="02020603050405020304" pitchFamily="18" charset="0"/>
              </a:rPr>
              <a:t> đó;</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Chủ đầu tư có văn bản đề xuất được bố trí quỹ đất để thay thế quỹ đất nhà ở xã hội.</a:t>
            </a:r>
          </a:p>
        </p:txBody>
      </p:sp>
    </p:spTree>
    <p:extLst>
      <p:ext uri="{BB962C8B-B14F-4D97-AF65-F5344CB8AC3E}">
        <p14:creationId xmlns:p14="http://schemas.microsoft.com/office/powerpoint/2010/main" val="23425371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35274"/>
            <a:ext cx="7704000" cy="771926"/>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III.4. </a:t>
            </a:r>
            <a:r>
              <a:rPr lang="vi-VN" sz="2000" dirty="0">
                <a:solidFill>
                  <a:srgbClr val="FF0000"/>
                </a:solidFill>
                <a:latin typeface="Times New Roman" panose="02020603050405020304" pitchFamily="18" charset="0"/>
                <a:cs typeface="Times New Roman" panose="02020603050405020304" pitchFamily="18" charset="0"/>
              </a:rPr>
              <a:t>Đất để phát triển nhà ở xã hội</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17, 18, 19 NĐ 100/2024/NĐ-CP]</a:t>
            </a: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52525" y="885600"/>
            <a:ext cx="8263875" cy="3970800"/>
          </a:xfrm>
          <a:prstGeom prst="rect">
            <a:avLst/>
          </a:prstGeom>
        </p:spPr>
        <p:txBody>
          <a:bodyPr spcFirstLastPara="1" wrap="square" lIns="91425" tIns="91425" rIns="91425" bIns="91425" anchor="b" anchorCtr="0">
            <a:noAutofit/>
          </a:bodyPr>
          <a:lstStyle/>
          <a:p>
            <a:pPr>
              <a:lnSpc>
                <a:spcPct val="114000"/>
              </a:lnSpc>
              <a:spcBef>
                <a:spcPts val="600"/>
              </a:spcBef>
              <a:spcAft>
                <a:spcPts val="600"/>
              </a:spcAft>
            </a:pPr>
            <a:r>
              <a:rPr lang="en-US" sz="1600" i="1" dirty="0">
                <a:solidFill>
                  <a:srgbClr val="FF0000"/>
                </a:solidFill>
                <a:latin typeface="Times New Roman" pitchFamily="18" charset="0"/>
                <a:cs typeface="Times New Roman" pitchFamily="18" charset="0"/>
              </a:rPr>
              <a:t>(4) </a:t>
            </a:r>
            <a:r>
              <a:rPr lang="en-US" sz="1600" i="1" dirty="0" err="1">
                <a:solidFill>
                  <a:srgbClr val="FF0000"/>
                </a:solidFill>
                <a:latin typeface="Times New Roman" pitchFamily="18" charset="0"/>
                <a:cs typeface="Times New Roman" pitchFamily="18" charset="0"/>
              </a:rPr>
              <a:t>Qũy</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đất</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để</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xây</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dựng</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nhà</a:t>
            </a:r>
            <a:r>
              <a:rPr lang="en-US" sz="1600" i="1" dirty="0">
                <a:solidFill>
                  <a:srgbClr val="FF0000"/>
                </a:solidFill>
                <a:latin typeface="Times New Roman" pitchFamily="18" charset="0"/>
                <a:cs typeface="Times New Roman" pitchFamily="18" charset="0"/>
              </a:rPr>
              <a:t> ở </a:t>
            </a:r>
            <a:r>
              <a:rPr lang="en-US" sz="1600" i="1" dirty="0" err="1">
                <a:solidFill>
                  <a:srgbClr val="FF0000"/>
                </a:solidFill>
                <a:latin typeface="Times New Roman" pitchFamily="18" charset="0"/>
                <a:cs typeface="Times New Roman" pitchFamily="18" charset="0"/>
              </a:rPr>
              <a:t>xã</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hội</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trong</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phạm</a:t>
            </a:r>
            <a:r>
              <a:rPr lang="en-US" sz="1600" i="1" dirty="0">
                <a:solidFill>
                  <a:srgbClr val="FF0000"/>
                </a:solidFill>
                <a:latin typeface="Times New Roman" pitchFamily="18" charset="0"/>
                <a:cs typeface="Times New Roman" pitchFamily="18" charset="0"/>
              </a:rPr>
              <a:t> vi </a:t>
            </a:r>
            <a:r>
              <a:rPr lang="en-US" sz="1600" i="1" dirty="0" err="1">
                <a:solidFill>
                  <a:srgbClr val="FF0000"/>
                </a:solidFill>
                <a:latin typeface="Times New Roman" pitchFamily="18" charset="0"/>
                <a:cs typeface="Times New Roman" pitchFamily="18" charset="0"/>
              </a:rPr>
              <a:t>dự</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án</a:t>
            </a:r>
            <a:r>
              <a:rPr lang="en-US" sz="1600" i="1" dirty="0">
                <a:solidFill>
                  <a:srgbClr val="FF0000"/>
                </a:solidFill>
                <a:latin typeface="Times New Roman" pitchFamily="18" charset="0"/>
                <a:cs typeface="Times New Roman" pitchFamily="18" charset="0"/>
              </a:rPr>
              <a:t> ĐTXD NOTM </a:t>
            </a:r>
            <a:br>
              <a:rPr lang="en-US" sz="1600" b="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(iii) </a:t>
            </a:r>
            <a:r>
              <a:rPr lang="vi-VN" sz="1600" dirty="0">
                <a:solidFill>
                  <a:srgbClr val="2F9018"/>
                </a:solidFill>
                <a:latin typeface="Times New Roman" panose="02020603050405020304" pitchFamily="18" charset="0"/>
                <a:cs typeface="Times New Roman" panose="02020603050405020304" pitchFamily="18" charset="0"/>
              </a:rPr>
              <a:t>Trường hợp </a:t>
            </a:r>
            <a:r>
              <a:rPr lang="en-GB" sz="1600" dirty="0" err="1">
                <a:solidFill>
                  <a:srgbClr val="2F9018"/>
                </a:solidFill>
                <a:latin typeface="Times New Roman" panose="02020603050405020304" pitchFamily="18" charset="0"/>
                <a:cs typeface="Times New Roman" panose="02020603050405020304" pitchFamily="18" charset="0"/>
              </a:rPr>
              <a:t>đóng</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tiền</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tương</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đương</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giá</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trị</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quỹ</a:t>
            </a:r>
            <a:r>
              <a:rPr lang="en-GB" sz="1600" dirty="0">
                <a:solidFill>
                  <a:srgbClr val="2F9018"/>
                </a:solidFill>
                <a:latin typeface="Times New Roman" panose="02020603050405020304" pitchFamily="18" charset="0"/>
                <a:cs typeface="Times New Roman" panose="02020603050405020304" pitchFamily="18" charset="0"/>
              </a:rPr>
              <a:t> </a:t>
            </a:r>
            <a:r>
              <a:rPr lang="en-GB" sz="1600" dirty="0" err="1">
                <a:solidFill>
                  <a:srgbClr val="2F9018"/>
                </a:solidFill>
                <a:latin typeface="Times New Roman" panose="02020603050405020304" pitchFamily="18" charset="0"/>
                <a:cs typeface="Times New Roman" panose="02020603050405020304" pitchFamily="18" charset="0"/>
              </a:rPr>
              <a:t>đất</a:t>
            </a:r>
            <a:r>
              <a:rPr lang="en-GB" sz="1600" dirty="0">
                <a:solidFill>
                  <a:srgbClr val="2F9018"/>
                </a:solidFill>
                <a:latin typeface="Times New Roman" panose="02020603050405020304" pitchFamily="18" charset="0"/>
                <a:cs typeface="Times New Roman" panose="02020603050405020304" pitchFamily="18" charset="0"/>
              </a:rPr>
              <a:t> 20% NOXH</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vi-VN" sz="1600" b="0" i="0" dirty="0">
                <a:solidFill>
                  <a:srgbClr val="000000"/>
                </a:solidFill>
                <a:effectLst/>
                <a:latin typeface="Times New Roman" panose="02020603050405020304" pitchFamily="18" charset="0"/>
                <a:cs typeface="Times New Roman" panose="02020603050405020304" pitchFamily="18" charset="0"/>
              </a:rPr>
              <a:t>Tại đô thị đặc biệt, loại I, loại II và loại III, </a:t>
            </a:r>
            <a:r>
              <a:rPr lang="en-US" sz="1600" b="0" i="0" dirty="0">
                <a:solidFill>
                  <a:srgbClr val="000000"/>
                </a:solidFill>
                <a:effectLst/>
                <a:latin typeface="Times New Roman" panose="02020603050405020304" pitchFamily="18" charset="0"/>
                <a:cs typeface="Times New Roman" panose="02020603050405020304" pitchFamily="18" charset="0"/>
              </a:rPr>
              <a:t>UBND</a:t>
            </a:r>
            <a:r>
              <a:rPr lang="vi-VN" sz="1600" b="0" i="0" dirty="0">
                <a:solidFill>
                  <a:srgbClr val="000000"/>
                </a:solidFill>
                <a:effectLst/>
                <a:latin typeface="Times New Roman" panose="02020603050405020304" pitchFamily="18" charset="0"/>
                <a:cs typeface="Times New Roman" panose="02020603050405020304" pitchFamily="18" charset="0"/>
              </a:rPr>
              <a:t> tỉnh </a:t>
            </a:r>
            <a:r>
              <a:rPr lang="vi-VN" sz="1600" i="0" dirty="0">
                <a:solidFill>
                  <a:srgbClr val="2F9018"/>
                </a:solidFill>
                <a:effectLst/>
                <a:latin typeface="Times New Roman" panose="02020603050405020304" pitchFamily="18" charset="0"/>
                <a:cs typeface="Times New Roman" panose="02020603050405020304" pitchFamily="18" charset="0"/>
              </a:rPr>
              <a:t>khi chấp thuận </a:t>
            </a:r>
            <a:r>
              <a:rPr lang="en-US" sz="1600" i="0" dirty="0">
                <a:solidFill>
                  <a:srgbClr val="2F9018"/>
                </a:solidFill>
                <a:effectLst/>
                <a:latin typeface="Times New Roman" panose="02020603050405020304" pitchFamily="18" charset="0"/>
                <a:cs typeface="Times New Roman" panose="02020603050405020304" pitchFamily="18" charset="0"/>
              </a:rPr>
              <a:t>CTĐT</a:t>
            </a:r>
            <a:r>
              <a:rPr lang="vi-VN" sz="1600" i="0" dirty="0">
                <a:solidFill>
                  <a:srgbClr val="2F9018"/>
                </a:solidFill>
                <a:effectLst/>
                <a:latin typeface="Times New Roman" panose="02020603050405020304" pitchFamily="18" charset="0"/>
                <a:cs typeface="Times New Roman" panose="02020603050405020304" pitchFamily="18" charset="0"/>
              </a:rPr>
              <a:t>, chấp thuận </a:t>
            </a:r>
            <a:r>
              <a:rPr lang="en-US" sz="1600" i="0" dirty="0">
                <a:solidFill>
                  <a:srgbClr val="2F9018"/>
                </a:solidFill>
                <a:effectLst/>
                <a:latin typeface="Times New Roman" panose="02020603050405020304" pitchFamily="18" charset="0"/>
                <a:cs typeface="Times New Roman" panose="02020603050405020304" pitchFamily="18" charset="0"/>
              </a:rPr>
              <a:t>NĐT</a:t>
            </a:r>
            <a:r>
              <a:rPr lang="vi-VN" sz="1600" i="0" dirty="0">
                <a:solidFill>
                  <a:srgbClr val="2F9018"/>
                </a:solidFill>
                <a:effectLst/>
                <a:latin typeface="Times New Roman" panose="02020603050405020304" pitchFamily="18" charset="0"/>
                <a:cs typeface="Times New Roman" panose="02020603050405020304" pitchFamily="18" charset="0"/>
              </a:rPr>
              <a:t> </a:t>
            </a:r>
            <a:r>
              <a:rPr lang="vi-VN" sz="1600" b="0" i="0" dirty="0">
                <a:solidFill>
                  <a:srgbClr val="000000"/>
                </a:solidFill>
                <a:effectLst/>
                <a:latin typeface="Times New Roman" panose="02020603050405020304" pitchFamily="18" charset="0"/>
                <a:cs typeface="Times New Roman" panose="02020603050405020304" pitchFamily="18" charset="0"/>
              </a:rPr>
              <a:t>thực hiện </a:t>
            </a:r>
            <a:r>
              <a:rPr lang="en-US" sz="1600" b="0" i="0" dirty="0">
                <a:solidFill>
                  <a:srgbClr val="000000"/>
                </a:solidFill>
                <a:effectLst/>
                <a:latin typeface="Times New Roman" panose="02020603050405020304" pitchFamily="18" charset="0"/>
                <a:cs typeface="Times New Roman" panose="02020603050405020304" pitchFamily="18" charset="0"/>
              </a:rPr>
              <a:t>DA</a:t>
            </a:r>
            <a:r>
              <a:rPr lang="vi-VN" sz="1600" b="0" i="0" dirty="0">
                <a:solidFill>
                  <a:srgbClr val="000000"/>
                </a:solidFill>
                <a:effectLst/>
                <a:latin typeface="Times New Roman" panose="02020603050405020304" pitchFamily="18" charset="0"/>
                <a:cs typeface="Times New Roman" panose="02020603050405020304" pitchFamily="18" charset="0"/>
              </a:rPr>
              <a:t> </a:t>
            </a:r>
            <a:r>
              <a:rPr lang="en-US" sz="1600" b="0" i="0" dirty="0">
                <a:solidFill>
                  <a:srgbClr val="000000"/>
                </a:solidFill>
                <a:effectLst/>
                <a:latin typeface="Times New Roman" panose="02020603050405020304" pitchFamily="18" charset="0"/>
                <a:cs typeface="Times New Roman" panose="02020603050405020304" pitchFamily="18" charset="0"/>
              </a:rPr>
              <a:t>NOTM</a:t>
            </a:r>
            <a:r>
              <a:rPr lang="vi-VN" sz="1600" b="0" i="0" dirty="0">
                <a:solidFill>
                  <a:srgbClr val="000000"/>
                </a:solidFill>
                <a:effectLst/>
                <a:latin typeface="Times New Roman" panose="02020603050405020304" pitchFamily="18" charset="0"/>
                <a:cs typeface="Times New Roman" panose="02020603050405020304" pitchFamily="18" charset="0"/>
              </a:rPr>
              <a:t> quyết định việc không dành quỹ đất ở </a:t>
            </a:r>
            <a:r>
              <a:rPr lang="en-US" sz="1600" b="0" dirty="0" err="1">
                <a:solidFill>
                  <a:srgbClr val="000000"/>
                </a:solidFill>
                <a:latin typeface="Times New Roman" panose="02020603050405020304" pitchFamily="18" charset="0"/>
                <a:cs typeface="Times New Roman" panose="02020603050405020304" pitchFamily="18" charset="0"/>
              </a:rPr>
              <a:t>để</a:t>
            </a:r>
            <a:r>
              <a:rPr lang="en-US" sz="1600" b="0" dirty="0">
                <a:solidFill>
                  <a:srgbClr val="000000"/>
                </a:solidFill>
                <a:latin typeface="Times New Roman" panose="02020603050405020304" pitchFamily="18" charset="0"/>
                <a:cs typeface="Times New Roman" panose="02020603050405020304" pitchFamily="18" charset="0"/>
              </a:rPr>
              <a:t> XD NOXH</a:t>
            </a:r>
            <a:r>
              <a:rPr lang="vi-VN" sz="1600" b="0" i="0" dirty="0">
                <a:solidFill>
                  <a:srgbClr val="000000"/>
                </a:solidFill>
                <a:effectLst/>
                <a:latin typeface="Times New Roman" panose="02020603050405020304" pitchFamily="18" charset="0"/>
                <a:cs typeface="Times New Roman" panose="02020603050405020304" pitchFamily="18" charset="0"/>
              </a:rPr>
              <a:t> và chấp thuận </a:t>
            </a:r>
            <a:r>
              <a:rPr lang="en-US" sz="1600" b="0" i="0" dirty="0">
                <a:solidFill>
                  <a:srgbClr val="000000"/>
                </a:solidFill>
                <a:effectLst/>
                <a:latin typeface="Times New Roman" panose="02020603050405020304" pitchFamily="18" charset="0"/>
                <a:cs typeface="Times New Roman" panose="02020603050405020304" pitchFamily="18" charset="0"/>
              </a:rPr>
              <a:t>CĐT</a:t>
            </a:r>
            <a:r>
              <a:rPr lang="vi-VN" sz="1600" b="0" i="0" dirty="0">
                <a:solidFill>
                  <a:srgbClr val="000000"/>
                </a:solidFill>
                <a:effectLst/>
                <a:latin typeface="Times New Roman" panose="02020603050405020304" pitchFamily="18" charset="0"/>
                <a:cs typeface="Times New Roman" panose="02020603050405020304" pitchFamily="18" charset="0"/>
              </a:rPr>
              <a:t> </a:t>
            </a:r>
            <a:r>
              <a:rPr lang="en-US" sz="1600" b="0" i="0" dirty="0">
                <a:solidFill>
                  <a:srgbClr val="000000"/>
                </a:solidFill>
                <a:effectLst/>
                <a:latin typeface="Times New Roman" panose="02020603050405020304" pitchFamily="18" charset="0"/>
                <a:cs typeface="Times New Roman" panose="02020603050405020304" pitchFamily="18" charset="0"/>
              </a:rPr>
              <a:t>NOTM</a:t>
            </a:r>
            <a:r>
              <a:rPr lang="vi-VN" sz="1600" b="0" i="0" dirty="0">
                <a:solidFill>
                  <a:srgbClr val="000000"/>
                </a:solidFill>
                <a:effectLst/>
                <a:latin typeface="Times New Roman" panose="02020603050405020304" pitchFamily="18" charset="0"/>
                <a:cs typeface="Times New Roman" panose="02020603050405020304" pitchFamily="18" charset="0"/>
              </a:rPr>
              <a:t> thực hiện đóng tiền tương đương giá trị quỹ đất </a:t>
            </a:r>
            <a:r>
              <a:rPr lang="en-US" sz="1600" b="0" i="0" dirty="0">
                <a:solidFill>
                  <a:srgbClr val="000000"/>
                </a:solidFill>
                <a:effectLst/>
                <a:latin typeface="Times New Roman" panose="02020603050405020304" pitchFamily="18" charset="0"/>
                <a:cs typeface="Times New Roman" panose="02020603050405020304" pitchFamily="18" charset="0"/>
              </a:rPr>
              <a:t>20%</a:t>
            </a:r>
            <a:br>
              <a:rPr lang="vi-VN" sz="1600" b="0" i="0" dirty="0">
                <a:solidFill>
                  <a:srgbClr val="000000"/>
                </a:solidFill>
                <a:effectLst/>
                <a:latin typeface="Times New Roman" panose="02020603050405020304" pitchFamily="18" charset="0"/>
                <a:cs typeface="Times New Roman" panose="02020603050405020304" pitchFamily="18" charset="0"/>
              </a:rPr>
            </a:br>
            <a:r>
              <a:rPr lang="en-US" sz="1600" b="0" i="0" dirty="0">
                <a:solidFill>
                  <a:srgbClr val="000000"/>
                </a:solidFill>
                <a:effectLst/>
                <a:latin typeface="Times New Roman" panose="02020603050405020304" pitchFamily="18" charset="0"/>
                <a:cs typeface="Times New Roman" panose="02020603050405020304" pitchFamily="18" charset="0"/>
              </a:rPr>
              <a:t>-</a:t>
            </a:r>
            <a:r>
              <a:rPr lang="vi-VN" sz="1600" b="0" i="0" dirty="0">
                <a:solidFill>
                  <a:srgbClr val="000000"/>
                </a:solidFill>
                <a:effectLst/>
                <a:latin typeface="Times New Roman" panose="02020603050405020304" pitchFamily="18" charset="0"/>
                <a:cs typeface="Times New Roman" panose="02020603050405020304" pitchFamily="18" charset="0"/>
              </a:rPr>
              <a:t> Số tiền mà chủ đầu tư phải nộp thực hiện theo quy định của pháp luật về tiền sử dụng đất, tiền thuê đất, </a:t>
            </a:r>
            <a:r>
              <a:rPr lang="vi-VN" sz="1600" i="0" dirty="0">
                <a:solidFill>
                  <a:srgbClr val="2F9018"/>
                </a:solidFill>
                <a:effectLst/>
                <a:latin typeface="Times New Roman" panose="02020603050405020304" pitchFamily="18" charset="0"/>
                <a:cs typeface="Times New Roman" panose="02020603050405020304" pitchFamily="18" charset="0"/>
              </a:rPr>
              <a:t>tính tại thời điểm đã đầu tư xây dựng hệ thống hạ tầng kỹ thuật</a:t>
            </a:r>
            <a:r>
              <a:rPr lang="en-US" sz="1600" i="0" dirty="0">
                <a:solidFill>
                  <a:srgbClr val="2F9018"/>
                </a:solidFill>
                <a:effectLst/>
                <a:latin typeface="Times New Roman" panose="02020603050405020304" pitchFamily="18" charset="0"/>
                <a:cs typeface="Times New Roman" panose="02020603050405020304" pitchFamily="18" charset="0"/>
              </a:rPr>
              <a:t> </a:t>
            </a:r>
            <a:r>
              <a:rPr lang="en-US" sz="1600" b="0" i="0" dirty="0">
                <a:solidFill>
                  <a:srgbClr val="FF0000"/>
                </a:solidFill>
                <a:effectLst/>
                <a:latin typeface="Times New Roman" panose="02020603050405020304" pitchFamily="18" charset="0"/>
                <a:cs typeface="Times New Roman" panose="02020603050405020304" pitchFamily="18" charset="0"/>
              </a:rPr>
              <a:t>(</a:t>
            </a:r>
            <a:r>
              <a:rPr lang="en-US" sz="1600" b="0" i="0" dirty="0" err="1">
                <a:solidFill>
                  <a:srgbClr val="FF0000"/>
                </a:solidFill>
                <a:effectLst/>
                <a:latin typeface="Times New Roman" panose="02020603050405020304" pitchFamily="18" charset="0"/>
                <a:cs typeface="Times New Roman" panose="02020603050405020304" pitchFamily="18" charset="0"/>
              </a:rPr>
              <a:t>khoản</a:t>
            </a:r>
            <a:r>
              <a:rPr lang="en-US" sz="1600" b="0" i="0" dirty="0">
                <a:solidFill>
                  <a:srgbClr val="FF0000"/>
                </a:solidFill>
                <a:effectLst/>
                <a:latin typeface="Times New Roman" panose="02020603050405020304" pitchFamily="18" charset="0"/>
                <a:cs typeface="Times New Roman" panose="02020603050405020304" pitchFamily="18" charset="0"/>
              </a:rPr>
              <a:t> 5 </a:t>
            </a:r>
            <a:r>
              <a:rPr lang="en-US" sz="1600" b="0" i="0" dirty="0" err="1">
                <a:solidFill>
                  <a:srgbClr val="FF0000"/>
                </a:solidFill>
                <a:effectLst/>
                <a:latin typeface="Times New Roman" panose="02020603050405020304" pitchFamily="18" charset="0"/>
                <a:cs typeface="Times New Roman" panose="02020603050405020304" pitchFamily="18" charset="0"/>
              </a:rPr>
              <a:t>Điều</a:t>
            </a:r>
            <a:r>
              <a:rPr lang="en-US" sz="1600" b="0" i="0" dirty="0">
                <a:solidFill>
                  <a:srgbClr val="FF0000"/>
                </a:solidFill>
                <a:effectLst/>
                <a:latin typeface="Times New Roman" panose="02020603050405020304" pitchFamily="18" charset="0"/>
                <a:cs typeface="Times New Roman" panose="02020603050405020304" pitchFamily="18" charset="0"/>
              </a:rPr>
              <a:t> 6 </a:t>
            </a:r>
            <a:r>
              <a:rPr lang="en-US" sz="1600" b="0" i="0" dirty="0" err="1">
                <a:solidFill>
                  <a:srgbClr val="FF0000"/>
                </a:solidFill>
                <a:effectLst/>
                <a:latin typeface="Times New Roman" panose="02020603050405020304" pitchFamily="18" charset="0"/>
                <a:cs typeface="Times New Roman" panose="02020603050405020304" pitchFamily="18" charset="0"/>
              </a:rPr>
              <a:t>Nghị</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định</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số</a:t>
            </a:r>
            <a:r>
              <a:rPr lang="en-US" sz="1600" b="0" i="0" dirty="0">
                <a:solidFill>
                  <a:srgbClr val="FF0000"/>
                </a:solidFill>
                <a:effectLst/>
                <a:latin typeface="Times New Roman" panose="02020603050405020304" pitchFamily="18" charset="0"/>
                <a:cs typeface="Times New Roman" panose="02020603050405020304" pitchFamily="18" charset="0"/>
              </a:rPr>
              <a:t> 103/2024/NĐ-CP </a:t>
            </a:r>
            <a:r>
              <a:rPr lang="en-US" sz="1600" b="0" i="0" dirty="0" err="1">
                <a:solidFill>
                  <a:srgbClr val="FF0000"/>
                </a:solidFill>
                <a:effectLst/>
                <a:latin typeface="Times New Roman" panose="02020603050405020304" pitchFamily="18" charset="0"/>
                <a:cs typeface="Times New Roman" panose="02020603050405020304" pitchFamily="18" charset="0"/>
              </a:rPr>
              <a:t>về</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tiền</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sử</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dụng</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đất</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tiền</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thuê</a:t>
            </a:r>
            <a:r>
              <a:rPr lang="en-US" sz="1600" b="0" i="0" dirty="0">
                <a:solidFill>
                  <a:srgbClr val="FF0000"/>
                </a:solidFill>
                <a:effectLst/>
                <a:latin typeface="Times New Roman" panose="02020603050405020304" pitchFamily="18" charset="0"/>
                <a:cs typeface="Times New Roman" panose="02020603050405020304" pitchFamily="18" charset="0"/>
              </a:rPr>
              <a:t> </a:t>
            </a:r>
            <a:r>
              <a:rPr lang="en-US" sz="1600" b="0" i="0" dirty="0" err="1">
                <a:solidFill>
                  <a:srgbClr val="FF0000"/>
                </a:solidFill>
                <a:effectLst/>
                <a:latin typeface="Times New Roman" panose="02020603050405020304" pitchFamily="18" charset="0"/>
                <a:cs typeface="Times New Roman" panose="02020603050405020304" pitchFamily="18" charset="0"/>
              </a:rPr>
              <a:t>đất</a:t>
            </a:r>
            <a:r>
              <a:rPr lang="en-US" sz="1600" b="0" i="0" dirty="0">
                <a:solidFill>
                  <a:srgbClr val="FF0000"/>
                </a:solidFill>
                <a:effectLst/>
                <a:latin typeface="Times New Roman" panose="02020603050405020304" pitchFamily="18" charset="0"/>
                <a:cs typeface="Times New Roman" panose="02020603050405020304" pitchFamily="18" charset="0"/>
              </a:rPr>
              <a:t>)</a:t>
            </a:r>
            <a:br>
              <a:rPr lang="vi-VN" sz="1600" b="0" i="0" dirty="0">
                <a:solidFill>
                  <a:srgbClr val="FF0000"/>
                </a:solidFill>
                <a:effectLst/>
                <a:latin typeface="Times New Roman" panose="02020603050405020304" pitchFamily="18" charset="0"/>
                <a:cs typeface="Times New Roman" panose="02020603050405020304" pitchFamily="18" charset="0"/>
              </a:rPr>
            </a:br>
            <a:r>
              <a:rPr lang="en-US" sz="1600" b="0" i="0" dirty="0">
                <a:solidFill>
                  <a:srgbClr val="000000"/>
                </a:solidFill>
                <a:effectLst/>
                <a:latin typeface="Times New Roman" panose="02020603050405020304" pitchFamily="18" charset="0"/>
                <a:cs typeface="Times New Roman" panose="02020603050405020304" pitchFamily="18" charset="0"/>
              </a:rPr>
              <a:t>-</a:t>
            </a:r>
            <a:r>
              <a:rPr lang="vi-VN" sz="1600" b="0" i="0" dirty="0">
                <a:solidFill>
                  <a:srgbClr val="000000"/>
                </a:solidFill>
                <a:effectLst/>
                <a:latin typeface="Times New Roman" panose="02020603050405020304" pitchFamily="18" charset="0"/>
                <a:cs typeface="Times New Roman" panose="02020603050405020304" pitchFamily="18" charset="0"/>
              </a:rPr>
              <a:t> Số tiền chủ đầu tư nộp theo quy định tại khoản 2 Điều này phải được nộp vào ngân sách địa phương và quản lý, sử dụng </a:t>
            </a:r>
            <a:r>
              <a:rPr lang="vi-VN" sz="1600" b="0" i="0" dirty="0">
                <a:solidFill>
                  <a:srgbClr val="FF0000"/>
                </a:solidFill>
                <a:effectLst/>
                <a:latin typeface="Times New Roman" panose="02020603050405020304" pitchFamily="18" charset="0"/>
                <a:cs typeface="Times New Roman" panose="02020603050405020304" pitchFamily="18" charset="0"/>
              </a:rPr>
              <a:t>theo quy định của pháp luật về ngân sách nhà nước</a:t>
            </a:r>
            <a:r>
              <a:rPr lang="vi-VN" sz="1600" b="0" i="0" dirty="0">
                <a:solidFill>
                  <a:srgbClr val="000000"/>
                </a:solidFill>
                <a:effectLst/>
                <a:latin typeface="Times New Roman" panose="02020603050405020304" pitchFamily="18" charset="0"/>
                <a:cs typeface="Times New Roman" panose="02020603050405020304" pitchFamily="18" charset="0"/>
              </a:rPr>
              <a:t>.</a:t>
            </a:r>
            <a:br>
              <a:rPr lang="vi-VN" sz="1600" b="0" i="0" dirty="0">
                <a:solidFill>
                  <a:srgbClr val="000000"/>
                </a:solidFill>
                <a:effectLst/>
                <a:latin typeface="Times New Roman" panose="02020603050405020304" pitchFamily="18" charset="0"/>
                <a:cs typeface="Times New Roman" panose="02020603050405020304" pitchFamily="18" charset="0"/>
              </a:rPr>
            </a:br>
            <a:r>
              <a:rPr lang="en-US" sz="1600" b="0" i="0" dirty="0">
                <a:solidFill>
                  <a:srgbClr val="000000"/>
                </a:solidFill>
                <a:effectLst/>
                <a:latin typeface="Times New Roman" panose="02020603050405020304" pitchFamily="18" charset="0"/>
                <a:cs typeface="Times New Roman" panose="02020603050405020304" pitchFamily="18" charset="0"/>
              </a:rPr>
              <a:t>-</a:t>
            </a:r>
            <a:r>
              <a:rPr lang="vi-VN" sz="1600" b="0" i="0" dirty="0">
                <a:solidFill>
                  <a:srgbClr val="000000"/>
                </a:solidFill>
                <a:effectLst/>
                <a:latin typeface="Times New Roman" panose="02020603050405020304" pitchFamily="18" charset="0"/>
                <a:cs typeface="Times New Roman" panose="02020603050405020304" pitchFamily="18" charset="0"/>
              </a:rPr>
              <a:t> </a:t>
            </a:r>
            <a:r>
              <a:rPr lang="en-US" sz="1600" b="0" i="0" dirty="0">
                <a:solidFill>
                  <a:srgbClr val="000000"/>
                </a:solidFill>
                <a:effectLst/>
                <a:latin typeface="Times New Roman" panose="02020603050405020304" pitchFamily="18" charset="0"/>
                <a:cs typeface="Times New Roman" panose="02020603050405020304" pitchFamily="18" charset="0"/>
              </a:rPr>
              <a:t>CĐT</a:t>
            </a:r>
            <a:r>
              <a:rPr lang="vi-VN" sz="1600" b="0" i="0" dirty="0">
                <a:solidFill>
                  <a:srgbClr val="000000"/>
                </a:solidFill>
                <a:effectLst/>
                <a:latin typeface="Times New Roman" panose="02020603050405020304" pitchFamily="18" charset="0"/>
                <a:cs typeface="Times New Roman" panose="02020603050405020304" pitchFamily="18" charset="0"/>
              </a:rPr>
              <a:t> </a:t>
            </a:r>
            <a:r>
              <a:rPr lang="en-US" sz="1600" b="0" i="0" dirty="0">
                <a:solidFill>
                  <a:srgbClr val="000000"/>
                </a:solidFill>
                <a:effectLst/>
                <a:latin typeface="Times New Roman" panose="02020603050405020304" pitchFamily="18" charset="0"/>
                <a:cs typeface="Times New Roman" panose="02020603050405020304" pitchFamily="18" charset="0"/>
              </a:rPr>
              <a:t>DA</a:t>
            </a:r>
            <a:r>
              <a:rPr lang="vi-VN" sz="1600" b="0" i="0" dirty="0">
                <a:solidFill>
                  <a:srgbClr val="000000"/>
                </a:solidFill>
                <a:effectLst/>
                <a:latin typeface="Times New Roman" panose="02020603050405020304" pitchFamily="18" charset="0"/>
                <a:cs typeface="Times New Roman" panose="02020603050405020304" pitchFamily="18" charset="0"/>
              </a:rPr>
              <a:t> </a:t>
            </a:r>
            <a:r>
              <a:rPr lang="en-US" sz="1600" b="0" i="0" dirty="0">
                <a:solidFill>
                  <a:srgbClr val="000000"/>
                </a:solidFill>
                <a:effectLst/>
                <a:latin typeface="Times New Roman" panose="02020603050405020304" pitchFamily="18" charset="0"/>
                <a:cs typeface="Times New Roman" panose="02020603050405020304" pitchFamily="18" charset="0"/>
              </a:rPr>
              <a:t>NOTM</a:t>
            </a:r>
            <a:r>
              <a:rPr lang="vi-VN" sz="1600" b="0" i="0" dirty="0">
                <a:solidFill>
                  <a:srgbClr val="000000"/>
                </a:solidFill>
                <a:effectLst/>
                <a:latin typeface="Times New Roman" panose="02020603050405020304" pitchFamily="18" charset="0"/>
                <a:cs typeface="Times New Roman" panose="02020603050405020304" pitchFamily="18" charset="0"/>
              </a:rPr>
              <a:t> đã nộp tiền theo quy định này là </a:t>
            </a:r>
            <a:r>
              <a:rPr lang="vi-VN" sz="1600" b="0" i="0" dirty="0">
                <a:solidFill>
                  <a:srgbClr val="FF0000"/>
                </a:solidFill>
                <a:effectLst/>
                <a:latin typeface="Times New Roman" panose="02020603050405020304" pitchFamily="18" charset="0"/>
                <a:cs typeface="Times New Roman" panose="02020603050405020304" pitchFamily="18" charset="0"/>
              </a:rPr>
              <a:t>đã hoàn tất nghĩa vụ về </a:t>
            </a:r>
            <a:r>
              <a:rPr lang="en-US" sz="1600" b="0" i="0" dirty="0">
                <a:solidFill>
                  <a:srgbClr val="FF0000"/>
                </a:solidFill>
                <a:effectLst/>
                <a:latin typeface="Times New Roman" panose="02020603050405020304" pitchFamily="18" charset="0"/>
                <a:cs typeface="Times New Roman" panose="02020603050405020304" pitchFamily="18" charset="0"/>
              </a:rPr>
              <a:t>NOXH</a:t>
            </a:r>
            <a:r>
              <a:rPr lang="vi-VN" sz="1600" b="0" i="0" dirty="0">
                <a:solidFill>
                  <a:srgbClr val="000000"/>
                </a:solidFill>
                <a:effectLst/>
                <a:latin typeface="Times New Roman" panose="02020603050405020304" pitchFamily="18" charset="0"/>
                <a:cs typeface="Times New Roman" panose="02020603050405020304" pitchFamily="18" charset="0"/>
              </a:rPr>
              <a:t>.</a:t>
            </a:r>
            <a:br>
              <a:rPr lang="en-US" sz="1600" b="0" i="0" dirty="0">
                <a:solidFill>
                  <a:srgbClr val="000000"/>
                </a:solidFill>
                <a:effectLst/>
                <a:latin typeface="Times New Roman" panose="02020603050405020304" pitchFamily="18" charset="0"/>
                <a:cs typeface="Times New Roman" panose="02020603050405020304" pitchFamily="18" charset="0"/>
              </a:rPr>
            </a:br>
            <a:r>
              <a:rPr lang="en-US" sz="1600" b="0" i="1" dirty="0">
                <a:solidFill>
                  <a:srgbClr val="FF0000"/>
                </a:solidFill>
                <a:effectLst/>
                <a:latin typeface="Times New Roman" panose="02020603050405020304" pitchFamily="18" charset="0"/>
                <a:cs typeface="Times New Roman" panose="02020603050405020304" pitchFamily="18" charset="0"/>
              </a:rPr>
              <a:t>(</a:t>
            </a:r>
            <a:r>
              <a:rPr lang="en-US" sz="1600" i="1" dirty="0">
                <a:solidFill>
                  <a:srgbClr val="FF0000"/>
                </a:solidFill>
                <a:effectLst/>
                <a:latin typeface="Times New Roman" panose="02020603050405020304" pitchFamily="18" charset="0"/>
                <a:cs typeface="Times New Roman" panose="02020603050405020304" pitchFamily="18" charset="0"/>
              </a:rPr>
              <a:t>4*) </a:t>
            </a:r>
            <a:r>
              <a:rPr lang="en-US" sz="1600" i="1" dirty="0" err="1">
                <a:solidFill>
                  <a:srgbClr val="FF0000"/>
                </a:solidFill>
                <a:effectLst/>
                <a:latin typeface="Times New Roman" panose="02020603050405020304" pitchFamily="18" charset="0"/>
                <a:cs typeface="Times New Roman" panose="02020603050405020304" pitchFamily="18" charset="0"/>
              </a:rPr>
              <a:t>Đối</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với</a:t>
            </a:r>
            <a:r>
              <a:rPr lang="en-US" sz="1600" i="1" dirty="0">
                <a:solidFill>
                  <a:srgbClr val="FF0000"/>
                </a:solidFill>
                <a:effectLst/>
                <a:latin typeface="Times New Roman" panose="02020603050405020304" pitchFamily="18" charset="0"/>
                <a:cs typeface="Times New Roman" panose="02020603050405020304" pitchFamily="18" charset="0"/>
              </a:rPr>
              <a:t> DA </a:t>
            </a:r>
            <a:r>
              <a:rPr lang="en-US" sz="1600" i="1" dirty="0" err="1">
                <a:solidFill>
                  <a:srgbClr val="FF0000"/>
                </a:solidFill>
                <a:effectLst/>
                <a:latin typeface="Times New Roman" panose="02020603050405020304" pitchFamily="18" charset="0"/>
                <a:cs typeface="Times New Roman" panose="02020603050405020304" pitchFamily="18" charset="0"/>
              </a:rPr>
              <a:t>thuộc</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thẩm</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quyền</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TTgCP</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thì</a:t>
            </a:r>
            <a:r>
              <a:rPr lang="en-US" sz="1600" i="1" dirty="0">
                <a:solidFill>
                  <a:srgbClr val="FF0000"/>
                </a:solidFill>
                <a:effectLst/>
                <a:latin typeface="Times New Roman" panose="02020603050405020304" pitchFamily="18" charset="0"/>
                <a:cs typeface="Times New Roman" panose="02020603050405020304" pitchFamily="18" charset="0"/>
              </a:rPr>
              <a:t> UBND </a:t>
            </a:r>
            <a:r>
              <a:rPr lang="en-US" sz="1600" i="1" dirty="0" err="1">
                <a:solidFill>
                  <a:srgbClr val="FF0000"/>
                </a:solidFill>
                <a:effectLst/>
                <a:latin typeface="Times New Roman" panose="02020603050405020304" pitchFamily="18" charset="0"/>
                <a:cs typeface="Times New Roman" panose="02020603050405020304" pitchFamily="18" charset="0"/>
              </a:rPr>
              <a:t>tỉnh</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có</a:t>
            </a:r>
            <a:r>
              <a:rPr lang="en-US" sz="1600" i="1" dirty="0">
                <a:solidFill>
                  <a:srgbClr val="FF0000"/>
                </a:solidFill>
                <a:effectLst/>
                <a:latin typeface="Times New Roman" panose="02020603050405020304" pitchFamily="18" charset="0"/>
                <a:cs typeface="Times New Roman" panose="02020603050405020304" pitchFamily="18" charset="0"/>
              </a:rPr>
              <a:t> ý </a:t>
            </a:r>
            <a:r>
              <a:rPr lang="en-US" sz="1600" i="1" dirty="0" err="1">
                <a:solidFill>
                  <a:srgbClr val="FF0000"/>
                </a:solidFill>
                <a:effectLst/>
                <a:latin typeface="Times New Roman" panose="02020603050405020304" pitchFamily="18" charset="0"/>
                <a:cs typeface="Times New Roman" panose="02020603050405020304" pitchFamily="18" charset="0"/>
              </a:rPr>
              <a:t>kiến</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quyết</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định</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thực</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hiện</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nghĩa</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vụ</a:t>
            </a:r>
            <a:r>
              <a:rPr lang="en-US" sz="1600" i="1" dirty="0">
                <a:solidFill>
                  <a:srgbClr val="FF0000"/>
                </a:solidFill>
                <a:effectLst/>
                <a:latin typeface="Times New Roman" panose="02020603050405020304" pitchFamily="18" charset="0"/>
                <a:cs typeface="Times New Roman" panose="02020603050405020304" pitchFamily="18" charset="0"/>
              </a:rPr>
              <a:t> NOXH </a:t>
            </a:r>
            <a:r>
              <a:rPr lang="en-US" sz="1600" i="1" dirty="0" err="1">
                <a:solidFill>
                  <a:srgbClr val="FF0000"/>
                </a:solidFill>
                <a:effectLst/>
                <a:latin typeface="Times New Roman" panose="02020603050405020304" pitchFamily="18" charset="0"/>
                <a:cs typeface="Times New Roman" panose="02020603050405020304" pitchFamily="18" charset="0"/>
              </a:rPr>
              <a:t>của</a:t>
            </a:r>
            <a:r>
              <a:rPr lang="en-US" sz="1600" i="1" dirty="0">
                <a:solidFill>
                  <a:srgbClr val="FF0000"/>
                </a:solidFill>
                <a:effectLst/>
                <a:latin typeface="Times New Roman" panose="02020603050405020304" pitchFamily="18" charset="0"/>
                <a:cs typeface="Times New Roman" panose="02020603050405020304" pitchFamily="18" charset="0"/>
              </a:rPr>
              <a:t> CĐT DA NOTM </a:t>
            </a:r>
            <a:r>
              <a:rPr lang="en-US" sz="1600" i="1" dirty="0" err="1">
                <a:solidFill>
                  <a:srgbClr val="FF0000"/>
                </a:solidFill>
                <a:effectLst/>
                <a:latin typeface="Times New Roman" panose="02020603050405020304" pitchFamily="18" charset="0"/>
                <a:cs typeface="Times New Roman" panose="02020603050405020304" pitchFamily="18" charset="0"/>
              </a:rPr>
              <a:t>khi</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được</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cơ</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quan</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thẩm</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định</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lấy</a:t>
            </a:r>
            <a:r>
              <a:rPr lang="en-US" sz="1600" i="1" dirty="0">
                <a:solidFill>
                  <a:srgbClr val="FF0000"/>
                </a:solidFill>
                <a:effectLst/>
                <a:latin typeface="Times New Roman" panose="02020603050405020304" pitchFamily="18" charset="0"/>
                <a:cs typeface="Times New Roman" panose="02020603050405020304" pitchFamily="18" charset="0"/>
              </a:rPr>
              <a:t> ý </a:t>
            </a:r>
            <a:r>
              <a:rPr lang="en-US" sz="1600" i="1" dirty="0" err="1">
                <a:solidFill>
                  <a:srgbClr val="FF0000"/>
                </a:solidFill>
                <a:effectLst/>
                <a:latin typeface="Times New Roman" panose="02020603050405020304" pitchFamily="18" charset="0"/>
                <a:cs typeface="Times New Roman" panose="02020603050405020304" pitchFamily="18" charset="0"/>
              </a:rPr>
              <a:t>kiến</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phối</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hợp</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thẩm</a:t>
            </a:r>
            <a:r>
              <a:rPr lang="en-US" sz="1600" i="1" dirty="0">
                <a:solidFill>
                  <a:srgbClr val="FF0000"/>
                </a:solidFill>
                <a:effectLst/>
                <a:latin typeface="Times New Roman" panose="02020603050405020304" pitchFamily="18" charset="0"/>
                <a:cs typeface="Times New Roman" panose="02020603050405020304" pitchFamily="18" charset="0"/>
              </a:rPr>
              <a:t> </a:t>
            </a:r>
            <a:r>
              <a:rPr lang="en-US" sz="1600" i="1" dirty="0" err="1">
                <a:solidFill>
                  <a:srgbClr val="FF0000"/>
                </a:solidFill>
                <a:effectLst/>
                <a:latin typeface="Times New Roman" panose="02020603050405020304" pitchFamily="18" charset="0"/>
                <a:cs typeface="Times New Roman" panose="02020603050405020304" pitchFamily="18" charset="0"/>
              </a:rPr>
              <a:t>định</a:t>
            </a:r>
            <a:r>
              <a:rPr lang="en-US" sz="1600" i="1" dirty="0">
                <a:solidFill>
                  <a:srgbClr val="FF0000"/>
                </a:solidFill>
                <a:effectLst/>
                <a:latin typeface="Times New Roman" panose="02020603050405020304" pitchFamily="18" charset="0"/>
                <a:cs typeface="Times New Roman" panose="02020603050405020304" pitchFamily="18" charset="0"/>
              </a:rPr>
              <a:t>.</a:t>
            </a:r>
            <a:endParaRPr lang="vi-VN" sz="1600"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31866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76175"/>
            <a:ext cx="7704000" cy="557303"/>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III.5. </a:t>
            </a:r>
            <a:r>
              <a:rPr lang="en-US" sz="2000" dirty="0" err="1">
                <a:solidFill>
                  <a:srgbClr val="FF0000"/>
                </a:solidFill>
                <a:latin typeface="Times New Roman" panose="02020603050405020304" pitchFamily="18" charset="0"/>
                <a:cs typeface="Times New Roman" panose="02020603050405020304" pitchFamily="18" charset="0"/>
              </a:rPr>
              <a:t>Chủ</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đầu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tư</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84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18460" y="809278"/>
            <a:ext cx="8251140" cy="4052598"/>
          </a:xfrm>
          <a:prstGeom prst="rect">
            <a:avLst/>
          </a:prstGeom>
        </p:spPr>
        <p:txBody>
          <a:bodyPr spcFirstLastPara="1" wrap="square" lIns="91425" tIns="91425" rIns="91425" bIns="91425" anchor="b" anchorCtr="0">
            <a:noAutofit/>
          </a:bodyPr>
          <a:lstStyle/>
          <a:p>
            <a:pPr>
              <a:lnSpc>
                <a:spcPct val="114000"/>
              </a:lnSpc>
            </a:pPr>
            <a:r>
              <a:rPr lang="en-US" sz="1800" b="0" dirty="0">
                <a:latin typeface="Times New Roman" pitchFamily="18" charset="0"/>
                <a:cs typeface="Times New Roman" pitchFamily="18" charset="0"/>
              </a:rPr>
              <a:t>- DA</a:t>
            </a:r>
            <a:r>
              <a:rPr lang="vi-VN" sz="1800" b="0" dirty="0">
                <a:latin typeface="Times New Roman" pitchFamily="18" charset="0"/>
                <a:cs typeface="Times New Roman" pitchFamily="18" charset="0"/>
              </a:rPr>
              <a:t> sử dụng vốn </a:t>
            </a:r>
            <a:r>
              <a:rPr lang="en-US" sz="1800" b="0" dirty="0">
                <a:latin typeface="Times New Roman" pitchFamily="18" charset="0"/>
                <a:cs typeface="Times New Roman" pitchFamily="18" charset="0"/>
              </a:rPr>
              <a:t>ĐTC</a:t>
            </a:r>
            <a:r>
              <a:rPr lang="vi-VN" sz="1800" b="0" dirty="0">
                <a:latin typeface="Times New Roman" pitchFamily="18" charset="0"/>
                <a:cs typeface="Times New Roman" pitchFamily="18" charset="0"/>
              </a:rPr>
              <a:t>, nguồn </a:t>
            </a:r>
            <a:r>
              <a:rPr lang="en-US" sz="1800" b="0" dirty="0">
                <a:latin typeface="Times New Roman" pitchFamily="18" charset="0"/>
                <a:cs typeface="Times New Roman" pitchFamily="18" charset="0"/>
              </a:rPr>
              <a:t>TCCĐ:</a:t>
            </a:r>
            <a:r>
              <a:rPr lang="vi-VN" sz="1800" b="0" dirty="0">
                <a:latin typeface="Times New Roman" pitchFamily="18" charset="0"/>
                <a:cs typeface="Times New Roman" pitchFamily="18" charset="0"/>
              </a:rPr>
              <a:t> xác định </a:t>
            </a:r>
            <a:r>
              <a:rPr lang="en-US" sz="1800" b="0" dirty="0">
                <a:latin typeface="Times New Roman" pitchFamily="18" charset="0"/>
                <a:cs typeface="Times New Roman" pitchFamily="18" charset="0"/>
              </a:rPr>
              <a:t>CĐT</a:t>
            </a:r>
            <a:r>
              <a:rPr lang="vi-VN"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theo</a:t>
            </a:r>
            <a:r>
              <a:rPr lang="en-US" sz="1800" b="0" dirty="0">
                <a:latin typeface="Times New Roman" pitchFamily="18" charset="0"/>
                <a:cs typeface="Times New Roman" pitchFamily="18" charset="0"/>
              </a:rPr>
              <a:t> PL</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XD, PL</a:t>
            </a:r>
            <a:r>
              <a:rPr lang="vi-VN" sz="1800" b="0" dirty="0">
                <a:latin typeface="Times New Roman" pitchFamily="18" charset="0"/>
                <a:cs typeface="Times New Roman" pitchFamily="18" charset="0"/>
              </a:rPr>
              <a:t> về </a:t>
            </a:r>
            <a:r>
              <a:rPr lang="en-US" sz="1800" b="0" dirty="0">
                <a:latin typeface="Times New Roman" pitchFamily="18" charset="0"/>
                <a:cs typeface="Times New Roman" pitchFamily="18" charset="0"/>
              </a:rPr>
              <a:t>ĐTC</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DA </a:t>
            </a:r>
            <a:r>
              <a:rPr lang="en-US" sz="1800" b="0" dirty="0" err="1">
                <a:latin typeface="Times New Roman" pitchFamily="18" charset="0"/>
                <a:cs typeface="Times New Roman" pitchFamily="18" charset="0"/>
              </a:rPr>
              <a:t>sử</a:t>
            </a:r>
            <a:r>
              <a:rPr lang="en-US" sz="1800" b="0" dirty="0">
                <a:latin typeface="Times New Roman" pitchFamily="18" charset="0"/>
                <a:cs typeface="Times New Roman" pitchFamily="18" charset="0"/>
              </a:rPr>
              <a:t> dung </a:t>
            </a:r>
            <a:r>
              <a:rPr lang="en-US" sz="1800" b="0" dirty="0" err="1">
                <a:latin typeface="Times New Roman" pitchFamily="18" charset="0"/>
                <a:cs typeface="Times New Roman" pitchFamily="18" charset="0"/>
              </a:rPr>
              <a:t>vốn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nhà</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nước</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ngoài</a:t>
            </a:r>
            <a:r>
              <a:rPr lang="en-US" sz="1800" b="0" dirty="0">
                <a:latin typeface="Times New Roman" pitchFamily="18" charset="0"/>
                <a:cs typeface="Times New Roman" pitchFamily="18" charset="0"/>
              </a:rPr>
              <a:t> ĐTC:  </a:t>
            </a:r>
            <a:r>
              <a:rPr lang="en-US" sz="1800" b="0" dirty="0" err="1">
                <a:latin typeface="Times New Roman" pitchFamily="18" charset="0"/>
                <a:cs typeface="Times New Roman" pitchFamily="18" charset="0"/>
              </a:rPr>
              <a:t>theo</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quy</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định</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tại</a:t>
            </a:r>
            <a:r>
              <a:rPr lang="en-US" sz="1800" b="0" dirty="0">
                <a:latin typeface="Times New Roman" pitchFamily="18" charset="0"/>
                <a:cs typeface="Times New Roman" pitchFamily="18" charset="0"/>
              </a:rPr>
              <a:t> K2 Đ7 </a:t>
            </a:r>
            <a:r>
              <a:rPr lang="en-US" sz="1800" b="0" dirty="0" err="1">
                <a:latin typeface="Times New Roman" pitchFamily="18" charset="0"/>
                <a:cs typeface="Times New Roman" pitchFamily="18" charset="0"/>
              </a:rPr>
              <a:t>của</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Luật</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Xây</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dựng</a:t>
            </a:r>
            <a:r>
              <a:rPr lang="en-US" sz="1800" b="0" dirty="0">
                <a:latin typeface="Times New Roman" pitchFamily="18" charset="0"/>
                <a:cs typeface="Times New Roman" pitchFamily="18" charset="0"/>
              </a:rPr>
              <a:t>.</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DA </a:t>
            </a:r>
            <a:r>
              <a:rPr lang="en-US" sz="1800" b="0" dirty="0" err="1">
                <a:latin typeface="Times New Roman" pitchFamily="18" charset="0"/>
                <a:cs typeface="Times New Roman" pitchFamily="18" charset="0"/>
              </a:rPr>
              <a:t>sử</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dụng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vốn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tư</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nhân</a:t>
            </a:r>
            <a:r>
              <a:rPr lang="en-US" sz="1800" b="0" dirty="0">
                <a:latin typeface="Times New Roman" pitchFamily="18" charset="0"/>
                <a:cs typeface="Times New Roman" pitchFamily="18" charset="0"/>
              </a:rPr>
              <a:t>: </a:t>
            </a:r>
            <a:r>
              <a:rPr lang="en-US" sz="1800" dirty="0">
                <a:solidFill>
                  <a:srgbClr val="2F9018"/>
                </a:solidFill>
                <a:latin typeface="Times New Roman" pitchFamily="18" charset="0"/>
                <a:cs typeface="Times New Roman" pitchFamily="18" charset="0"/>
              </a:rPr>
              <a:t>(</a:t>
            </a:r>
            <a:r>
              <a:rPr lang="en-US" sz="1800" dirty="0" err="1">
                <a:solidFill>
                  <a:srgbClr val="2F9018"/>
                </a:solidFill>
                <a:latin typeface="Times New Roman" pitchFamily="18" charset="0"/>
                <a:cs typeface="Times New Roman" pitchFamily="18" charset="0"/>
              </a:rPr>
              <a:t>i</a:t>
            </a:r>
            <a:r>
              <a:rPr lang="en-US" sz="1800" dirty="0">
                <a:solidFill>
                  <a:srgbClr val="2F9018"/>
                </a:solidFill>
                <a:latin typeface="Times New Roman" pitchFamily="18" charset="0"/>
                <a:cs typeface="Times New Roman" pitchFamily="18" charset="0"/>
              </a:rPr>
              <a:t>)</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chấp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thuận</a:t>
            </a:r>
            <a:r>
              <a:rPr lang="en-US" sz="1800" b="0" dirty="0">
                <a:latin typeface="Times New Roman" pitchFamily="18" charset="0"/>
                <a:cs typeface="Times New Roman" pitchFamily="18" charset="0"/>
              </a:rPr>
              <a:t> NĐT </a:t>
            </a:r>
            <a:r>
              <a:rPr lang="en-US" sz="1800" b="0" dirty="0" err="1">
                <a:latin typeface="Times New Roman" pitchFamily="18" charset="0"/>
                <a:cs typeface="Times New Roman" pitchFamily="18" charset="0"/>
              </a:rPr>
              <a:t>nếu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chỉ</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có</a:t>
            </a:r>
            <a:r>
              <a:rPr lang="en-US" sz="1800" b="0" dirty="0">
                <a:latin typeface="Times New Roman" pitchFamily="18" charset="0"/>
                <a:cs typeface="Times New Roman" pitchFamily="18" charset="0"/>
              </a:rPr>
              <a:t> 1 NĐT </a:t>
            </a:r>
            <a:r>
              <a:rPr lang="en-US" sz="1800" b="0" dirty="0" err="1">
                <a:latin typeface="Times New Roman" pitchFamily="18" charset="0"/>
                <a:cs typeface="Times New Roman" pitchFamily="18" charset="0"/>
              </a:rPr>
              <a:t>quan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tâm</a:t>
            </a:r>
            <a:r>
              <a:rPr lang="en-US" sz="1800" b="0" dirty="0">
                <a:latin typeface="Times New Roman" pitchFamily="18" charset="0"/>
                <a:cs typeface="Times New Roman" pitchFamily="18" charset="0"/>
              </a:rPr>
              <a:t>; </a:t>
            </a:r>
            <a:r>
              <a:rPr lang="en-US" sz="1800" dirty="0">
                <a:solidFill>
                  <a:srgbClr val="2F9018"/>
                </a:solidFill>
                <a:latin typeface="Times New Roman" pitchFamily="18" charset="0"/>
                <a:cs typeface="Times New Roman" pitchFamily="18" charset="0"/>
              </a:rPr>
              <a:t>(ii) </a:t>
            </a:r>
            <a:r>
              <a:rPr lang="en-US" sz="1800" b="0" dirty="0" err="1">
                <a:latin typeface="Times New Roman" pitchFamily="18" charset="0"/>
                <a:cs typeface="Times New Roman" pitchFamily="18" charset="0"/>
              </a:rPr>
              <a:t>đấu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thầu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nếu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có</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từ</a:t>
            </a:r>
            <a:r>
              <a:rPr lang="en-US" sz="1800" b="0" dirty="0">
                <a:latin typeface="Times New Roman" pitchFamily="18" charset="0"/>
                <a:cs typeface="Times New Roman" pitchFamily="18" charset="0"/>
              </a:rPr>
              <a:t> 2 NĐT </a:t>
            </a:r>
            <a:r>
              <a:rPr lang="en-US" sz="1800" b="0" dirty="0" err="1">
                <a:latin typeface="Times New Roman" pitchFamily="18" charset="0"/>
                <a:cs typeface="Times New Roman" pitchFamily="18" charset="0"/>
              </a:rPr>
              <a:t>quan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tâm</a:t>
            </a:r>
            <a:r>
              <a:rPr lang="en-US" sz="1800" b="0" dirty="0">
                <a:latin typeface="Times New Roman" pitchFamily="18" charset="0"/>
                <a:cs typeface="Times New Roman" pitchFamily="18" charset="0"/>
              </a:rPr>
              <a:t>; </a:t>
            </a:r>
            <a:r>
              <a:rPr lang="en-US" sz="1800" dirty="0">
                <a:solidFill>
                  <a:srgbClr val="2F9018"/>
                </a:solidFill>
                <a:latin typeface="Times New Roman" pitchFamily="18" charset="0"/>
                <a:cs typeface="Times New Roman" pitchFamily="18" charset="0"/>
              </a:rPr>
              <a:t>(iii) </a:t>
            </a:r>
            <a:r>
              <a:rPr lang="en-US" sz="1800" b="0" dirty="0" err="1">
                <a:latin typeface="Times New Roman" pitchFamily="18" charset="0"/>
                <a:cs typeface="Times New Roman" pitchFamily="18" charset="0"/>
              </a:rPr>
              <a:t>chấp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thuận</a:t>
            </a:r>
            <a:r>
              <a:rPr lang="en-US" sz="1800" b="0" dirty="0">
                <a:latin typeface="Times New Roman" pitchFamily="18" charset="0"/>
                <a:cs typeface="Times New Roman" pitchFamily="18" charset="0"/>
              </a:rPr>
              <a:t> CTĐT </a:t>
            </a:r>
            <a:r>
              <a:rPr lang="en-US" sz="1800" b="0" dirty="0" err="1">
                <a:latin typeface="Times New Roman" pitchFamily="18" charset="0"/>
                <a:cs typeface="Times New Roman" pitchFamily="18" charset="0"/>
              </a:rPr>
              <a:t>đồng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thời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chấp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thuận</a:t>
            </a:r>
            <a:r>
              <a:rPr lang="en-US" sz="1800" b="0" dirty="0">
                <a:latin typeface="Times New Roman" pitchFamily="18" charset="0"/>
                <a:cs typeface="Times New Roman" pitchFamily="18" charset="0"/>
              </a:rPr>
              <a:t> NĐT </a:t>
            </a:r>
            <a:r>
              <a:rPr lang="en-US" sz="1800" b="0" dirty="0" err="1">
                <a:latin typeface="Times New Roman" pitchFamily="18" charset="0"/>
                <a:cs typeface="Times New Roman" pitchFamily="18" charset="0"/>
              </a:rPr>
              <a:t>nếu</a:t>
            </a:r>
            <a:r>
              <a:rPr lang="en-US" sz="1800" b="0" dirty="0">
                <a:latin typeface="Times New Roman" pitchFamily="18" charset="0"/>
                <a:cs typeface="Times New Roman" pitchFamily="18" charset="0"/>
              </a:rPr>
              <a:t> NĐT </a:t>
            </a:r>
            <a:r>
              <a:rPr lang="en-US" sz="1800" b="0" dirty="0" err="1">
                <a:latin typeface="Times New Roman" pitchFamily="18" charset="0"/>
                <a:cs typeface="Times New Roman" pitchFamily="18" charset="0"/>
              </a:rPr>
              <a:t>có</a:t>
            </a:r>
            <a:r>
              <a:rPr lang="en-US" sz="1800" b="0" dirty="0">
                <a:latin typeface="Times New Roman" pitchFamily="18" charset="0"/>
                <a:cs typeface="Times New Roman" pitchFamily="18" charset="0"/>
              </a:rPr>
              <a:t> QSDĐ; </a:t>
            </a:r>
            <a:r>
              <a:rPr lang="en-US" sz="1800" dirty="0">
                <a:solidFill>
                  <a:srgbClr val="2F9018"/>
                </a:solidFill>
                <a:latin typeface="Times New Roman" pitchFamily="18" charset="0"/>
                <a:cs typeface="Times New Roman" pitchFamily="18" charset="0"/>
              </a:rPr>
              <a:t>(iv)</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với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quỹ</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đất</a:t>
            </a:r>
            <a:r>
              <a:rPr lang="en-US" sz="1800" b="0" dirty="0">
                <a:latin typeface="Times New Roman" pitchFamily="18" charset="0"/>
                <a:cs typeface="Times New Roman" pitchFamily="18" charset="0"/>
              </a:rPr>
              <a:t> 20% </a:t>
            </a:r>
            <a:r>
              <a:rPr lang="en-US" sz="1800" b="0" dirty="0" err="1">
                <a:latin typeface="Times New Roman" pitchFamily="18" charset="0"/>
                <a:cs typeface="Times New Roman" pitchFamily="18" charset="0"/>
              </a:rPr>
              <a:t>trong</a:t>
            </a:r>
            <a:r>
              <a:rPr lang="en-US" sz="1800" b="0" dirty="0">
                <a:latin typeface="Times New Roman" pitchFamily="18" charset="0"/>
                <a:cs typeface="Times New Roman" pitchFamily="18" charset="0"/>
              </a:rPr>
              <a:t> DA NOTM </a:t>
            </a:r>
            <a:r>
              <a:rPr lang="en-US" sz="1800" b="0" dirty="0" err="1">
                <a:latin typeface="Times New Roman" pitchFamily="18" charset="0"/>
                <a:cs typeface="Times New Roman" pitchFamily="18" charset="0"/>
              </a:rPr>
              <a:t>thì</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giao</a:t>
            </a:r>
            <a:r>
              <a:rPr lang="en-US" sz="1800" b="0" dirty="0">
                <a:latin typeface="Times New Roman" pitchFamily="18" charset="0"/>
                <a:cs typeface="Times New Roman" pitchFamily="18" charset="0"/>
              </a:rPr>
              <a:t> CĐT NOTM</a:t>
            </a:r>
            <a:br>
              <a:rPr lang="en-US" sz="1800" b="0" dirty="0">
                <a:latin typeface="Times New Roman" pitchFamily="18" charset="0"/>
                <a:cs typeface="Times New Roman" pitchFamily="18" charset="0"/>
              </a:rPr>
            </a:br>
            <a:r>
              <a:rPr lang="en-US" sz="1800" i="1" dirty="0">
                <a:solidFill>
                  <a:srgbClr val="FF0000"/>
                </a:solidFill>
                <a:latin typeface="Times New Roman" pitchFamily="18" charset="0"/>
                <a:cs typeface="Times New Roman" pitchFamily="18" charset="0"/>
              </a:rPr>
              <a:t>(1)</a:t>
            </a:r>
            <a:r>
              <a:rPr lang="vi-VN" sz="1800" i="1" dirty="0">
                <a:solidFill>
                  <a:srgbClr val="FF0000"/>
                </a:solidFill>
                <a:latin typeface="Times New Roman" pitchFamily="18" charset="0"/>
                <a:cs typeface="Times New Roman" pitchFamily="18" charset="0"/>
              </a:rPr>
              <a:t> Trường hợp chỉ có 01 </a:t>
            </a:r>
            <a:r>
              <a:rPr lang="en-US" sz="1800" i="1" dirty="0">
                <a:solidFill>
                  <a:srgbClr val="FF0000"/>
                </a:solidFill>
                <a:latin typeface="Times New Roman" pitchFamily="18" charset="0"/>
                <a:cs typeface="Times New Roman" pitchFamily="18" charset="0"/>
              </a:rPr>
              <a:t>NĐT</a:t>
            </a:r>
            <a:r>
              <a:rPr lang="vi-VN" sz="1800" i="1" dirty="0">
                <a:solidFill>
                  <a:srgbClr val="FF0000"/>
                </a:solidFill>
                <a:latin typeface="Times New Roman" pitchFamily="18" charset="0"/>
                <a:cs typeface="Times New Roman" pitchFamily="18" charset="0"/>
              </a:rPr>
              <a:t> đáp ứng yêu cầu hồ sơ mời quan tâm theo quy định của </a:t>
            </a:r>
            <a:r>
              <a:rPr lang="en-US" sz="1800" i="1" dirty="0">
                <a:solidFill>
                  <a:srgbClr val="FF0000"/>
                </a:solidFill>
                <a:latin typeface="Times New Roman" pitchFamily="18" charset="0"/>
                <a:cs typeface="Times New Roman" pitchFamily="18" charset="0"/>
              </a:rPr>
              <a:t>PL</a:t>
            </a:r>
            <a:r>
              <a:rPr lang="vi-VN" sz="1800" i="1" dirty="0">
                <a:solidFill>
                  <a:srgbClr val="FF0000"/>
                </a:solidFill>
                <a:latin typeface="Times New Roman" pitchFamily="18" charset="0"/>
                <a:cs typeface="Times New Roman" pitchFamily="18" charset="0"/>
              </a:rPr>
              <a:t> về đấu thầu</a:t>
            </a:r>
            <a:r>
              <a:rPr lang="en-GB" sz="1800" i="1" dirty="0">
                <a:solidFill>
                  <a:srgbClr val="FF0000"/>
                </a:solidFill>
                <a:latin typeface="Times New Roman" pitchFamily="18" charset="0"/>
                <a:cs typeface="Times New Roman" pitchFamily="18" charset="0"/>
              </a:rPr>
              <a:t> </a:t>
            </a:r>
            <a:r>
              <a:rPr lang="en-GB" sz="1800" i="1" dirty="0">
                <a:solidFill>
                  <a:srgbClr val="2F9018"/>
                </a:solidFill>
                <a:latin typeface="Times New Roman" pitchFamily="18" charset="0"/>
                <a:cs typeface="Times New Roman" pitchFamily="18" charset="0"/>
              </a:rPr>
              <a:t>[Đ20 NĐ 100/2024/NĐ-CP]</a:t>
            </a:r>
            <a:br>
              <a:rPr lang="en-US" sz="1800" i="1" dirty="0">
                <a:solidFill>
                  <a:srgbClr val="FF0000"/>
                </a:solidFill>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UBND</a:t>
            </a:r>
            <a:r>
              <a:rPr lang="vi-VN" sz="1800" b="0" dirty="0">
                <a:latin typeface="Times New Roman" pitchFamily="18" charset="0"/>
                <a:cs typeface="Times New Roman" pitchFamily="18" charset="0"/>
              </a:rPr>
              <a:t> tỉnh thực hiện chấp thuận </a:t>
            </a:r>
            <a:r>
              <a:rPr lang="en-US" sz="1800" b="0" dirty="0">
                <a:latin typeface="Times New Roman" pitchFamily="18" charset="0"/>
                <a:cs typeface="Times New Roman" pitchFamily="18" charset="0"/>
              </a:rPr>
              <a:t>NĐT</a:t>
            </a:r>
            <a:r>
              <a:rPr lang="vi-VN" sz="1800" b="0" dirty="0">
                <a:latin typeface="Times New Roman" pitchFamily="18" charset="0"/>
                <a:cs typeface="Times New Roman" pitchFamily="18" charset="0"/>
              </a:rPr>
              <a:t> để làm </a:t>
            </a:r>
            <a:r>
              <a:rPr lang="en-US" sz="1800" b="0" dirty="0">
                <a:latin typeface="Times New Roman" pitchFamily="18" charset="0"/>
                <a:cs typeface="Times New Roman" pitchFamily="18" charset="0"/>
              </a:rPr>
              <a:t>CĐT</a:t>
            </a:r>
            <a:r>
              <a:rPr lang="vi-VN" sz="1800" b="0" dirty="0">
                <a:latin typeface="Times New Roman" pitchFamily="18" charset="0"/>
                <a:cs typeface="Times New Roman" pitchFamily="18" charset="0"/>
              </a:rPr>
              <a:t> dự án </a:t>
            </a:r>
            <a:r>
              <a:rPr lang="en-US" sz="1800" b="0" dirty="0">
                <a:latin typeface="Times New Roman" pitchFamily="18" charset="0"/>
                <a:cs typeface="Times New Roman" pitchFamily="18" charset="0"/>
              </a:rPr>
              <a:t>NOXH</a:t>
            </a:r>
            <a:r>
              <a:rPr lang="vi-VN" sz="1800" b="0" dirty="0">
                <a:latin typeface="Times New Roman" pitchFamily="18" charset="0"/>
                <a:cs typeface="Times New Roman" pitchFamily="18" charset="0"/>
              </a:rPr>
              <a:t> khi đáp ứng các điều kiện về chấp thuận </a:t>
            </a:r>
            <a:r>
              <a:rPr lang="en-US" sz="1800" b="0" dirty="0">
                <a:latin typeface="Times New Roman" pitchFamily="18" charset="0"/>
                <a:cs typeface="Times New Roman" pitchFamily="18" charset="0"/>
              </a:rPr>
              <a:t>NĐT</a:t>
            </a:r>
            <a:r>
              <a:rPr lang="vi-VN" sz="1800" b="0" dirty="0">
                <a:latin typeface="Times New Roman" pitchFamily="18" charset="0"/>
                <a:cs typeface="Times New Roman" pitchFamily="18" charset="0"/>
              </a:rPr>
              <a:t> theo </a:t>
            </a:r>
            <a:r>
              <a:rPr lang="en-US" sz="1800" b="0" dirty="0">
                <a:latin typeface="Times New Roman" pitchFamily="18" charset="0"/>
                <a:cs typeface="Times New Roman" pitchFamily="18" charset="0"/>
              </a:rPr>
              <a:t>PL</a:t>
            </a:r>
            <a:r>
              <a:rPr lang="vi-VN" sz="1800" b="0" dirty="0">
                <a:latin typeface="Times New Roman" pitchFamily="18" charset="0"/>
                <a:cs typeface="Times New Roman" pitchFamily="18" charset="0"/>
              </a:rPr>
              <a:t> về đầu tư và điều kiện về vốn chủ sở hữu</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khả năng huy động vốn theo </a:t>
            </a:r>
            <a:r>
              <a:rPr lang="en-US" sz="1800" b="0" dirty="0">
                <a:latin typeface="Times New Roman" pitchFamily="18" charset="0"/>
                <a:cs typeface="Times New Roman" pitchFamily="18" charset="0"/>
              </a:rPr>
              <a:t>PL</a:t>
            </a:r>
            <a:r>
              <a:rPr lang="vi-VN" sz="1800" b="0" dirty="0">
                <a:latin typeface="Times New Roman" pitchFamily="18" charset="0"/>
                <a:cs typeface="Times New Roman" pitchFamily="18" charset="0"/>
              </a:rPr>
              <a:t> về </a:t>
            </a:r>
            <a:r>
              <a:rPr lang="en-US" sz="1800" b="0" dirty="0">
                <a:latin typeface="Times New Roman" pitchFamily="18" charset="0"/>
                <a:cs typeface="Times New Roman" pitchFamily="18" charset="0"/>
              </a:rPr>
              <a:t>KDBĐS</a:t>
            </a:r>
            <a:r>
              <a:rPr lang="vi-VN" sz="1800" b="0" dirty="0">
                <a:latin typeface="Times New Roman" pitchFamily="18" charset="0"/>
                <a:cs typeface="Times New Roman" pitchFamily="18" charset="0"/>
              </a:rPr>
              <a:t>, đất đai và pháp luật khác có liên quan.</a:t>
            </a:r>
            <a:r>
              <a:rPr lang="en-US" sz="1800" b="0" dirty="0">
                <a:latin typeface="Times New Roman" pitchFamily="18" charset="0"/>
                <a:cs typeface="Times New Roman" pitchFamily="18" charset="0"/>
              </a:rPr>
              <a:t> </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Trình tự, thủ tục chấp thuận </a:t>
            </a:r>
            <a:r>
              <a:rPr lang="en-US" sz="1800" b="0" dirty="0">
                <a:latin typeface="Times New Roman" pitchFamily="18" charset="0"/>
                <a:cs typeface="Times New Roman" pitchFamily="18" charset="0"/>
              </a:rPr>
              <a:t>NĐT</a:t>
            </a:r>
            <a:r>
              <a:rPr lang="vi-VN"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theo</a:t>
            </a:r>
            <a:r>
              <a:rPr lang="vi-VN" sz="1800" b="0" dirty="0">
                <a:latin typeface="Times New Roman" pitchFamily="18" charset="0"/>
                <a:cs typeface="Times New Roman" pitchFamily="18" charset="0"/>
              </a:rPr>
              <a:t> pháp luật về đầu tư.</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Văn bản chấp thuận </a:t>
            </a:r>
            <a:r>
              <a:rPr lang="en-US" sz="1800" b="0" dirty="0">
                <a:latin typeface="Times New Roman" pitchFamily="18" charset="0"/>
                <a:cs typeface="Times New Roman" pitchFamily="18" charset="0"/>
              </a:rPr>
              <a:t>NĐT</a:t>
            </a:r>
            <a:r>
              <a:rPr lang="vi-VN" sz="1800" b="0" dirty="0">
                <a:latin typeface="Times New Roman" pitchFamily="18" charset="0"/>
                <a:cs typeface="Times New Roman" pitchFamily="18" charset="0"/>
              </a:rPr>
              <a:t> theo </a:t>
            </a:r>
            <a:r>
              <a:rPr lang="en-US" sz="1800" b="0" dirty="0">
                <a:latin typeface="Times New Roman" pitchFamily="18" charset="0"/>
                <a:cs typeface="Times New Roman" pitchFamily="18" charset="0"/>
              </a:rPr>
              <a:t>PL</a:t>
            </a:r>
            <a:r>
              <a:rPr lang="vi-VN" sz="1800" b="0" dirty="0">
                <a:latin typeface="Times New Roman" pitchFamily="18" charset="0"/>
                <a:cs typeface="Times New Roman" pitchFamily="18" charset="0"/>
              </a:rPr>
              <a:t> về đầu tư là văn bản xác định </a:t>
            </a:r>
            <a:r>
              <a:rPr lang="en-US" sz="1800" b="0" dirty="0">
                <a:latin typeface="Times New Roman" pitchFamily="18" charset="0"/>
                <a:cs typeface="Times New Roman" pitchFamily="18" charset="0"/>
              </a:rPr>
              <a:t>CĐT</a:t>
            </a:r>
            <a:r>
              <a:rPr lang="vi-VN" sz="1800" b="0" dirty="0">
                <a:latin typeface="Times New Roman" pitchFamily="18" charset="0"/>
                <a:cs typeface="Times New Roman" pitchFamily="18" charset="0"/>
              </a:rPr>
              <a:t> dự án</a:t>
            </a:r>
            <a:r>
              <a:rPr lang="en-US" sz="1800" b="0" dirty="0">
                <a:latin typeface="Times New Roman" pitchFamily="18" charset="0"/>
                <a:cs typeface="Times New Roman" pitchFamily="18" charset="0"/>
              </a:rPr>
              <a:t>.</a:t>
            </a:r>
            <a:endParaRPr lang="vi-VN" sz="1200" b="0" dirty="0">
              <a:latin typeface="Times New Roman" pitchFamily="18" charset="0"/>
              <a:cs typeface="Times New Roman" pitchFamily="18" charset="0"/>
            </a:endParaRPr>
          </a:p>
        </p:txBody>
      </p:sp>
    </p:spTree>
    <p:extLst>
      <p:ext uri="{BB962C8B-B14F-4D97-AF65-F5344CB8AC3E}">
        <p14:creationId xmlns:p14="http://schemas.microsoft.com/office/powerpoint/2010/main" val="17668620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71427" y="237475"/>
            <a:ext cx="7704000" cy="557303"/>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III.5. </a:t>
            </a:r>
            <a:r>
              <a:rPr lang="en-US" sz="2000" dirty="0" err="1">
                <a:solidFill>
                  <a:srgbClr val="FF0000"/>
                </a:solidFill>
                <a:latin typeface="Times New Roman" panose="02020603050405020304" pitchFamily="18" charset="0"/>
                <a:cs typeface="Times New Roman" panose="02020603050405020304" pitchFamily="18" charset="0"/>
              </a:rPr>
              <a:t>Chủ</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đầu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tư</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84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23725" y="771993"/>
            <a:ext cx="8325376" cy="4022748"/>
          </a:xfrm>
          <a:prstGeom prst="rect">
            <a:avLst/>
          </a:prstGeom>
        </p:spPr>
        <p:txBody>
          <a:bodyPr spcFirstLastPara="1" wrap="square" lIns="91425" tIns="91425" rIns="91425" bIns="91425" anchor="b" anchorCtr="0">
            <a:noAutofit/>
          </a:bodyPr>
          <a:lstStyle/>
          <a:p>
            <a:r>
              <a:rPr lang="en-US" sz="1600" i="1" dirty="0">
                <a:solidFill>
                  <a:srgbClr val="FF0000"/>
                </a:solidFill>
                <a:latin typeface="Times New Roman" pitchFamily="18" charset="0"/>
                <a:cs typeface="Times New Roman" pitchFamily="18" charset="0"/>
              </a:rPr>
              <a:t>(2)</a:t>
            </a:r>
            <a:r>
              <a:rPr lang="vi-VN" sz="1600" i="1" dirty="0">
                <a:solidFill>
                  <a:srgbClr val="FF0000"/>
                </a:solidFill>
                <a:latin typeface="Times New Roman" pitchFamily="18" charset="0"/>
                <a:cs typeface="Times New Roman" pitchFamily="18" charset="0"/>
              </a:rPr>
              <a:t> Trường hợp </a:t>
            </a:r>
            <a:r>
              <a:rPr lang="vi-VN" sz="1600" i="1" dirty="0">
                <a:solidFill>
                  <a:srgbClr val="FF0000"/>
                </a:solidFill>
                <a:latin typeface="Cambria Math" panose="02040503050406030204" pitchFamily="18" charset="0"/>
                <a:ea typeface="Cambria Math" panose="02040503050406030204" pitchFamily="18" charset="0"/>
                <a:cs typeface="Times New Roman" pitchFamily="18" charset="0"/>
              </a:rPr>
              <a:t>≥</a:t>
            </a:r>
            <a:r>
              <a:rPr lang="vi-VN" sz="1600" i="1" dirty="0">
                <a:solidFill>
                  <a:srgbClr val="FF0000"/>
                </a:solidFill>
                <a:latin typeface="Times New Roman" pitchFamily="18" charset="0"/>
                <a:cs typeface="Times New Roman" pitchFamily="18" charset="0"/>
              </a:rPr>
              <a:t>02 </a:t>
            </a:r>
            <a:r>
              <a:rPr lang="en-US" sz="1600" i="1" dirty="0">
                <a:solidFill>
                  <a:srgbClr val="FF0000"/>
                </a:solidFill>
                <a:latin typeface="Times New Roman" pitchFamily="18" charset="0"/>
                <a:cs typeface="Times New Roman" pitchFamily="18" charset="0"/>
              </a:rPr>
              <a:t>NĐT</a:t>
            </a:r>
            <a:r>
              <a:rPr lang="vi-VN" sz="1600" i="1" dirty="0">
                <a:solidFill>
                  <a:srgbClr val="FF0000"/>
                </a:solidFill>
                <a:latin typeface="Times New Roman" pitchFamily="18" charset="0"/>
                <a:cs typeface="Times New Roman" pitchFamily="18" charset="0"/>
              </a:rPr>
              <a:t> quan tâm</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thì</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thực</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hiện</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đấu</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thầu</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theo</a:t>
            </a:r>
            <a:r>
              <a:rPr lang="en-US" sz="1600" i="1" dirty="0">
                <a:solidFill>
                  <a:srgbClr val="FF0000"/>
                </a:solidFill>
                <a:latin typeface="Times New Roman" pitchFamily="18" charset="0"/>
                <a:cs typeface="Times New Roman" pitchFamily="18" charset="0"/>
              </a:rPr>
              <a:t> PL </a:t>
            </a:r>
            <a:r>
              <a:rPr lang="en-US" sz="1600" i="1" dirty="0" err="1">
                <a:solidFill>
                  <a:srgbClr val="FF0000"/>
                </a:solidFill>
                <a:latin typeface="Times New Roman" pitchFamily="18" charset="0"/>
                <a:cs typeface="Times New Roman" pitchFamily="18" charset="0"/>
              </a:rPr>
              <a:t>về</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đấu</a:t>
            </a:r>
            <a:r>
              <a:rPr lang="en-US" sz="1600" i="1" dirty="0">
                <a:solidFill>
                  <a:srgbClr val="FF0000"/>
                </a:solidFill>
                <a:latin typeface="Times New Roman" pitchFamily="18" charset="0"/>
                <a:cs typeface="Times New Roman" pitchFamily="18" charset="0"/>
              </a:rPr>
              <a:t> </a:t>
            </a:r>
            <a:r>
              <a:rPr lang="en-US" sz="1600" i="1" dirty="0" err="1">
                <a:solidFill>
                  <a:srgbClr val="FF0000"/>
                </a:solidFill>
                <a:latin typeface="Times New Roman" pitchFamily="18" charset="0"/>
                <a:cs typeface="Times New Roman" pitchFamily="18" charset="0"/>
              </a:rPr>
              <a:t>thầu</a:t>
            </a:r>
            <a:r>
              <a:rPr lang="en-US" sz="1600" i="1" dirty="0">
                <a:solidFill>
                  <a:srgbClr val="FF0000"/>
                </a:solidFill>
                <a:latin typeface="Times New Roman" pitchFamily="18" charset="0"/>
                <a:cs typeface="Times New Roman" pitchFamily="18" charset="0"/>
              </a:rPr>
              <a:t> </a:t>
            </a:r>
            <a:r>
              <a:rPr lang="en-GB" sz="1600" i="1" dirty="0">
                <a:solidFill>
                  <a:srgbClr val="2F9018"/>
                </a:solidFill>
                <a:latin typeface="Times New Roman" pitchFamily="18" charset="0"/>
                <a:cs typeface="Times New Roman" pitchFamily="18" charset="0"/>
              </a:rPr>
              <a:t>[Đ21 NĐ 100/2024/NĐ-CP]</a:t>
            </a:r>
            <a:br>
              <a:rPr lang="en-US" sz="1600" i="1" dirty="0">
                <a:solidFill>
                  <a:srgbClr val="FF0000"/>
                </a:solidFill>
                <a:latin typeface="Times New Roman" panose="02020603050405020304" pitchFamily="18" charset="0"/>
                <a:cs typeface="Times New Roman" panose="02020603050405020304" pitchFamily="18" charset="0"/>
              </a:rPr>
            </a:br>
            <a:r>
              <a:rPr lang="en-US" sz="1600" b="0" i="1" dirty="0">
                <a:solidFill>
                  <a:srgbClr val="2F9018"/>
                </a:solidFill>
                <a:latin typeface="Times New Roman" panose="02020603050405020304" pitchFamily="18" charset="0"/>
                <a:cs typeface="Times New Roman" panose="02020603050405020304" pitchFamily="18" charset="0"/>
              </a:rPr>
              <a:t>-</a:t>
            </a:r>
            <a:r>
              <a:rPr lang="vi-VN" sz="1600" b="0" i="1" dirty="0">
                <a:solidFill>
                  <a:srgbClr val="2F9018"/>
                </a:solidFill>
                <a:latin typeface="Times New Roman" panose="02020603050405020304" pitchFamily="18" charset="0"/>
                <a:cs typeface="Times New Roman" panose="02020603050405020304" pitchFamily="18" charset="0"/>
              </a:rPr>
              <a:t> Điều kiện đối với dự án</a:t>
            </a:r>
            <a:r>
              <a:rPr lang="vi-VN" sz="1600" b="0" dirty="0">
                <a:solidFill>
                  <a:srgbClr val="2F9018"/>
                </a:solidFill>
                <a:latin typeface="Times New Roman" panose="02020603050405020304" pitchFamily="18" charset="0"/>
                <a:cs typeface="Times New Roman" panose="02020603050405020304" pitchFamily="18" charset="0"/>
              </a:rPr>
              <a:t>:</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Đ</a:t>
            </a:r>
            <a:r>
              <a:rPr lang="vi-VN" sz="1600" b="0" dirty="0">
                <a:latin typeface="Times New Roman" panose="02020603050405020304" pitchFamily="18" charset="0"/>
                <a:cs typeface="Times New Roman" panose="02020603050405020304" pitchFamily="18" charset="0"/>
              </a:rPr>
              <a:t>iều kiện theo quy định của </a:t>
            </a:r>
            <a:r>
              <a:rPr lang="en-US" sz="1600" b="0" dirty="0">
                <a:latin typeface="Times New Roman" panose="02020603050405020304" pitchFamily="18" charset="0"/>
                <a:cs typeface="Times New Roman" panose="02020603050405020304" pitchFamily="18" charset="0"/>
              </a:rPr>
              <a:t>DA</a:t>
            </a:r>
            <a:r>
              <a:rPr lang="vi-VN" sz="1600" b="0" dirty="0">
                <a:latin typeface="Times New Roman" panose="02020603050405020304" pitchFamily="18" charset="0"/>
                <a:cs typeface="Times New Roman" panose="02020603050405020304" pitchFamily="18" charset="0"/>
              </a:rPr>
              <a:t> phải đấu thầu theo </a:t>
            </a:r>
            <a:r>
              <a:rPr lang="en-US" sz="1600" b="0" dirty="0">
                <a:latin typeface="Times New Roman" panose="02020603050405020304" pitchFamily="18" charset="0"/>
                <a:cs typeface="Times New Roman" panose="02020603050405020304" pitchFamily="18" charset="0"/>
              </a:rPr>
              <a:t>PL</a:t>
            </a:r>
            <a:r>
              <a:rPr lang="vi-VN" sz="1600" b="0" dirty="0">
                <a:latin typeface="Times New Roman" panose="02020603050405020304" pitchFamily="18" charset="0"/>
                <a:cs typeface="Times New Roman" panose="02020603050405020304" pitchFamily="18" charset="0"/>
              </a:rPr>
              <a:t> về đấu thầu;</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Không thuộc các trường hợp quy định tại điểm a và c </a:t>
            </a:r>
            <a:r>
              <a:rPr lang="en-US" sz="1600" b="0" dirty="0">
                <a:latin typeface="Times New Roman" panose="02020603050405020304" pitchFamily="18" charset="0"/>
                <a:cs typeface="Times New Roman" panose="02020603050405020304" pitchFamily="18" charset="0"/>
              </a:rPr>
              <a:t>K4</a:t>
            </a:r>
            <a:r>
              <a:rPr lang="vi-VN" sz="1600" b="0" dirty="0">
                <a:latin typeface="Times New Roman" panose="02020603050405020304" pitchFamily="18" charset="0"/>
                <a:cs typeface="Times New Roman" panose="02020603050405020304" pitchFamily="18" charset="0"/>
              </a:rPr>
              <a:t> Đ84 của </a:t>
            </a:r>
            <a:r>
              <a:rPr lang="en-US" sz="1600" b="0" dirty="0">
                <a:latin typeface="Times New Roman" panose="02020603050405020304" pitchFamily="18" charset="0"/>
                <a:cs typeface="Times New Roman" panose="02020603050405020304" pitchFamily="18" charset="0"/>
              </a:rPr>
              <a:t>LNO</a:t>
            </a:r>
            <a:r>
              <a:rPr lang="vi-VN" sz="1600" b="0" dirty="0">
                <a:latin typeface="Times New Roman" panose="02020603050405020304" pitchFamily="18" charset="0"/>
                <a:cs typeface="Times New Roman" panose="02020603050405020304" pitchFamily="18" charset="0"/>
              </a:rPr>
              <a:t>;</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Đã có Quyết định chấp thuận </a:t>
            </a:r>
            <a:r>
              <a:rPr lang="en-US" sz="1600" b="0" dirty="0">
                <a:latin typeface="Times New Roman" panose="02020603050405020304" pitchFamily="18" charset="0"/>
                <a:cs typeface="Times New Roman" panose="02020603050405020304" pitchFamily="18" charset="0"/>
              </a:rPr>
              <a:t>CTĐT</a:t>
            </a:r>
            <a:r>
              <a:rPr lang="vi-VN" sz="1600" b="0" dirty="0">
                <a:latin typeface="Times New Roman" panose="02020603050405020304" pitchFamily="18" charset="0"/>
                <a:cs typeface="Times New Roman" panose="02020603050405020304" pitchFamily="18" charset="0"/>
              </a:rPr>
              <a:t>;</a:t>
            </a:r>
            <a:br>
              <a:rPr lang="vi-VN"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Có </a:t>
            </a:r>
            <a:r>
              <a:rPr lang="en-US" sz="1600" b="0" dirty="0">
                <a:latin typeface="Times New Roman" panose="02020603050405020304" pitchFamily="18" charset="0"/>
                <a:cs typeface="Times New Roman" panose="02020603050405020304" pitchFamily="18" charset="0"/>
              </a:rPr>
              <a:t>QHPK</a:t>
            </a:r>
            <a:r>
              <a:rPr lang="vi-VN" sz="1600" b="0" dirty="0">
                <a:latin typeface="Times New Roman" panose="02020603050405020304" pitchFamily="18" charset="0"/>
                <a:cs typeface="Times New Roman" panose="02020603050405020304" pitchFamily="18" charset="0"/>
              </a:rPr>
              <a:t> tỷ lệ 1/2000 hoặc </a:t>
            </a:r>
            <a:r>
              <a:rPr lang="en-US" sz="1600" b="0" dirty="0">
                <a:latin typeface="Times New Roman" panose="02020603050405020304" pitchFamily="18" charset="0"/>
                <a:cs typeface="Times New Roman" panose="02020603050405020304" pitchFamily="18" charset="0"/>
              </a:rPr>
              <a:t>QHCT</a:t>
            </a:r>
            <a:r>
              <a:rPr lang="vi-VN" sz="1600" b="0" dirty="0">
                <a:latin typeface="Times New Roman" panose="02020603050405020304" pitchFamily="18" charset="0"/>
                <a:cs typeface="Times New Roman" panose="02020603050405020304" pitchFamily="18" charset="0"/>
              </a:rPr>
              <a:t> tỷ lệ 1/500.</a:t>
            </a:r>
            <a:br>
              <a:rPr lang="en-US" sz="1600" b="0" dirty="0">
                <a:latin typeface="Times New Roman" panose="02020603050405020304" pitchFamily="18" charset="0"/>
                <a:cs typeface="Times New Roman" panose="02020603050405020304" pitchFamily="18" charset="0"/>
              </a:rPr>
            </a:br>
            <a:r>
              <a:rPr lang="en-US" sz="1600" b="0" i="1" dirty="0">
                <a:solidFill>
                  <a:srgbClr val="2F9018"/>
                </a:solidFill>
                <a:latin typeface="Times New Roman" panose="02020603050405020304" pitchFamily="18" charset="0"/>
                <a:cs typeface="Times New Roman" panose="02020603050405020304" pitchFamily="18" charset="0"/>
              </a:rPr>
              <a:t>-</a:t>
            </a:r>
            <a:r>
              <a:rPr lang="vi-VN" sz="1600" b="0" i="1" dirty="0">
                <a:solidFill>
                  <a:srgbClr val="2F9018"/>
                </a:solidFill>
                <a:latin typeface="Times New Roman" panose="02020603050405020304" pitchFamily="18" charset="0"/>
                <a:cs typeface="Times New Roman" panose="02020603050405020304" pitchFamily="18" charset="0"/>
              </a:rPr>
              <a:t> Tổ chức tham gia đấu thầu</a:t>
            </a:r>
            <a:r>
              <a:rPr lang="vi-VN" sz="1600" b="0" dirty="0">
                <a:solidFill>
                  <a:srgbClr val="2F9018"/>
                </a:solidFill>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lựa chọn </a:t>
            </a:r>
            <a:r>
              <a:rPr lang="en-US" sz="1600" b="0" dirty="0">
                <a:latin typeface="Times New Roman" panose="02020603050405020304" pitchFamily="18" charset="0"/>
                <a:cs typeface="Times New Roman" panose="02020603050405020304" pitchFamily="18" charset="0"/>
              </a:rPr>
              <a:t>CĐT</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DA</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NOXH</a:t>
            </a:r>
            <a:r>
              <a:rPr lang="vi-VN" sz="1600" b="0" dirty="0">
                <a:latin typeface="Times New Roman" panose="02020603050405020304" pitchFamily="18" charset="0"/>
                <a:cs typeface="Times New Roman" panose="02020603050405020304" pitchFamily="18" charset="0"/>
              </a:rPr>
              <a:t> phải đảm bảo các điều kiện theo quy định tại Luật Đất đai</a:t>
            </a:r>
            <a:r>
              <a:rPr lang="en-US" sz="1600" b="0" dirty="0">
                <a:latin typeface="Times New Roman" panose="02020603050405020304" pitchFamily="18" charset="0"/>
                <a:cs typeface="Times New Roman" panose="02020603050405020304" pitchFamily="18" charset="0"/>
              </a:rPr>
              <a:t>,</a:t>
            </a:r>
            <a:r>
              <a:rPr lang="vi-VN" sz="1600" b="0" dirty="0">
                <a:latin typeface="Times New Roman" panose="02020603050405020304" pitchFamily="18" charset="0"/>
                <a:cs typeface="Times New Roman" panose="02020603050405020304" pitchFamily="18" charset="0"/>
              </a:rPr>
              <a:t> Luật Đấu thầu và văn bản hướng dẫn </a:t>
            </a:r>
            <a:r>
              <a:rPr lang="en-US" sz="1600" b="0" dirty="0" err="1">
                <a:latin typeface="Times New Roman" panose="02020603050405020304" pitchFamily="18" charset="0"/>
                <a:cs typeface="Times New Roman" panose="02020603050405020304" pitchFamily="18" charset="0"/>
              </a:rPr>
              <a:t>các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Luật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này</a:t>
            </a:r>
            <a:r>
              <a:rPr lang="en-US" sz="1600" b="0" dirty="0">
                <a:latin typeface="Times New Roman" panose="02020603050405020304" pitchFamily="18" charset="0"/>
                <a:cs typeface="Times New Roman" panose="02020603050405020304" pitchFamily="18" charset="0"/>
              </a:rPr>
              <a:t>.</a:t>
            </a:r>
            <a:br>
              <a:rPr lang="vi-VN" sz="1600" b="0" dirty="0">
                <a:latin typeface="Times New Roman" panose="02020603050405020304" pitchFamily="18" charset="0"/>
                <a:cs typeface="Times New Roman" panose="02020603050405020304" pitchFamily="18" charset="0"/>
              </a:rPr>
            </a:br>
            <a:r>
              <a:rPr lang="en-US" sz="1600" b="0" i="1" dirty="0">
                <a:solidFill>
                  <a:srgbClr val="2F9018"/>
                </a:solidFill>
                <a:latin typeface="Times New Roman" panose="02020603050405020304" pitchFamily="18" charset="0"/>
                <a:cs typeface="Times New Roman" panose="02020603050405020304" pitchFamily="18" charset="0"/>
              </a:rPr>
              <a:t>- </a:t>
            </a:r>
            <a:r>
              <a:rPr lang="vi-VN" sz="1600" b="0" i="1" dirty="0">
                <a:solidFill>
                  <a:srgbClr val="2F9018"/>
                </a:solidFill>
                <a:latin typeface="Times New Roman" panose="02020603050405020304" pitchFamily="18" charset="0"/>
                <a:cs typeface="Times New Roman" panose="02020603050405020304" pitchFamily="18" charset="0"/>
              </a:rPr>
              <a:t>Hồ sơ dự thầu </a:t>
            </a:r>
            <a:r>
              <a:rPr lang="vi-VN" sz="1600" b="0" dirty="0">
                <a:latin typeface="Times New Roman" panose="02020603050405020304" pitchFamily="18" charset="0"/>
                <a:cs typeface="Times New Roman" panose="02020603050405020304" pitchFamily="18" charset="0"/>
              </a:rPr>
              <a:t>được đánh giá theo thang điểm 100, trong đó tổng số điểm đánh giá là tổng điểm của </a:t>
            </a:r>
            <a:r>
              <a:rPr lang="vi-VN" sz="1600" b="0" dirty="0">
                <a:solidFill>
                  <a:schemeClr val="tx1"/>
                </a:solidFill>
                <a:latin typeface="Times New Roman" panose="02020603050405020304" pitchFamily="18" charset="0"/>
                <a:cs typeface="Times New Roman" panose="02020603050405020304" pitchFamily="18" charset="0"/>
              </a:rPr>
              <a:t>tiêu chuẩn đánh giá về </a:t>
            </a:r>
            <a:r>
              <a:rPr lang="vi-VN" sz="1600" dirty="0">
                <a:solidFill>
                  <a:srgbClr val="FF0000"/>
                </a:solidFill>
                <a:latin typeface="Times New Roman" panose="02020603050405020304" pitchFamily="18" charset="0"/>
                <a:cs typeface="Times New Roman" panose="02020603050405020304" pitchFamily="18" charset="0"/>
              </a:rPr>
              <a:t>năng lực, kinh nghiệm</a:t>
            </a:r>
            <a:r>
              <a:rPr lang="vi-VN" sz="1600" b="0" dirty="0">
                <a:latin typeface="Times New Roman" panose="02020603050405020304" pitchFamily="18" charset="0"/>
                <a:cs typeface="Times New Roman" panose="02020603050405020304" pitchFamily="18" charset="0"/>
              </a:rPr>
              <a:t>, điểm tiêu chuẩn đánh giá </a:t>
            </a:r>
            <a:r>
              <a:rPr lang="vi-VN" sz="1600" dirty="0">
                <a:solidFill>
                  <a:srgbClr val="FF0000"/>
                </a:solidFill>
                <a:latin typeface="Times New Roman" panose="02020603050405020304" pitchFamily="18" charset="0"/>
                <a:cs typeface="Times New Roman" panose="02020603050405020304" pitchFamily="18" charset="0"/>
              </a:rPr>
              <a:t>phương án đầu tư kinh doanh</a:t>
            </a:r>
            <a:r>
              <a:rPr lang="vi-VN" sz="1600" b="0" dirty="0">
                <a:solidFill>
                  <a:srgbClr val="FF0000"/>
                </a:solidFill>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và điểm tiêu chuẩn đánh giá </a:t>
            </a:r>
            <a:r>
              <a:rPr lang="vi-VN" sz="1600" dirty="0">
                <a:solidFill>
                  <a:srgbClr val="FF0000"/>
                </a:solidFill>
                <a:latin typeface="Times New Roman" panose="02020603050405020304" pitchFamily="18" charset="0"/>
                <a:cs typeface="Times New Roman" panose="02020603050405020304" pitchFamily="18" charset="0"/>
              </a:rPr>
              <a:t>hiệu quả đầu tư phát triển ngành, lĩnh vực, địa phương</a:t>
            </a:r>
            <a:r>
              <a:rPr lang="vi-VN" sz="1600" b="0" dirty="0">
                <a:latin typeface="Times New Roman" panose="02020603050405020304" pitchFamily="18" charset="0"/>
                <a:cs typeface="Times New Roman" panose="02020603050405020304" pitchFamily="18" charset="0"/>
              </a:rPr>
              <a:t>, bảo đảm tổng tỷ trọng là 100%.</a:t>
            </a:r>
            <a:br>
              <a:rPr lang="en-US" sz="1600" b="0" dirty="0">
                <a:latin typeface="Times New Roman" panose="02020603050405020304" pitchFamily="18" charset="0"/>
                <a:cs typeface="Times New Roman" panose="02020603050405020304" pitchFamily="18" charset="0"/>
              </a:rPr>
            </a:b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Trình</a:t>
            </a: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tự</a:t>
            </a: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thủ</a:t>
            </a: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tục</a:t>
            </a: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hồ</a:t>
            </a:r>
            <a:r>
              <a:rPr lang="en-US" sz="1600" b="0" dirty="0">
                <a:solidFill>
                  <a:srgbClr val="2F9018"/>
                </a:solidFill>
                <a:latin typeface="Times New Roman" panose="02020603050405020304" pitchFamily="18" charset="0"/>
                <a:cs typeface="Times New Roman" panose="02020603050405020304" pitchFamily="18" charset="0"/>
              </a:rPr>
              <a:t> </a:t>
            </a:r>
            <a:r>
              <a:rPr lang="en-US" sz="1600" b="0" dirty="0" err="1">
                <a:solidFill>
                  <a:srgbClr val="2F9018"/>
                </a:solidFill>
                <a:latin typeface="Times New Roman" panose="02020603050405020304" pitchFamily="18" charset="0"/>
                <a:cs typeface="Times New Roman" panose="02020603050405020304" pitchFamily="18" charset="0"/>
              </a:rPr>
              <a:t>sơ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theo</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pháp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luật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về</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đấu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thầu</a:t>
            </a:r>
            <a:r>
              <a:rPr lang="en-US" sz="1600" b="0" dirty="0">
                <a:latin typeface="Times New Roman" panose="02020603050405020304" pitchFamily="18" charset="0"/>
                <a:cs typeface="Times New Roman" panose="02020603050405020304" pitchFamily="18" charset="0"/>
              </a:rPr>
              <a:t>.</a:t>
            </a:r>
            <a:br>
              <a:rPr lang="vi-VN" sz="1600" b="0" dirty="0">
                <a:latin typeface="Times New Roman" panose="02020603050405020304" pitchFamily="18" charset="0"/>
                <a:cs typeface="Times New Roman" panose="02020603050405020304" pitchFamily="18" charset="0"/>
              </a:rPr>
            </a:br>
            <a:r>
              <a:rPr lang="en-US" sz="1600" b="0" i="1" dirty="0">
                <a:solidFill>
                  <a:srgbClr val="2F9018"/>
                </a:solidFill>
                <a:latin typeface="Times New Roman" panose="02020603050405020304" pitchFamily="18" charset="0"/>
                <a:cs typeface="Times New Roman" panose="02020603050405020304" pitchFamily="18" charset="0"/>
              </a:rPr>
              <a:t>-</a:t>
            </a:r>
            <a:r>
              <a:rPr lang="vi-VN" sz="1600" b="0" i="1" dirty="0">
                <a:solidFill>
                  <a:srgbClr val="2F9018"/>
                </a:solidFill>
                <a:latin typeface="Times New Roman" panose="02020603050405020304" pitchFamily="18" charset="0"/>
                <a:cs typeface="Times New Roman" panose="02020603050405020304" pitchFamily="18" charset="0"/>
              </a:rPr>
              <a:t> Quyết định phê duyệt kết quả</a:t>
            </a:r>
            <a:r>
              <a:rPr lang="vi-VN" sz="1600" b="0" dirty="0">
                <a:solidFill>
                  <a:srgbClr val="2F9018"/>
                </a:solidFill>
                <a:latin typeface="Times New Roman" panose="02020603050405020304" pitchFamily="18" charset="0"/>
                <a:cs typeface="Times New Roman" panose="02020603050405020304" pitchFamily="18" charset="0"/>
              </a:rPr>
              <a:t> </a:t>
            </a:r>
            <a:r>
              <a:rPr lang="vi-VN" sz="1600" b="0" dirty="0">
                <a:latin typeface="Times New Roman" panose="02020603050405020304" pitchFamily="18" charset="0"/>
                <a:cs typeface="Times New Roman" panose="02020603050405020304" pitchFamily="18" charset="0"/>
              </a:rPr>
              <a:t>lựa chọn </a:t>
            </a:r>
            <a:r>
              <a:rPr lang="en-US" sz="1600" b="0" dirty="0">
                <a:latin typeface="Times New Roman" panose="02020603050405020304" pitchFamily="18" charset="0"/>
                <a:cs typeface="Times New Roman" panose="02020603050405020304" pitchFamily="18" charset="0"/>
              </a:rPr>
              <a:t>NĐT</a:t>
            </a:r>
            <a:r>
              <a:rPr lang="vi-VN" sz="1600" b="0" dirty="0">
                <a:latin typeface="Times New Roman" panose="02020603050405020304" pitchFamily="18" charset="0"/>
                <a:cs typeface="Times New Roman" panose="02020603050405020304" pitchFamily="18" charset="0"/>
              </a:rPr>
              <a:t> trúng thầu là văn bản xác định </a:t>
            </a:r>
            <a:r>
              <a:rPr lang="en-US" sz="1600" b="0" dirty="0">
                <a:latin typeface="Times New Roman" panose="02020603050405020304" pitchFamily="18" charset="0"/>
                <a:cs typeface="Times New Roman" panose="02020603050405020304" pitchFamily="18" charset="0"/>
              </a:rPr>
              <a:t>CĐT</a:t>
            </a:r>
            <a:r>
              <a:rPr lang="vi-VN" sz="1600" b="0" dirty="0">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DA</a:t>
            </a:r>
            <a:r>
              <a:rPr lang="vi-VN" sz="1600" b="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855426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97389"/>
            <a:ext cx="7704000" cy="717011"/>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III.6. </a:t>
            </a:r>
            <a:r>
              <a:rPr lang="en-US" sz="2000" dirty="0" err="1">
                <a:solidFill>
                  <a:srgbClr val="FF0000"/>
                </a:solidFill>
                <a:latin typeface="Times New Roman" panose="02020603050405020304" pitchFamily="18" charset="0"/>
                <a:cs typeface="Times New Roman" panose="02020603050405020304" pitchFamily="18" charset="0"/>
              </a:rPr>
              <a:t>Ưu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đãi</a:t>
            </a:r>
            <a:r>
              <a:rPr lang="en-US" sz="2000" dirty="0">
                <a:solidFill>
                  <a:srgbClr val="FF0000"/>
                </a:solidFill>
                <a:latin typeface="Times New Roman" panose="02020603050405020304" pitchFamily="18" charset="0"/>
                <a:cs typeface="Times New Roman" panose="02020603050405020304" pitchFamily="18" charset="0"/>
              </a:rPr>
              <a:t> CĐT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85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79599" y="1090195"/>
            <a:ext cx="8136302" cy="3657745"/>
          </a:xfrm>
          <a:prstGeom prst="rect">
            <a:avLst/>
          </a:prstGeom>
        </p:spPr>
        <p:txBody>
          <a:bodyPr spcFirstLastPara="1" wrap="square" lIns="91425" tIns="91425" rIns="91425" bIns="91425" anchor="b" anchorCtr="0">
            <a:noAutofit/>
          </a:bodyPr>
          <a:lstStyle/>
          <a:p>
            <a:pPr>
              <a:lnSpc>
                <a:spcPct val="110000"/>
              </a:lnSpc>
            </a:pPr>
            <a:r>
              <a:rPr lang="en-US" sz="1700" i="1" dirty="0">
                <a:solidFill>
                  <a:srgbClr val="FF0000"/>
                </a:solidFill>
                <a:latin typeface="Times New Roman" pitchFamily="18" charset="0"/>
                <a:cs typeface="Times New Roman" pitchFamily="18" charset="0"/>
              </a:rPr>
              <a:t>(1) </a:t>
            </a:r>
            <a:r>
              <a:rPr lang="en-US" sz="1700" i="1" dirty="0" err="1">
                <a:solidFill>
                  <a:srgbClr val="FF0000"/>
                </a:solidFill>
                <a:latin typeface="Times New Roman" pitchFamily="18" charset="0"/>
                <a:cs typeface="Times New Roman" pitchFamily="18" charset="0"/>
              </a:rPr>
              <a:t>Đối</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với</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chủ</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đầu</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tư</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dự</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án</a:t>
            </a:r>
            <a:br>
              <a:rPr lang="en-US" sz="1700" i="1" dirty="0">
                <a:latin typeface="Times New Roman" pitchFamily="18" charset="0"/>
                <a:cs typeface="Times New Roman" pitchFamily="18" charset="0"/>
              </a:rPr>
            </a:br>
            <a:r>
              <a:rPr lang="en-US" sz="1700" b="0" i="1" dirty="0">
                <a:latin typeface="Times New Roman" pitchFamily="18" charset="0"/>
                <a:cs typeface="Times New Roman" pitchFamily="18" charset="0"/>
              </a:rPr>
              <a:t>- </a:t>
            </a:r>
            <a:r>
              <a:rPr lang="en-US" sz="1700" b="0" dirty="0">
                <a:latin typeface="Times New Roman" pitchFamily="18" charset="0"/>
                <a:cs typeface="Times New Roman" pitchFamily="18" charset="0"/>
              </a:rPr>
              <a:t>CĐT</a:t>
            </a:r>
            <a:r>
              <a:rPr lang="vi-VN" sz="1700" b="0" dirty="0">
                <a:latin typeface="Times New Roman" pitchFamily="18" charset="0"/>
                <a:cs typeface="Times New Roman" pitchFamily="18" charset="0"/>
              </a:rPr>
              <a:t> được miễn tiền </a:t>
            </a:r>
            <a:r>
              <a:rPr lang="en-US" sz="1700" b="0" dirty="0">
                <a:latin typeface="Times New Roman" pitchFamily="18" charset="0"/>
                <a:cs typeface="Times New Roman" pitchFamily="18" charset="0"/>
              </a:rPr>
              <a:t>SDĐ</a:t>
            </a:r>
            <a:r>
              <a:rPr lang="vi-VN" sz="1700" b="0" dirty="0">
                <a:latin typeface="Times New Roman" pitchFamily="18" charset="0"/>
                <a:cs typeface="Times New Roman" pitchFamily="18" charset="0"/>
              </a:rPr>
              <a:t>, tiền thuê đất đối với toàn bộ </a:t>
            </a:r>
            <a:r>
              <a:rPr lang="en-US" sz="1700" b="0" dirty="0">
                <a:latin typeface="Times New Roman" pitchFamily="18" charset="0"/>
                <a:cs typeface="Times New Roman" pitchFamily="18" charset="0"/>
              </a:rPr>
              <a:t>DA</a:t>
            </a:r>
            <a:r>
              <a:rPr lang="vi-VN" sz="1700" b="0" dirty="0">
                <a:latin typeface="Times New Roman" pitchFamily="18" charset="0"/>
                <a:cs typeface="Times New Roman" pitchFamily="18" charset="0"/>
              </a:rPr>
              <a:t>; </a:t>
            </a:r>
            <a:r>
              <a:rPr lang="vi-VN" sz="1700" dirty="0">
                <a:solidFill>
                  <a:srgbClr val="2F9018"/>
                </a:solidFill>
                <a:latin typeface="Times New Roman" pitchFamily="18" charset="0"/>
                <a:cs typeface="Times New Roman" pitchFamily="18" charset="0"/>
              </a:rPr>
              <a:t>không phải thực hiện thủ tục xác định giá đất, tính tiền </a:t>
            </a:r>
            <a:r>
              <a:rPr lang="en-US" sz="1700" dirty="0">
                <a:solidFill>
                  <a:srgbClr val="2F9018"/>
                </a:solidFill>
                <a:latin typeface="Times New Roman" pitchFamily="18" charset="0"/>
                <a:cs typeface="Times New Roman" pitchFamily="18" charset="0"/>
              </a:rPr>
              <a:t>SDĐ</a:t>
            </a:r>
            <a:r>
              <a:rPr lang="vi-VN" sz="1700" dirty="0">
                <a:solidFill>
                  <a:srgbClr val="2F9018"/>
                </a:solidFill>
                <a:latin typeface="Times New Roman" pitchFamily="18" charset="0"/>
                <a:cs typeface="Times New Roman" pitchFamily="18" charset="0"/>
              </a:rPr>
              <a:t>, tiền thuê đất</a:t>
            </a:r>
            <a:r>
              <a:rPr lang="vi-VN" sz="1700" b="0" dirty="0">
                <a:latin typeface="Times New Roman" pitchFamily="18" charset="0"/>
                <a:cs typeface="Times New Roman" pitchFamily="18" charset="0"/>
              </a:rPr>
              <a:t> </a:t>
            </a:r>
            <a:r>
              <a:rPr lang="en-US" sz="1700" dirty="0" err="1">
                <a:solidFill>
                  <a:srgbClr val="2F9018"/>
                </a:solidFill>
                <a:latin typeface="Times New Roman" pitchFamily="18" charset="0"/>
                <a:cs typeface="Times New Roman" pitchFamily="18" charset="0"/>
              </a:rPr>
              <a:t>cũng</a:t>
            </a:r>
            <a:r>
              <a:rPr lang="en-US" sz="1700" dirty="0">
                <a:solidFill>
                  <a:srgbClr val="2F9018"/>
                </a:solidFill>
                <a:latin typeface="Times New Roman" pitchFamily="18" charset="0"/>
                <a:cs typeface="Times New Roman" pitchFamily="18" charset="0"/>
              </a:rPr>
              <a:t> </a:t>
            </a:r>
            <a:r>
              <a:rPr lang="en-US" sz="1700" dirty="0" err="1">
                <a:solidFill>
                  <a:srgbClr val="2F9018"/>
                </a:solidFill>
                <a:latin typeface="Times New Roman" pitchFamily="18" charset="0"/>
                <a:cs typeface="Times New Roman" pitchFamily="18" charset="0"/>
              </a:rPr>
              <a:t>như</a:t>
            </a:r>
            <a:r>
              <a:rPr lang="vi-VN" sz="1700" dirty="0">
                <a:solidFill>
                  <a:srgbClr val="2F9018"/>
                </a:solidFill>
                <a:latin typeface="Times New Roman" pitchFamily="18" charset="0"/>
                <a:cs typeface="Times New Roman" pitchFamily="18" charset="0"/>
              </a:rPr>
              <a:t> thủ tục đề nghị miễn</a:t>
            </a:r>
            <a:br>
              <a:rPr lang="vi-VN" sz="1700" b="0" dirty="0">
                <a:latin typeface="Times New Roman" pitchFamily="18" charset="0"/>
                <a:cs typeface="Times New Roman" pitchFamily="18" charset="0"/>
              </a:rPr>
            </a:b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Được ưu đãi thuế giá trị gia tăng, thuế thu nhập doanh nghiệ</a:t>
            </a:r>
            <a:r>
              <a:rPr lang="en-US" sz="1700" b="0" dirty="0">
                <a:latin typeface="Times New Roman" pitchFamily="18" charset="0"/>
                <a:cs typeface="Times New Roman" pitchFamily="18" charset="0"/>
              </a:rPr>
              <a:t>p</a:t>
            </a:r>
            <a:br>
              <a:rPr lang="vi-VN" sz="1700" b="0" dirty="0">
                <a:latin typeface="Times New Roman" pitchFamily="18" charset="0"/>
                <a:cs typeface="Times New Roman" pitchFamily="18" charset="0"/>
              </a:rPr>
            </a:b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a:t>
            </a:r>
            <a:r>
              <a:rPr lang="en-US" sz="1700" b="0" dirty="0">
                <a:latin typeface="Times New Roman" pitchFamily="18" charset="0"/>
                <a:cs typeface="Times New Roman" pitchFamily="18" charset="0"/>
              </a:rPr>
              <a:t>L</a:t>
            </a:r>
            <a:r>
              <a:rPr lang="vi-VN" sz="1700" b="0" dirty="0">
                <a:latin typeface="Times New Roman" pitchFamily="18" charset="0"/>
                <a:cs typeface="Times New Roman" pitchFamily="18" charset="0"/>
              </a:rPr>
              <a:t>ợi nhuận định mức tối đa </a:t>
            </a:r>
            <a:r>
              <a:rPr lang="vi-VN" sz="1700" b="0" dirty="0">
                <a:solidFill>
                  <a:srgbClr val="2F9018"/>
                </a:solidFill>
                <a:latin typeface="Times New Roman" pitchFamily="18" charset="0"/>
                <a:cs typeface="Times New Roman" pitchFamily="18" charset="0"/>
              </a:rPr>
              <a:t>10% tổng chi phí </a:t>
            </a:r>
            <a:r>
              <a:rPr lang="en-US" sz="1700" b="0" dirty="0">
                <a:solidFill>
                  <a:srgbClr val="2F9018"/>
                </a:solidFill>
                <a:latin typeface="Times New Roman" pitchFamily="18" charset="0"/>
                <a:cs typeface="Times New Roman" pitchFamily="18" charset="0"/>
              </a:rPr>
              <a:t>ĐTXD</a:t>
            </a:r>
            <a:r>
              <a:rPr lang="vi-VN" sz="1700" b="0" dirty="0">
                <a:solidFill>
                  <a:srgbClr val="2F9018"/>
                </a:solidFill>
                <a:latin typeface="Times New Roman" pitchFamily="18" charset="0"/>
                <a:cs typeface="Times New Roman" pitchFamily="18" charset="0"/>
              </a:rPr>
              <a:t> đối với phần diện tích </a:t>
            </a:r>
            <a:r>
              <a:rPr lang="en-US" sz="1700" b="0" dirty="0">
                <a:solidFill>
                  <a:srgbClr val="2F9018"/>
                </a:solidFill>
                <a:latin typeface="Times New Roman" pitchFamily="18" charset="0"/>
                <a:cs typeface="Times New Roman" pitchFamily="18" charset="0"/>
              </a:rPr>
              <a:t>XD</a:t>
            </a:r>
            <a:r>
              <a:rPr lang="vi-VN" sz="1700" b="0" dirty="0">
                <a:solidFill>
                  <a:srgbClr val="2F9018"/>
                </a:solidFill>
                <a:latin typeface="Times New Roman" pitchFamily="18" charset="0"/>
                <a:cs typeface="Times New Roman" pitchFamily="18" charset="0"/>
              </a:rPr>
              <a:t> </a:t>
            </a:r>
            <a:r>
              <a:rPr lang="en-US" sz="1700" b="0" dirty="0">
                <a:solidFill>
                  <a:srgbClr val="2F9018"/>
                </a:solidFill>
                <a:latin typeface="Times New Roman" pitchFamily="18" charset="0"/>
                <a:cs typeface="Times New Roman" pitchFamily="18" charset="0"/>
              </a:rPr>
              <a:t>NOXH</a:t>
            </a:r>
            <a:br>
              <a:rPr lang="vi-VN" sz="1700" b="0" dirty="0">
                <a:latin typeface="Times New Roman" pitchFamily="18" charset="0"/>
                <a:cs typeface="Times New Roman" pitchFamily="18" charset="0"/>
              </a:rPr>
            </a:b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Được dành tối đa 20% tổng diện tích đất ở trong </a:t>
            </a:r>
            <a:r>
              <a:rPr lang="en-US" sz="1700" b="0" dirty="0">
                <a:latin typeface="Times New Roman" pitchFamily="18" charset="0"/>
                <a:cs typeface="Times New Roman" pitchFamily="18" charset="0"/>
              </a:rPr>
              <a:t>DA</a:t>
            </a:r>
            <a:r>
              <a:rPr lang="vi-VN" sz="1700" b="0" dirty="0">
                <a:latin typeface="Times New Roman" pitchFamily="18" charset="0"/>
                <a:cs typeface="Times New Roman" pitchFamily="18" charset="0"/>
              </a:rPr>
              <a:t> đã </a:t>
            </a:r>
            <a:r>
              <a:rPr lang="en-US" sz="1700" b="0" dirty="0">
                <a:latin typeface="Times New Roman" pitchFamily="18" charset="0"/>
                <a:cs typeface="Times New Roman" pitchFamily="18" charset="0"/>
              </a:rPr>
              <a:t>ĐTXD HTKT</a:t>
            </a:r>
            <a:r>
              <a:rPr lang="vi-VN" sz="1700" b="0" dirty="0">
                <a:latin typeface="Times New Roman" pitchFamily="18" charset="0"/>
                <a:cs typeface="Times New Roman" pitchFamily="18" charset="0"/>
              </a:rPr>
              <a:t> để </a:t>
            </a:r>
            <a:r>
              <a:rPr lang="en-US" sz="1700" b="0" dirty="0">
                <a:latin typeface="Times New Roman" pitchFamily="18" charset="0"/>
                <a:cs typeface="Times New Roman" pitchFamily="18" charset="0"/>
              </a:rPr>
              <a:t>ĐTXD</a:t>
            </a:r>
            <a:r>
              <a:rPr lang="vi-VN" sz="1700" b="0" dirty="0">
                <a:latin typeface="Times New Roman" pitchFamily="18" charset="0"/>
                <a:cs typeface="Times New Roman" pitchFamily="18" charset="0"/>
              </a:rPr>
              <a:t> công trình </a:t>
            </a:r>
            <a:r>
              <a:rPr lang="en-US" sz="1700" b="0" dirty="0">
                <a:latin typeface="Times New Roman" pitchFamily="18" charset="0"/>
                <a:cs typeface="Times New Roman" pitchFamily="18" charset="0"/>
              </a:rPr>
              <a:t>KD</a:t>
            </a:r>
            <a:r>
              <a:rPr lang="vi-VN" sz="1700" b="0" dirty="0">
                <a:latin typeface="Times New Roman" pitchFamily="18" charset="0"/>
                <a:cs typeface="Times New Roman" pitchFamily="18" charset="0"/>
              </a:rPr>
              <a:t> </a:t>
            </a:r>
            <a:r>
              <a:rPr lang="en-US" sz="1700" b="0" dirty="0">
                <a:latin typeface="Times New Roman" pitchFamily="18" charset="0"/>
                <a:cs typeface="Times New Roman" pitchFamily="18" charset="0"/>
              </a:rPr>
              <a:t>DV</a:t>
            </a:r>
            <a:r>
              <a:rPr lang="vi-VN" sz="1700" b="0" dirty="0">
                <a:latin typeface="Times New Roman" pitchFamily="18" charset="0"/>
                <a:cs typeface="Times New Roman" pitchFamily="18" charset="0"/>
              </a:rPr>
              <a:t>, </a:t>
            </a:r>
            <a:r>
              <a:rPr lang="en-US" sz="1700" b="0" dirty="0">
                <a:latin typeface="Times New Roman" pitchFamily="18" charset="0"/>
                <a:cs typeface="Times New Roman" pitchFamily="18" charset="0"/>
              </a:rPr>
              <a:t>TM</a:t>
            </a:r>
            <a:r>
              <a:rPr lang="vi-VN" sz="1700" b="0" dirty="0">
                <a:latin typeface="Times New Roman" pitchFamily="18" charset="0"/>
                <a:cs typeface="Times New Roman" pitchFamily="18" charset="0"/>
              </a:rPr>
              <a:t>, </a:t>
            </a:r>
            <a:r>
              <a:rPr lang="en-US" sz="1700" dirty="0">
                <a:solidFill>
                  <a:srgbClr val="2F9018"/>
                </a:solidFill>
                <a:latin typeface="Times New Roman" pitchFamily="18" charset="0"/>
                <a:cs typeface="Times New Roman" pitchFamily="18" charset="0"/>
              </a:rPr>
              <a:t>NOTM</a:t>
            </a: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a:t>
            </a:r>
            <a:r>
              <a:rPr lang="vi-VN" sz="1700" b="0" dirty="0">
                <a:solidFill>
                  <a:srgbClr val="2F9018"/>
                </a:solidFill>
                <a:latin typeface="Times New Roman" pitchFamily="18" charset="0"/>
                <a:cs typeface="Times New Roman" pitchFamily="18" charset="0"/>
              </a:rPr>
              <a:t>hạch toán riêng</a:t>
            </a:r>
            <a:r>
              <a:rPr lang="en-GB" sz="1700" b="0" dirty="0">
                <a:solidFill>
                  <a:srgbClr val="2F9018"/>
                </a:solidFill>
                <a:latin typeface="Times New Roman" pitchFamily="18" charset="0"/>
                <a:cs typeface="Times New Roman" pitchFamily="18" charset="0"/>
              </a:rPr>
              <a:t>,</a:t>
            </a:r>
            <a:r>
              <a:rPr lang="vi-VN" sz="1700" b="0" dirty="0">
                <a:solidFill>
                  <a:srgbClr val="2F9018"/>
                </a:solidFill>
                <a:latin typeface="Times New Roman" pitchFamily="18" charset="0"/>
                <a:cs typeface="Times New Roman" pitchFamily="18" charset="0"/>
              </a:rPr>
              <a:t> được hưởng toàn bộ lợi nhuận </a:t>
            </a:r>
            <a:r>
              <a:rPr lang="en-GB" sz="1700" b="0" dirty="0" err="1">
                <a:solidFill>
                  <a:srgbClr val="2F9018"/>
                </a:solidFill>
                <a:latin typeface="Times New Roman" pitchFamily="18" charset="0"/>
                <a:cs typeface="Times New Roman" pitchFamily="18" charset="0"/>
              </a:rPr>
              <a:t>của</a:t>
            </a:r>
            <a:r>
              <a:rPr lang="en-GB" sz="1700" b="0" dirty="0">
                <a:solidFill>
                  <a:srgbClr val="2F9018"/>
                </a:solidFill>
                <a:latin typeface="Times New Roman" pitchFamily="18" charset="0"/>
                <a:cs typeface="Times New Roman" pitchFamily="18" charset="0"/>
              </a:rPr>
              <a:t> </a:t>
            </a:r>
            <a:r>
              <a:rPr lang="en-GB" sz="1700" b="0" dirty="0" err="1">
                <a:solidFill>
                  <a:srgbClr val="2F9018"/>
                </a:solidFill>
                <a:latin typeface="Times New Roman" pitchFamily="18" charset="0"/>
                <a:cs typeface="Times New Roman" pitchFamily="18" charset="0"/>
              </a:rPr>
              <a:t>phần</a:t>
            </a:r>
            <a:r>
              <a:rPr lang="en-GB" sz="1700" b="0" dirty="0">
                <a:solidFill>
                  <a:srgbClr val="2F9018"/>
                </a:solidFill>
                <a:latin typeface="Times New Roman" pitchFamily="18" charset="0"/>
                <a:cs typeface="Times New Roman" pitchFamily="18" charset="0"/>
              </a:rPr>
              <a:t> </a:t>
            </a:r>
            <a:r>
              <a:rPr lang="en-GB" sz="1700" b="0" dirty="0" err="1">
                <a:solidFill>
                  <a:srgbClr val="2F9018"/>
                </a:solidFill>
                <a:latin typeface="Times New Roman" pitchFamily="18" charset="0"/>
                <a:cs typeface="Times New Roman" pitchFamily="18" charset="0"/>
              </a:rPr>
              <a:t>này</a:t>
            </a:r>
            <a:r>
              <a:rPr lang="en-GB" sz="1700" b="0" dirty="0">
                <a:solidFill>
                  <a:srgbClr val="2F9018"/>
                </a:solidFill>
                <a:latin typeface="Times New Roman" pitchFamily="18" charset="0"/>
                <a:cs typeface="Times New Roman" pitchFamily="18" charset="0"/>
              </a:rPr>
              <a:t>.</a:t>
            </a:r>
            <a:br>
              <a:rPr lang="vi-VN" sz="1700" b="0" dirty="0">
                <a:latin typeface="Times New Roman" pitchFamily="18" charset="0"/>
                <a:cs typeface="Times New Roman" pitchFamily="18" charset="0"/>
              </a:rPr>
            </a:b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Được vay vốn với lãi suất ưu đãi;</a:t>
            </a:r>
            <a:br>
              <a:rPr lang="en-US" sz="1700" b="0" dirty="0">
                <a:latin typeface="Times New Roman" pitchFamily="18" charset="0"/>
                <a:cs typeface="Times New Roman" pitchFamily="18" charset="0"/>
              </a:rPr>
            </a:br>
            <a:r>
              <a:rPr lang="en-US" sz="1700" b="0" dirty="0">
                <a:solidFill>
                  <a:srgbClr val="FF0000"/>
                </a:solidFill>
                <a:latin typeface="Times New Roman" pitchFamily="18" charset="0"/>
                <a:cs typeface="Times New Roman" pitchFamily="18" charset="0"/>
              </a:rPr>
              <a:t>-</a:t>
            </a:r>
            <a:r>
              <a:rPr lang="vi-VN" sz="1700" b="0" dirty="0">
                <a:solidFill>
                  <a:srgbClr val="FF0000"/>
                </a:solidFill>
                <a:latin typeface="Times New Roman" pitchFamily="18" charset="0"/>
                <a:cs typeface="Times New Roman" pitchFamily="18" charset="0"/>
              </a:rPr>
              <a:t> Được </a:t>
            </a:r>
            <a:r>
              <a:rPr lang="en-US" sz="1700" b="0" dirty="0">
                <a:solidFill>
                  <a:srgbClr val="FF0000"/>
                </a:solidFill>
                <a:latin typeface="Times New Roman" pitchFamily="18" charset="0"/>
                <a:cs typeface="Times New Roman" pitchFamily="18" charset="0"/>
              </a:rPr>
              <a:t>UBND</a:t>
            </a:r>
            <a:r>
              <a:rPr lang="vi-VN" sz="1700" b="0" dirty="0">
                <a:solidFill>
                  <a:srgbClr val="FF0000"/>
                </a:solidFill>
                <a:latin typeface="Times New Roman" pitchFamily="18" charset="0"/>
                <a:cs typeface="Times New Roman" pitchFamily="18" charset="0"/>
              </a:rPr>
              <a:t> cấp tỉnh hỗ trợ đấu nối </a:t>
            </a:r>
            <a:r>
              <a:rPr lang="en-US" sz="1700" b="0" dirty="0">
                <a:solidFill>
                  <a:srgbClr val="FF0000"/>
                </a:solidFill>
                <a:latin typeface="Times New Roman" pitchFamily="18" charset="0"/>
                <a:cs typeface="Times New Roman" pitchFamily="18" charset="0"/>
              </a:rPr>
              <a:t>HTKT</a:t>
            </a:r>
            <a:r>
              <a:rPr lang="vi-VN" sz="1700" b="0" dirty="0">
                <a:solidFill>
                  <a:srgbClr val="FF0000"/>
                </a:solidFill>
                <a:latin typeface="Times New Roman" pitchFamily="18" charset="0"/>
                <a:cs typeface="Times New Roman" pitchFamily="18" charset="0"/>
              </a:rPr>
              <a:t> của dự án với </a:t>
            </a:r>
            <a:r>
              <a:rPr lang="en-US" sz="1700" b="0" dirty="0">
                <a:solidFill>
                  <a:srgbClr val="FF0000"/>
                </a:solidFill>
                <a:latin typeface="Times New Roman" pitchFamily="18" charset="0"/>
                <a:cs typeface="Times New Roman" pitchFamily="18" charset="0"/>
              </a:rPr>
              <a:t>HTKT</a:t>
            </a:r>
            <a:r>
              <a:rPr lang="vi-VN" sz="1700" b="0" dirty="0">
                <a:solidFill>
                  <a:srgbClr val="FF0000"/>
                </a:solidFill>
                <a:latin typeface="Times New Roman" pitchFamily="18" charset="0"/>
                <a:cs typeface="Times New Roman" pitchFamily="18" charset="0"/>
              </a:rPr>
              <a:t> của khu vực, bảo đảm đồng bộ </a:t>
            </a:r>
            <a:r>
              <a:rPr lang="en-US" sz="1700" b="0" dirty="0">
                <a:solidFill>
                  <a:srgbClr val="FF0000"/>
                </a:solidFill>
                <a:latin typeface="Times New Roman" pitchFamily="18" charset="0"/>
                <a:cs typeface="Times New Roman" pitchFamily="18" charset="0"/>
              </a:rPr>
              <a:t>HTXH</a:t>
            </a:r>
            <a:r>
              <a:rPr lang="vi-VN" sz="1700" b="0" dirty="0">
                <a:solidFill>
                  <a:srgbClr val="FF0000"/>
                </a:solidFill>
                <a:latin typeface="Times New Roman" pitchFamily="18" charset="0"/>
                <a:cs typeface="Times New Roman" pitchFamily="18" charset="0"/>
              </a:rPr>
              <a:t> trong và ngoài phạm vi dự án;</a:t>
            </a:r>
            <a:br>
              <a:rPr lang="vi-VN" sz="1700" b="0" dirty="0">
                <a:solidFill>
                  <a:srgbClr val="FF0000"/>
                </a:solidFill>
                <a:latin typeface="Times New Roman" pitchFamily="18" charset="0"/>
                <a:cs typeface="Times New Roman" pitchFamily="18" charset="0"/>
              </a:rPr>
            </a:br>
            <a:r>
              <a:rPr lang="en-US" sz="1700" b="0" dirty="0">
                <a:solidFill>
                  <a:srgbClr val="FF0000"/>
                </a:solidFill>
                <a:latin typeface="Times New Roman" pitchFamily="18" charset="0"/>
                <a:cs typeface="Times New Roman" pitchFamily="18" charset="0"/>
              </a:rPr>
              <a:t>-</a:t>
            </a:r>
            <a:r>
              <a:rPr lang="vi-VN" sz="1700" b="0" dirty="0">
                <a:solidFill>
                  <a:srgbClr val="FF0000"/>
                </a:solidFill>
                <a:latin typeface="Times New Roman" pitchFamily="18" charset="0"/>
                <a:cs typeface="Times New Roman" pitchFamily="18" charset="0"/>
              </a:rPr>
              <a:t> </a:t>
            </a:r>
            <a:r>
              <a:rPr lang="en-US" sz="1700" b="0" dirty="0">
                <a:solidFill>
                  <a:srgbClr val="FF0000"/>
                </a:solidFill>
                <a:latin typeface="Times New Roman" pitchFamily="18" charset="0"/>
                <a:cs typeface="Times New Roman" pitchFamily="18" charset="0"/>
              </a:rPr>
              <a:t>HĐND </a:t>
            </a:r>
            <a:r>
              <a:rPr lang="vi-VN" sz="1700" b="0" dirty="0">
                <a:solidFill>
                  <a:srgbClr val="FF0000"/>
                </a:solidFill>
                <a:latin typeface="Times New Roman" pitchFamily="18" charset="0"/>
                <a:cs typeface="Times New Roman" pitchFamily="18" charset="0"/>
              </a:rPr>
              <a:t>tỉnh ban hành cơ chế hỗ trợ </a:t>
            </a:r>
            <a:r>
              <a:rPr lang="en-US" sz="1700" b="0" dirty="0">
                <a:solidFill>
                  <a:srgbClr val="FF0000"/>
                </a:solidFill>
                <a:latin typeface="Times New Roman" pitchFamily="18" charset="0"/>
                <a:cs typeface="Times New Roman" pitchFamily="18" charset="0"/>
              </a:rPr>
              <a:t>DA</a:t>
            </a:r>
            <a:r>
              <a:rPr lang="vi-VN" sz="1700" b="0" dirty="0">
                <a:solidFill>
                  <a:srgbClr val="FF0000"/>
                </a:solidFill>
                <a:latin typeface="Times New Roman" pitchFamily="18" charset="0"/>
                <a:cs typeface="Times New Roman" pitchFamily="18" charset="0"/>
              </a:rPr>
              <a:t> </a:t>
            </a:r>
            <a:r>
              <a:rPr lang="en-US" sz="1700" b="0" dirty="0">
                <a:solidFill>
                  <a:srgbClr val="FF0000"/>
                </a:solidFill>
                <a:latin typeface="Times New Roman" pitchFamily="18" charset="0"/>
                <a:cs typeface="Times New Roman" pitchFamily="18" charset="0"/>
              </a:rPr>
              <a:t>NOXH</a:t>
            </a:r>
            <a:r>
              <a:rPr lang="vi-VN" sz="1700" b="0" dirty="0">
                <a:solidFill>
                  <a:srgbClr val="FF0000"/>
                </a:solidFill>
                <a:latin typeface="Times New Roman" pitchFamily="18" charset="0"/>
                <a:cs typeface="Times New Roman" pitchFamily="18" charset="0"/>
              </a:rPr>
              <a:t> trên phạm vi địa bàn;</a:t>
            </a:r>
            <a:br>
              <a:rPr lang="vi-VN" sz="1700" b="0" dirty="0">
                <a:latin typeface="Times New Roman" pitchFamily="18" charset="0"/>
                <a:cs typeface="Times New Roman" pitchFamily="18" charset="0"/>
              </a:rPr>
            </a:br>
            <a:r>
              <a:rPr lang="en-US" sz="1700" b="0" dirty="0">
                <a:latin typeface="Times New Roman" pitchFamily="18" charset="0"/>
                <a:cs typeface="Times New Roman" pitchFamily="18" charset="0"/>
              </a:rPr>
              <a:t>-</a:t>
            </a:r>
            <a:r>
              <a:rPr lang="vi-VN" sz="1700" b="0" dirty="0">
                <a:latin typeface="Times New Roman" pitchFamily="18" charset="0"/>
                <a:cs typeface="Times New Roman" pitchFamily="18" charset="0"/>
              </a:rPr>
              <a:t> Ưu đãi khác theo quy định của pháp luật (nếu có).</a:t>
            </a:r>
            <a:br>
              <a:rPr lang="vi-VN" sz="1700" b="0" dirty="0">
                <a:latin typeface="Times New Roman" pitchFamily="18" charset="0"/>
                <a:cs typeface="Times New Roman" pitchFamily="18" charset="0"/>
              </a:rPr>
            </a:br>
            <a:r>
              <a:rPr lang="en-US" sz="1700" i="1" dirty="0">
                <a:solidFill>
                  <a:srgbClr val="FF0000"/>
                </a:solidFill>
                <a:latin typeface="Times New Roman" pitchFamily="18" charset="0"/>
                <a:cs typeface="Times New Roman" pitchFamily="18" charset="0"/>
              </a:rPr>
              <a:t>(2) </a:t>
            </a:r>
            <a:r>
              <a:rPr lang="en-US" sz="1700" i="1" dirty="0" err="1">
                <a:solidFill>
                  <a:srgbClr val="FF0000"/>
                </a:solidFill>
                <a:latin typeface="Times New Roman" pitchFamily="18" charset="0"/>
                <a:cs typeface="Times New Roman" pitchFamily="18" charset="0"/>
              </a:rPr>
              <a:t>Cá</a:t>
            </a:r>
            <a:r>
              <a:rPr lang="en-US" sz="1700" i="1" dirty="0">
                <a:solidFill>
                  <a:srgbClr val="FF0000"/>
                </a:solidFill>
                <a:latin typeface="Times New Roman" pitchFamily="18" charset="0"/>
                <a:cs typeface="Times New Roman" pitchFamily="18" charset="0"/>
              </a:rPr>
              <a:t> </a:t>
            </a:r>
            <a:r>
              <a:rPr lang="en-US" sz="1700" i="1" dirty="0" err="1">
                <a:solidFill>
                  <a:srgbClr val="FF0000"/>
                </a:solidFill>
                <a:latin typeface="Times New Roman" pitchFamily="18" charset="0"/>
                <a:cs typeface="Times New Roman" pitchFamily="18" charset="0"/>
              </a:rPr>
              <a:t>nhân</a:t>
            </a:r>
            <a:r>
              <a:rPr lang="en-US" sz="1700" dirty="0">
                <a:solidFill>
                  <a:srgbClr val="FF0000"/>
                </a:solidFill>
                <a:latin typeface="Times New Roman" pitchFamily="18" charset="0"/>
                <a:cs typeface="Times New Roman" pitchFamily="18" charset="0"/>
              </a:rPr>
              <a:t> </a:t>
            </a:r>
            <a:r>
              <a:rPr lang="vi-VN" sz="1700" b="0" dirty="0">
                <a:latin typeface="Times New Roman" pitchFamily="18" charset="0"/>
                <a:cs typeface="Times New Roman" pitchFamily="18" charset="0"/>
              </a:rPr>
              <a:t>được vay vốn để tự </a:t>
            </a:r>
            <a:r>
              <a:rPr lang="en-GB" sz="1700" b="0" dirty="0">
                <a:latin typeface="Times New Roman" pitchFamily="18" charset="0"/>
                <a:cs typeface="Times New Roman" pitchFamily="18" charset="0"/>
              </a:rPr>
              <a:t>XD</a:t>
            </a:r>
            <a:r>
              <a:rPr lang="vi-VN" sz="1700" b="0" dirty="0">
                <a:latin typeface="Times New Roman" pitchFamily="18" charset="0"/>
                <a:cs typeface="Times New Roman" pitchFamily="18" charset="0"/>
              </a:rPr>
              <a:t> hoặc sửa chữa nhà ở để </a:t>
            </a:r>
            <a:r>
              <a:rPr lang="en-GB" sz="1700" b="0" dirty="0" err="1">
                <a:latin typeface="Times New Roman" pitchFamily="18" charset="0"/>
                <a:cs typeface="Times New Roman" pitchFamily="18" charset="0"/>
              </a:rPr>
              <a:t>cho</a:t>
            </a:r>
            <a:r>
              <a:rPr lang="en-GB" sz="1700" b="0" dirty="0">
                <a:latin typeface="Times New Roman" pitchFamily="18" charset="0"/>
                <a:cs typeface="Times New Roman" pitchFamily="18" charset="0"/>
              </a:rPr>
              <a:t> </a:t>
            </a:r>
            <a:r>
              <a:rPr lang="vi-VN" sz="1700" b="0" dirty="0">
                <a:latin typeface="Times New Roman" pitchFamily="18" charset="0"/>
                <a:cs typeface="Times New Roman" pitchFamily="18" charset="0"/>
              </a:rPr>
              <a:t>đối tượng </a:t>
            </a:r>
            <a:r>
              <a:rPr lang="en-GB" sz="1700" b="0" dirty="0">
                <a:latin typeface="Times New Roman" pitchFamily="18" charset="0"/>
                <a:cs typeface="Times New Roman" pitchFamily="18" charset="0"/>
              </a:rPr>
              <a:t>NOXH</a:t>
            </a:r>
            <a:r>
              <a:rPr lang="vi-VN" sz="1700" b="0" dirty="0">
                <a:latin typeface="Times New Roman" pitchFamily="18" charset="0"/>
                <a:cs typeface="Times New Roman" pitchFamily="18" charset="0"/>
              </a:rPr>
              <a:t> thuê.</a:t>
            </a:r>
          </a:p>
        </p:txBody>
      </p:sp>
    </p:spTree>
    <p:extLst>
      <p:ext uri="{BB962C8B-B14F-4D97-AF65-F5344CB8AC3E}">
        <p14:creationId xmlns:p14="http://schemas.microsoft.com/office/powerpoint/2010/main" val="3028599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44712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III.6. </a:t>
            </a:r>
            <a:r>
              <a:rPr lang="en-US" sz="2000" dirty="0" err="1">
                <a:solidFill>
                  <a:srgbClr val="FF0000"/>
                </a:solidFill>
                <a:latin typeface="Times New Roman" panose="02020603050405020304" pitchFamily="18" charset="0"/>
                <a:cs typeface="Times New Roman" panose="02020603050405020304" pitchFamily="18" charset="0"/>
              </a:rPr>
              <a:t>Ưu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đãi</a:t>
            </a:r>
            <a:r>
              <a:rPr lang="en-US" sz="2000" dirty="0">
                <a:solidFill>
                  <a:srgbClr val="FF0000"/>
                </a:solidFill>
                <a:latin typeface="Times New Roman" panose="02020603050405020304" pitchFamily="18" charset="0"/>
                <a:cs typeface="Times New Roman" panose="02020603050405020304" pitchFamily="18" charset="0"/>
              </a:rPr>
              <a:t> CĐT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22 NĐ 100/2024/NĐ-CP]</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39435" y="924580"/>
            <a:ext cx="8325376" cy="3981146"/>
          </a:xfrm>
          <a:prstGeom prst="rect">
            <a:avLst/>
          </a:prstGeom>
        </p:spPr>
        <p:txBody>
          <a:bodyPr spcFirstLastPara="1" wrap="square" lIns="91425" tIns="91425" rIns="91425" bIns="91425" anchor="b" anchorCtr="0">
            <a:noAutofit/>
          </a:bodyPr>
          <a:lstStyle/>
          <a:p>
            <a:pPr>
              <a:lnSpc>
                <a:spcPct val="110000"/>
              </a:lnSpc>
            </a:pPr>
            <a:r>
              <a:rPr lang="vi-VN" sz="1800" dirty="0">
                <a:latin typeface="Times New Roman" panose="02020603050405020304" pitchFamily="18" charset="0"/>
                <a:cs typeface="Times New Roman" panose="02020603050405020304" pitchFamily="18" charset="0"/>
              </a:rPr>
              <a:t>Lợi nhuận định mức</a:t>
            </a:r>
            <a:r>
              <a:rPr lang="en-GB" sz="180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t</a:t>
            </a:r>
            <a:r>
              <a:rPr lang="vi-VN" sz="1800" b="0" dirty="0">
                <a:latin typeface="Times New Roman" panose="02020603050405020304" pitchFamily="18" charset="0"/>
                <a:cs typeface="Times New Roman" panose="02020603050405020304" pitchFamily="18" charset="0"/>
              </a:rPr>
              <a:t>ối đa bằng 10% </a:t>
            </a:r>
            <a:r>
              <a:rPr lang="vi-VN" sz="1800" dirty="0">
                <a:solidFill>
                  <a:srgbClr val="FF0000"/>
                </a:solidFill>
                <a:latin typeface="Times New Roman" panose="02020603050405020304" pitchFamily="18" charset="0"/>
                <a:cs typeface="Times New Roman" panose="02020603050405020304" pitchFamily="18" charset="0"/>
              </a:rPr>
              <a:t>tổng chi phí </a:t>
            </a:r>
            <a:r>
              <a:rPr lang="en-US" sz="1800" dirty="0">
                <a:solidFill>
                  <a:srgbClr val="FF0000"/>
                </a:solidFill>
                <a:latin typeface="Times New Roman" panose="02020603050405020304" pitchFamily="18" charset="0"/>
                <a:cs typeface="Times New Roman" panose="02020603050405020304" pitchFamily="18" charset="0"/>
              </a:rPr>
              <a:t>ĐTXD</a:t>
            </a:r>
            <a:r>
              <a:rPr lang="vi-VN" sz="1800" dirty="0">
                <a:solidFill>
                  <a:srgbClr val="FF0000"/>
                </a:solidFill>
                <a:latin typeface="Times New Roman" panose="02020603050405020304" pitchFamily="18" charset="0"/>
                <a:cs typeface="Times New Roman" panose="02020603050405020304" pitchFamily="18" charset="0"/>
              </a:rPr>
              <a:t> phần diện tích </a:t>
            </a:r>
            <a:r>
              <a:rPr lang="en-US" sz="1800" dirty="0">
                <a:solidFill>
                  <a:srgbClr val="FF0000"/>
                </a:solidFill>
                <a:latin typeface="Times New Roman" panose="02020603050405020304" pitchFamily="18" charset="0"/>
                <a:cs typeface="Times New Roman" panose="02020603050405020304" pitchFamily="18" charset="0"/>
              </a:rPr>
              <a:t>NOXH (A), </a:t>
            </a:r>
            <a:r>
              <a:rPr lang="vi-VN" sz="1800" b="0" dirty="0">
                <a:latin typeface="Times New Roman" panose="02020603050405020304" pitchFamily="18" charset="0"/>
                <a:cs typeface="Times New Roman" panose="02020603050405020304" pitchFamily="18" charset="0"/>
              </a:rPr>
              <a:t>bao gồm các chi phí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của dự án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(gồm: công trình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công trình hoặc hạng mục công trình </a:t>
            </a:r>
            <a:r>
              <a:rPr lang="en-US"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(nếu có) trong </a:t>
            </a:r>
            <a:r>
              <a:rPr lang="en-US" sz="1800" b="0" dirty="0">
                <a:latin typeface="Times New Roman" panose="02020603050405020304" pitchFamily="18" charset="0"/>
                <a:cs typeface="Times New Roman" panose="02020603050405020304" pitchFamily="18" charset="0"/>
              </a:rPr>
              <a:t>DA</a:t>
            </a:r>
            <a:r>
              <a:rPr lang="vi-VN" sz="1800" b="0" dirty="0">
                <a:latin typeface="Times New Roman" panose="02020603050405020304" pitchFamily="18" charset="0"/>
                <a:cs typeface="Times New Roman" panose="02020603050405020304" pitchFamily="18" charset="0"/>
              </a:rPr>
              <a:t>), lãi vay (nếu có) và các chi phí hợp lý, hợp lệ của </a:t>
            </a:r>
            <a:r>
              <a:rPr lang="en-US"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được phân bổ cho phần </a:t>
            </a:r>
            <a:r>
              <a:rPr lang="en-US" sz="1800" b="0" dirty="0">
                <a:latin typeface="Times New Roman" panose="02020603050405020304" pitchFamily="18" charset="0"/>
                <a:cs typeface="Times New Roman" panose="02020603050405020304" pitchFamily="18" charset="0"/>
              </a:rPr>
              <a:t>NOXH</a:t>
            </a:r>
            <a:r>
              <a:rPr lang="vi-VN" sz="1800" b="0" dirty="0">
                <a:latin typeface="Times New Roman" panose="02020603050405020304" pitchFamily="18" charset="0"/>
                <a:cs typeface="Times New Roman" panose="02020603050405020304" pitchFamily="18" charset="0"/>
              </a:rPr>
              <a:t>, được xác định như sau:</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Chi phí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của dự án được xác định theo quy định của pháp luật về quản lý chi phí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tại thời điểm trình thẩm định</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Lãi vay (nếu có) </a:t>
            </a:r>
            <a:r>
              <a:rPr lang="vi-VN" sz="1800" dirty="0">
                <a:solidFill>
                  <a:srgbClr val="2F9018"/>
                </a:solidFill>
                <a:latin typeface="Times New Roman" panose="02020603050405020304" pitchFamily="18" charset="0"/>
                <a:cs typeface="Times New Roman" panose="02020603050405020304" pitchFamily="18" charset="0"/>
              </a:rPr>
              <a:t>không bao gồm lãi vay trong thời gian xây dựng</a:t>
            </a:r>
            <a:r>
              <a:rPr lang="vi-VN" sz="1800" b="0" dirty="0">
                <a:latin typeface="Times New Roman" panose="02020603050405020304" pitchFamily="18" charset="0"/>
                <a:cs typeface="Times New Roman" panose="02020603050405020304" pitchFamily="18" charset="0"/>
              </a:rPr>
              <a:t> đã được xác định trong chi phí đầu tư xây dựng của dự án;</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Tổng</a:t>
            </a:r>
            <a:r>
              <a:rPr lang="en-GB" sz="1800" b="0" dirty="0">
                <a:latin typeface="Times New Roman" panose="02020603050405020304" pitchFamily="18" charset="0"/>
                <a:cs typeface="Times New Roman" panose="02020603050405020304" pitchFamily="18" charset="0"/>
              </a:rPr>
              <a:t> c</a:t>
            </a:r>
            <a:r>
              <a:rPr lang="vi-VN" sz="1800" b="0" dirty="0">
                <a:latin typeface="Times New Roman" panose="02020603050405020304" pitchFamily="18" charset="0"/>
                <a:cs typeface="Times New Roman" panose="02020603050405020304" pitchFamily="18" charset="0"/>
              </a:rPr>
              <a:t>ác chi phí hợp lý, hợp lệ của doanh nghiệp</a:t>
            </a:r>
            <a:r>
              <a:rPr lang="en-GB"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bằng </a:t>
            </a:r>
            <a:r>
              <a:rPr lang="vi-VN" sz="1800" dirty="0">
                <a:solidFill>
                  <a:srgbClr val="2F9018"/>
                </a:solidFill>
                <a:latin typeface="Times New Roman" panose="02020603050405020304" pitchFamily="18" charset="0"/>
                <a:cs typeface="Times New Roman" panose="02020603050405020304" pitchFamily="18" charset="0"/>
              </a:rPr>
              <a:t>2%</a:t>
            </a:r>
            <a:r>
              <a:rPr lang="en-US" sz="1800" dirty="0">
                <a:solidFill>
                  <a:srgbClr val="2F9018"/>
                </a:solidFill>
                <a:latin typeface="Times New Roman" panose="02020603050405020304" pitchFamily="18" charset="0"/>
                <a:cs typeface="Times New Roman" panose="02020603050405020304" pitchFamily="18" charset="0"/>
              </a:rPr>
              <a:t>A</a:t>
            </a:r>
            <a:r>
              <a:rPr lang="vi-VN" sz="1800" b="0" dirty="0">
                <a:latin typeface="Times New Roman" panose="02020603050405020304" pitchFamily="18" charset="0"/>
                <a:cs typeface="Times New Roman" panose="02020603050405020304" pitchFamily="18" charset="0"/>
              </a:rPr>
              <a:t>; trường hợp không đủ thì </a:t>
            </a:r>
            <a:r>
              <a:rPr lang="en-US" sz="1800" b="0" dirty="0">
                <a:latin typeface="Times New Roman" panose="02020603050405020304" pitchFamily="18" charset="0"/>
                <a:cs typeface="Times New Roman" panose="02020603050405020304" pitchFamily="18" charset="0"/>
              </a:rPr>
              <a:t>CĐT</a:t>
            </a:r>
            <a:r>
              <a:rPr lang="vi-VN" sz="1800" b="0" dirty="0">
                <a:latin typeface="Times New Roman" panose="02020603050405020304" pitchFamily="18" charset="0"/>
                <a:cs typeface="Times New Roman" panose="02020603050405020304" pitchFamily="18" charset="0"/>
              </a:rPr>
              <a:t> lập dự toán đối với khoản mục chi phí này.</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Chi phí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công trình hoặc hạng mục công trình </a:t>
            </a:r>
            <a:r>
              <a:rPr lang="en-US"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(sở hữu chung nếu có) cho cả dự án và chi phí bồi thường, hỗ trợ, tái định cư được </a:t>
            </a:r>
            <a:r>
              <a:rPr lang="vi-VN" sz="1800" dirty="0">
                <a:solidFill>
                  <a:srgbClr val="2F9018"/>
                </a:solidFill>
                <a:latin typeface="Times New Roman" panose="02020603050405020304" pitchFamily="18" charset="0"/>
                <a:cs typeface="Times New Roman" panose="02020603050405020304" pitchFamily="18" charset="0"/>
              </a:rPr>
              <a:t>phân bổ đều cho tổng diện tích đất ở và đất thương mại dịch vụ (nếu có) trong dự án </a:t>
            </a:r>
            <a:r>
              <a:rPr lang="en-US" sz="1800" dirty="0">
                <a:solidFill>
                  <a:srgbClr val="2F9018"/>
                </a:solidFill>
                <a:latin typeface="Times New Roman" panose="02020603050405020304" pitchFamily="18" charset="0"/>
                <a:cs typeface="Times New Roman" panose="02020603050405020304" pitchFamily="18" charset="0"/>
              </a:rPr>
              <a:t>NOXH</a:t>
            </a:r>
            <a:r>
              <a:rPr lang="vi-VN" sz="1800" dirty="0">
                <a:solidFill>
                  <a:srgbClr val="2F9018"/>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479313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6255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III.6. </a:t>
            </a:r>
            <a:r>
              <a:rPr lang="en-US" sz="2000" dirty="0" err="1">
                <a:solidFill>
                  <a:srgbClr val="FF0000"/>
                </a:solidFill>
                <a:latin typeface="Times New Roman" panose="02020603050405020304" pitchFamily="18" charset="0"/>
                <a:cs typeface="Times New Roman" panose="02020603050405020304" pitchFamily="18" charset="0"/>
              </a:rPr>
              <a:t>Ưu</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đãi</a:t>
            </a:r>
            <a:r>
              <a:rPr lang="en-US" sz="2000" dirty="0">
                <a:solidFill>
                  <a:srgbClr val="FF0000"/>
                </a:solidFill>
                <a:latin typeface="Times New Roman" panose="02020603050405020304" pitchFamily="18" charset="0"/>
                <a:cs typeface="Times New Roman" panose="02020603050405020304" pitchFamily="18" charset="0"/>
              </a:rPr>
              <a:t> CĐT </a:t>
            </a:r>
            <a:r>
              <a:rPr lang="en-US" sz="2000" dirty="0" err="1">
                <a:solidFill>
                  <a:srgbClr val="FF0000"/>
                </a:solidFill>
                <a:latin typeface="Times New Roman" panose="02020603050405020304" pitchFamily="18" charset="0"/>
                <a:cs typeface="Times New Roman" panose="02020603050405020304" pitchFamily="18" charset="0"/>
              </a:rPr>
              <a:t>dự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án</a:t>
            </a:r>
            <a:r>
              <a:rPr lang="en-US" sz="2000" dirty="0">
                <a:solidFill>
                  <a:srgbClr val="FF0000"/>
                </a:solidFill>
                <a:latin typeface="Times New Roman" panose="02020603050405020304" pitchFamily="18" charset="0"/>
                <a:cs typeface="Times New Roman" panose="02020603050405020304" pitchFamily="18" charset="0"/>
              </a:rPr>
              <a:t> ĐTXD NOXH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18622" y="695449"/>
            <a:ext cx="8325376" cy="4099292"/>
          </a:xfrm>
          <a:prstGeom prst="rect">
            <a:avLst/>
          </a:prstGeom>
        </p:spPr>
        <p:txBody>
          <a:bodyPr spcFirstLastPara="1" wrap="square" lIns="91425" tIns="91425" rIns="91425" bIns="91425" anchor="b" anchorCtr="0">
            <a:noAutofit/>
          </a:bodyPr>
          <a:lstStyle/>
          <a:p>
            <a:pPr>
              <a:lnSpc>
                <a:spcPct val="110000"/>
              </a:lnSpc>
            </a:pPr>
            <a:r>
              <a:rPr lang="vi-VN" sz="1800" dirty="0">
                <a:latin typeface="Times New Roman" panose="02020603050405020304" pitchFamily="18" charset="0"/>
                <a:cs typeface="Times New Roman" panose="02020603050405020304" pitchFamily="18" charset="0"/>
              </a:rPr>
              <a:t>Diện tích kinh doanh </a:t>
            </a:r>
            <a:r>
              <a:rPr lang="en-GB" sz="1800" dirty="0">
                <a:latin typeface="Times New Roman" panose="02020603050405020304" pitchFamily="18" charset="0"/>
                <a:cs typeface="Times New Roman" panose="02020603050405020304" pitchFamily="18" charset="0"/>
              </a:rPr>
              <a:t>DV</a:t>
            </a:r>
            <a:r>
              <a:rPr lang="vi-VN" sz="1800"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TM</a:t>
            </a:r>
            <a:r>
              <a:rPr lang="vi-VN" sz="1800" dirty="0">
                <a:latin typeface="Times New Roman" panose="02020603050405020304" pitchFamily="18" charset="0"/>
                <a:cs typeface="Times New Roman" panose="02020603050405020304" pitchFamily="18" charset="0"/>
              </a:rPr>
              <a:t>, nhà ở thương mại</a:t>
            </a:r>
            <a:r>
              <a:rPr lang="en-US" sz="1800" dirty="0">
                <a:latin typeface="Times New Roman" panose="02020603050405020304" pitchFamily="18" charset="0"/>
                <a:cs typeface="Times New Roman" panose="02020603050405020304" pitchFamily="18" charset="0"/>
              </a:rPr>
              <a:t> </a:t>
            </a:r>
            <a:r>
              <a:rPr lang="en-US" sz="1800" dirty="0">
                <a:solidFill>
                  <a:srgbClr val="2F9018"/>
                </a:solidFill>
                <a:latin typeface="Times New Roman" pitchFamily="18" charset="0"/>
                <a:cs typeface="Times New Roman" pitchFamily="18" charset="0"/>
              </a:rPr>
              <a:t>[Đ23 NĐ 100/2024/NĐ-CP]</a:t>
            </a:r>
            <a:br>
              <a:rPr lang="vi-VN" sz="1800" b="0" dirty="0">
                <a:latin typeface="Times New Roman" panose="02020603050405020304" pitchFamily="18" charset="0"/>
                <a:cs typeface="Times New Roman" panose="02020603050405020304" pitchFamily="18" charset="0"/>
              </a:rPr>
            </a:br>
            <a:r>
              <a:rPr lang="en-US" sz="1800" i="1" dirty="0">
                <a:solidFill>
                  <a:srgbClr val="2F9018"/>
                </a:solidFill>
                <a:latin typeface="Times New Roman" panose="02020603050405020304" pitchFamily="18" charset="0"/>
                <a:cs typeface="Times New Roman" panose="02020603050405020304" pitchFamily="18" charset="0"/>
              </a:rPr>
              <a:t>(1)</a:t>
            </a:r>
            <a:r>
              <a:rPr lang="vi-VN"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Trường</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hợp</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phương</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án</a:t>
            </a:r>
            <a:r>
              <a:rPr lang="en-US" sz="1800" i="1" dirty="0">
                <a:solidFill>
                  <a:srgbClr val="2F9018"/>
                </a:solidFill>
                <a:latin typeface="Times New Roman" panose="02020603050405020304" pitchFamily="18" charset="0"/>
                <a:cs typeface="Times New Roman" panose="02020603050405020304" pitchFamily="18" charset="0"/>
              </a:rPr>
              <a:t> QHCT </a:t>
            </a:r>
            <a:r>
              <a:rPr lang="en-US" sz="1800" i="1" dirty="0" err="1">
                <a:solidFill>
                  <a:srgbClr val="2F9018"/>
                </a:solidFill>
                <a:latin typeface="Times New Roman" panose="02020603050405020304" pitchFamily="18" charset="0"/>
                <a:cs typeface="Times New Roman" panose="02020603050405020304" pitchFamily="18" charset="0"/>
              </a:rPr>
              <a:t>của</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dự</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án</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có</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bố</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trí</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quỹ</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đất</a:t>
            </a:r>
            <a:r>
              <a:rPr lang="en-US" sz="1800" i="1" dirty="0">
                <a:solidFill>
                  <a:srgbClr val="2F9018"/>
                </a:solidFill>
                <a:latin typeface="Times New Roman" panose="02020603050405020304" pitchFamily="18" charset="0"/>
                <a:cs typeface="Times New Roman" panose="02020603050405020304" pitchFamily="18" charset="0"/>
              </a:rPr>
              <a:t> </a:t>
            </a:r>
            <a:r>
              <a:rPr lang="en-US" sz="1800" i="1" dirty="0" err="1">
                <a:solidFill>
                  <a:srgbClr val="2F9018"/>
                </a:solidFill>
                <a:latin typeface="Times New Roman" panose="02020603050405020304" pitchFamily="18" charset="0"/>
                <a:cs typeface="Times New Roman" panose="02020603050405020304" pitchFamily="18" charset="0"/>
              </a:rPr>
              <a:t>riêng</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D</a:t>
            </a:r>
            <a:r>
              <a:rPr lang="vi-VN" sz="1800" b="0" dirty="0">
                <a:latin typeface="Times New Roman" panose="02020603050405020304" pitchFamily="18" charset="0"/>
                <a:cs typeface="Times New Roman" panose="02020603050405020304" pitchFamily="18" charset="0"/>
              </a:rPr>
              <a:t>iện tích đất để </a:t>
            </a:r>
            <a:r>
              <a:rPr lang="en-US" sz="1800" b="0" dirty="0">
                <a:latin typeface="Times New Roman" panose="02020603050405020304" pitchFamily="18" charset="0"/>
                <a:cs typeface="Times New Roman" panose="02020603050405020304" pitchFamily="18" charset="0"/>
              </a:rPr>
              <a:t>XD</a:t>
            </a:r>
            <a:r>
              <a:rPr lang="vi-VN" sz="1800" b="0" dirty="0">
                <a:latin typeface="Times New Roman" panose="02020603050405020304" pitchFamily="18" charset="0"/>
                <a:cs typeface="Times New Roman" panose="02020603050405020304" pitchFamily="18" charset="0"/>
              </a:rPr>
              <a:t> công trình </a:t>
            </a:r>
            <a:r>
              <a:rPr lang="en-US" sz="1800" b="0" dirty="0">
                <a:latin typeface="Times New Roman" panose="02020603050405020304" pitchFamily="18" charset="0"/>
                <a:cs typeface="Times New Roman" panose="02020603050405020304" pitchFamily="18" charset="0"/>
              </a:rPr>
              <a:t>KD DV, TM</a:t>
            </a:r>
            <a:r>
              <a:rPr lang="vi-VN" sz="1800" b="0" dirty="0">
                <a:latin typeface="Times New Roman" panose="02020603050405020304" pitchFamily="18" charset="0"/>
                <a:cs typeface="Times New Roman" panose="02020603050405020304" pitchFamily="18" charset="0"/>
              </a:rPr>
              <a:t> được xác định trong tổng diện tích đất </a:t>
            </a:r>
            <a:r>
              <a:rPr lang="en-US" sz="1800" b="0" dirty="0">
                <a:latin typeface="Times New Roman" panose="02020603050405020304" pitchFamily="18" charset="0"/>
                <a:cs typeface="Times New Roman" panose="02020603050405020304" pitchFamily="18" charset="0"/>
              </a:rPr>
              <a:t>TM</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DV</a:t>
            </a:r>
            <a:r>
              <a:rPr lang="vi-VN" sz="1800" b="0" dirty="0">
                <a:latin typeface="Times New Roman" panose="02020603050405020304" pitchFamily="18" charset="0"/>
                <a:cs typeface="Times New Roman" panose="02020603050405020304" pitchFamily="18" charset="0"/>
              </a:rPr>
              <a:t> của </a:t>
            </a:r>
            <a:r>
              <a:rPr lang="en-US" sz="1800" b="0" dirty="0">
                <a:latin typeface="Times New Roman" panose="02020603050405020304" pitchFamily="18" charset="0"/>
                <a:cs typeface="Times New Roman" panose="02020603050405020304" pitchFamily="18" charset="0"/>
              </a:rPr>
              <a:t>DA; </a:t>
            </a:r>
            <a:r>
              <a:rPr lang="vi-VN" sz="1800" b="0" dirty="0">
                <a:latin typeface="Times New Roman" panose="02020603050405020304" pitchFamily="18" charset="0"/>
                <a:cs typeface="Times New Roman" panose="02020603050405020304" pitchFamily="18" charset="0"/>
              </a:rPr>
              <a:t>đất để </a:t>
            </a:r>
            <a:r>
              <a:rPr lang="en-US" sz="1800" b="0" dirty="0">
                <a:latin typeface="Times New Roman" panose="02020603050405020304" pitchFamily="18" charset="0"/>
                <a:cs typeface="Times New Roman" panose="02020603050405020304" pitchFamily="18" charset="0"/>
              </a:rPr>
              <a:t>XD</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NOTM</a:t>
            </a:r>
            <a:r>
              <a:rPr lang="vi-VN" sz="1800" b="0" dirty="0">
                <a:latin typeface="Times New Roman" panose="02020603050405020304" pitchFamily="18" charset="0"/>
                <a:cs typeface="Times New Roman" panose="02020603050405020304" pitchFamily="18" charset="0"/>
              </a:rPr>
              <a:t> được xác định trong </a:t>
            </a:r>
            <a:r>
              <a:rPr lang="en-US" sz="1800" b="0" dirty="0" err="1">
                <a:latin typeface="Times New Roman" panose="02020603050405020304" pitchFamily="18" charset="0"/>
                <a:cs typeface="Times New Roman" panose="02020603050405020304" pitchFamily="18" charset="0"/>
              </a:rPr>
              <a:t>tổng</a:t>
            </a: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diện tích đất ở của </a:t>
            </a:r>
            <a:r>
              <a:rPr lang="en-US" sz="1800" b="0" dirty="0">
                <a:latin typeface="Times New Roman" panose="02020603050405020304" pitchFamily="18" charset="0"/>
                <a:cs typeface="Times New Roman" panose="02020603050405020304" pitchFamily="18" charset="0"/>
              </a:rPr>
              <a:t>DA</a:t>
            </a:r>
            <a:r>
              <a:rPr lang="vi-VN" sz="1800" b="0" dirty="0">
                <a:latin typeface="Times New Roman" panose="02020603050405020304" pitchFamily="18" charset="0"/>
                <a:cs typeface="Times New Roman" panose="02020603050405020304" pitchFamily="18" charset="0"/>
              </a:rPr>
              <a:t> </a:t>
            </a:r>
            <a:br>
              <a:rPr lang="en-US" sz="1800" b="0" dirty="0">
                <a:latin typeface="Times New Roman" panose="02020603050405020304" pitchFamily="18" charset="0"/>
                <a:cs typeface="Times New Roman" panose="02020603050405020304" pitchFamily="18" charset="0"/>
              </a:rPr>
            </a:br>
            <a:r>
              <a:rPr lang="en-US" sz="1800" b="0" dirty="0">
                <a:solidFill>
                  <a:schemeClr val="tx1"/>
                </a:solidFill>
                <a:latin typeface="Times New Roman" panose="02020603050405020304" pitchFamily="18" charset="0"/>
                <a:cs typeface="Times New Roman" panose="02020603050405020304" pitchFamily="18" charset="0"/>
              </a:rPr>
              <a:t>+ D</a:t>
            </a:r>
            <a:r>
              <a:rPr lang="vi-VN" sz="1800" b="0" dirty="0">
                <a:solidFill>
                  <a:schemeClr val="tx1"/>
                </a:solidFill>
                <a:latin typeface="Times New Roman" panose="02020603050405020304" pitchFamily="18" charset="0"/>
                <a:cs typeface="Times New Roman" panose="02020603050405020304" pitchFamily="18" charset="0"/>
              </a:rPr>
              <a:t>iện tích đất để </a:t>
            </a:r>
            <a:r>
              <a:rPr lang="en-US" sz="1800" b="0" dirty="0">
                <a:solidFill>
                  <a:schemeClr val="tx1"/>
                </a:solidFill>
                <a:latin typeface="Times New Roman" panose="02020603050405020304" pitchFamily="18" charset="0"/>
                <a:cs typeface="Times New Roman" panose="02020603050405020304" pitchFamily="18" charset="0"/>
              </a:rPr>
              <a:t>XD</a:t>
            </a:r>
            <a:r>
              <a:rPr lang="vi-VN" sz="1800" b="0" dirty="0">
                <a:solidFill>
                  <a:schemeClr val="tx1"/>
                </a:solidFill>
                <a:latin typeface="Times New Roman" panose="02020603050405020304" pitchFamily="18" charset="0"/>
                <a:cs typeface="Times New Roman" panose="02020603050405020304" pitchFamily="18" charset="0"/>
              </a:rPr>
              <a:t> công trình </a:t>
            </a:r>
            <a:r>
              <a:rPr lang="en-US" sz="1800" b="0" dirty="0">
                <a:solidFill>
                  <a:schemeClr val="tx1"/>
                </a:solidFill>
                <a:latin typeface="Times New Roman" panose="02020603050405020304" pitchFamily="18" charset="0"/>
                <a:cs typeface="Times New Roman" panose="02020603050405020304" pitchFamily="18" charset="0"/>
              </a:rPr>
              <a:t>KD</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DV</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TM</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NOTM </a:t>
            </a:r>
            <a:r>
              <a:rPr lang="vi-VN" sz="1800" b="0" dirty="0">
                <a:solidFill>
                  <a:schemeClr val="tx1"/>
                </a:solidFill>
                <a:latin typeface="Times New Roman" panose="02020603050405020304" pitchFamily="18" charset="0"/>
                <a:cs typeface="Times New Roman" panose="02020603050405020304" pitchFamily="18" charset="0"/>
              </a:rPr>
              <a:t>được </a:t>
            </a:r>
            <a:r>
              <a:rPr lang="en-US" sz="1800" b="0" dirty="0" err="1">
                <a:latin typeface="Times New Roman" panose="02020603050405020304" pitchFamily="18" charset="0"/>
                <a:cs typeface="Times New Roman" panose="02020603050405020304" pitchFamily="18" charset="0"/>
              </a:rPr>
              <a:t>xác</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định</a:t>
            </a:r>
            <a:r>
              <a:rPr lang="vi-VN"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trong</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QHCT </a:t>
            </a:r>
            <a:r>
              <a:rPr lang="vi-VN" sz="1800" b="0" dirty="0">
                <a:latin typeface="Times New Roman" panose="02020603050405020304" pitchFamily="18" charset="0"/>
                <a:cs typeface="Times New Roman" panose="02020603050405020304" pitchFamily="18" charset="0"/>
              </a:rPr>
              <a:t>của </a:t>
            </a:r>
            <a:r>
              <a:rPr lang="en-US" sz="1800" b="0" dirty="0">
                <a:latin typeface="Times New Roman" panose="02020603050405020304" pitchFamily="18" charset="0"/>
                <a:cs typeface="Times New Roman" panose="02020603050405020304" pitchFamily="18" charset="0"/>
              </a:rPr>
              <a:t>DA</a:t>
            </a:r>
            <a:r>
              <a:rPr lang="en-US"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 </a:t>
            </a:r>
            <a:r>
              <a:rPr lang="vi-VN" sz="1800" b="0" dirty="0">
                <a:solidFill>
                  <a:srgbClr val="FF0000"/>
                </a:solidFill>
                <a:latin typeface="Cambria Math" panose="02040503050406030204" pitchFamily="18" charset="0"/>
                <a:ea typeface="Cambria Math" panose="02040503050406030204" pitchFamily="18" charset="0"/>
                <a:cs typeface="Times New Roman" panose="02020603050405020304" pitchFamily="18" charset="0"/>
              </a:rPr>
              <a:t>≤</a:t>
            </a:r>
            <a:r>
              <a:rPr lang="vi-VN" sz="1800" dirty="0">
                <a:solidFill>
                  <a:srgbClr val="FF0000"/>
                </a:solidFill>
                <a:latin typeface="Times New Roman" panose="02020603050405020304" pitchFamily="18" charset="0"/>
                <a:cs typeface="Times New Roman" panose="02020603050405020304" pitchFamily="18" charset="0"/>
              </a:rPr>
              <a:t>20% tổng diện tích đất ở của </a:t>
            </a:r>
            <a:r>
              <a:rPr lang="en-US" sz="1800" dirty="0">
                <a:solidFill>
                  <a:srgbClr val="FF0000"/>
                </a:solidFill>
                <a:latin typeface="Times New Roman" panose="02020603050405020304" pitchFamily="18" charset="0"/>
                <a:cs typeface="Times New Roman" panose="02020603050405020304" pitchFamily="18" charset="0"/>
              </a:rPr>
              <a:t>DA </a:t>
            </a:r>
            <a:r>
              <a:rPr lang="en-US" sz="1800" dirty="0" err="1">
                <a:solidFill>
                  <a:srgbClr val="FF0000"/>
                </a:solidFill>
                <a:latin typeface="Times New Roman" panose="02020603050405020304" pitchFamily="18" charset="0"/>
                <a:cs typeface="Times New Roman" panose="02020603050405020304" pitchFamily="18" charset="0"/>
              </a:rPr>
              <a:t>và</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phải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nộp</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tiền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sử</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dụng</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đất</a:t>
            </a:r>
            <a:r>
              <a:rPr lang="en-US" sz="1800" dirty="0">
                <a:solidFill>
                  <a:srgbClr val="FF0000"/>
                </a:solidFill>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en-US" sz="1800" i="1" dirty="0">
                <a:solidFill>
                  <a:srgbClr val="2F9018"/>
                </a:solidFill>
                <a:latin typeface="Times New Roman" panose="02020603050405020304" pitchFamily="18" charset="0"/>
                <a:cs typeface="Times New Roman" panose="02020603050405020304" pitchFamily="18" charset="0"/>
              </a:rPr>
              <a:t>(2)</a:t>
            </a:r>
            <a:r>
              <a:rPr lang="vi-VN" sz="1800" i="1" dirty="0">
                <a:solidFill>
                  <a:srgbClr val="2F9018"/>
                </a:solidFill>
                <a:latin typeface="Times New Roman" panose="02020603050405020304" pitchFamily="18" charset="0"/>
                <a:cs typeface="Times New Roman" panose="02020603050405020304" pitchFamily="18" charset="0"/>
              </a:rPr>
              <a:t> Trường hợp phương án </a:t>
            </a:r>
            <a:r>
              <a:rPr lang="en-US" sz="1800" i="1" dirty="0">
                <a:solidFill>
                  <a:srgbClr val="2F9018"/>
                </a:solidFill>
                <a:latin typeface="Times New Roman" panose="02020603050405020304" pitchFamily="18" charset="0"/>
                <a:cs typeface="Times New Roman" panose="02020603050405020304" pitchFamily="18" charset="0"/>
              </a:rPr>
              <a:t>QHCT</a:t>
            </a:r>
            <a:r>
              <a:rPr lang="vi-VN" sz="1800" i="1" dirty="0">
                <a:solidFill>
                  <a:srgbClr val="2F9018"/>
                </a:solidFill>
                <a:latin typeface="Times New Roman" panose="02020603050405020304" pitchFamily="18" charset="0"/>
                <a:cs typeface="Times New Roman" panose="02020603050405020304" pitchFamily="18" charset="0"/>
              </a:rPr>
              <a:t> của dự án không bố trí quỹ đất riêng</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Đ</a:t>
            </a:r>
            <a:r>
              <a:rPr lang="vi-VN" sz="1800" b="0" dirty="0">
                <a:solidFill>
                  <a:schemeClr val="tx1"/>
                </a:solidFill>
                <a:latin typeface="Times New Roman" panose="02020603050405020304" pitchFamily="18" charset="0"/>
                <a:cs typeface="Times New Roman" panose="02020603050405020304" pitchFamily="18" charset="0"/>
              </a:rPr>
              <a:t>ược dành phần diện tích sàn với tỷ lệ </a:t>
            </a:r>
            <a:r>
              <a:rPr lang="en-US" sz="1800" b="0" dirty="0">
                <a:solidFill>
                  <a:schemeClr val="tx1"/>
                </a:solidFill>
                <a:latin typeface="Times New Roman" panose="02020603050405020304" pitchFamily="18" charset="0"/>
                <a:cs typeface="Times New Roman" panose="02020603050405020304" pitchFamily="18" charset="0"/>
              </a:rPr>
              <a:t>KD</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DV</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TM</a:t>
            </a:r>
            <a:r>
              <a:rPr lang="vi-VN" sz="1800" dirty="0">
                <a:solidFill>
                  <a:srgbClr val="0070C0"/>
                </a:solidFill>
                <a:latin typeface="Times New Roman" panose="02020603050405020304" pitchFamily="18" charset="0"/>
                <a:cs typeface="Times New Roman" panose="02020603050405020304" pitchFamily="18" charset="0"/>
              </a:rPr>
              <a:t> </a:t>
            </a:r>
            <a:r>
              <a:rPr lang="vi-VN" sz="1800" dirty="0">
                <a:solidFill>
                  <a:srgbClr val="FF0000"/>
                </a:solidFill>
                <a:latin typeface="Times New Roman" panose="02020603050405020304" pitchFamily="18" charset="0"/>
                <a:cs typeface="Times New Roman" panose="02020603050405020304" pitchFamily="18" charset="0"/>
              </a:rPr>
              <a:t>không vượt quá 20% tổng diện tích sàn nhà ở của dự án</a:t>
            </a:r>
            <a:r>
              <a:rPr lang="vi-VN" sz="1800" b="0" dirty="0">
                <a:latin typeface="Times New Roman" panose="02020603050405020304" pitchFamily="18" charset="0"/>
                <a:cs typeface="Times New Roman" panose="02020603050405020304" pitchFamily="18" charset="0"/>
              </a:rPr>
              <a:t>, không bao gồm phần diện tích phục vụ sinh hoạt chung</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Trường hợp dự án có nhiều khối nhà thì chủ đầu tư được lựa chọn bố trí trong từng</a:t>
            </a: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khối nhà hoặc gộp chung </a:t>
            </a:r>
            <a:r>
              <a:rPr lang="en-US" sz="1800" b="0" dirty="0" err="1">
                <a:latin typeface="Times New Roman" panose="02020603050405020304" pitchFamily="18" charset="0"/>
                <a:cs typeface="Times New Roman" panose="02020603050405020304" pitchFamily="18" charset="0"/>
              </a:rPr>
              <a:t>vào</a:t>
            </a:r>
            <a:r>
              <a:rPr lang="vi-VN" sz="1800" b="0" dirty="0">
                <a:latin typeface="Times New Roman" panose="02020603050405020304" pitchFamily="18" charset="0"/>
                <a:cs typeface="Times New Roman" panose="02020603050405020304" pitchFamily="18" charset="0"/>
              </a:rPr>
              <a:t> một hoặc vài khối nhà.</a:t>
            </a:r>
            <a:br>
              <a:rPr lang="vi-VN" sz="1800" b="0" dirty="0">
                <a:latin typeface="Times New Roman" panose="02020603050405020304" pitchFamily="18" charset="0"/>
                <a:cs typeface="Times New Roman" panose="02020603050405020304" pitchFamily="18" charset="0"/>
              </a:rPr>
            </a:br>
            <a:r>
              <a:rPr lang="en-US" sz="1800" b="0" dirty="0">
                <a:solidFill>
                  <a:schemeClr val="tx1"/>
                </a:solidFill>
                <a:latin typeface="Times New Roman" panose="02020603050405020304" pitchFamily="18" charset="0"/>
                <a:cs typeface="Times New Roman" panose="02020603050405020304" pitchFamily="18" charset="0"/>
              </a:rPr>
              <a:t>-</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C</a:t>
            </a:r>
            <a:r>
              <a:rPr lang="vi-VN" sz="1800" b="0" dirty="0">
                <a:solidFill>
                  <a:schemeClr val="tx1"/>
                </a:solidFill>
                <a:latin typeface="Times New Roman" panose="02020603050405020304" pitchFamily="18" charset="0"/>
                <a:cs typeface="Times New Roman" panose="02020603050405020304" pitchFamily="18" charset="0"/>
              </a:rPr>
              <a:t>ông trình </a:t>
            </a:r>
            <a:r>
              <a:rPr lang="en-US" sz="1800" b="0" dirty="0">
                <a:solidFill>
                  <a:schemeClr val="tx1"/>
                </a:solidFill>
                <a:latin typeface="Times New Roman" panose="02020603050405020304" pitchFamily="18" charset="0"/>
                <a:cs typeface="Times New Roman" panose="02020603050405020304" pitchFamily="18" charset="0"/>
              </a:rPr>
              <a:t>KD</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DV</a:t>
            </a:r>
            <a:r>
              <a:rPr lang="vi-VN" sz="1800" b="0" dirty="0">
                <a:solidFill>
                  <a:schemeClr val="tx1"/>
                </a:solidFill>
                <a:latin typeface="Times New Roman" panose="02020603050405020304" pitchFamily="18" charset="0"/>
                <a:cs typeface="Times New Roman" panose="02020603050405020304" pitchFamily="18" charset="0"/>
              </a:rPr>
              <a:t>, </a:t>
            </a:r>
            <a:r>
              <a:rPr lang="en-US" sz="1800" b="0" dirty="0">
                <a:solidFill>
                  <a:schemeClr val="tx1"/>
                </a:solidFill>
                <a:latin typeface="Times New Roman" panose="02020603050405020304" pitchFamily="18" charset="0"/>
                <a:cs typeface="Times New Roman" panose="02020603050405020304" pitchFamily="18" charset="0"/>
              </a:rPr>
              <a:t>TM</a:t>
            </a:r>
            <a:r>
              <a:rPr lang="vi-VN" sz="1800" b="0" dirty="0">
                <a:solidFill>
                  <a:schemeClr val="tx1"/>
                </a:solidFill>
                <a:latin typeface="Times New Roman" panose="02020603050405020304" pitchFamily="18" charset="0"/>
                <a:cs typeface="Times New Roman" panose="02020603050405020304" pitchFamily="18" charset="0"/>
              </a:rPr>
              <a:t> không phải nộp tiền </a:t>
            </a:r>
            <a:r>
              <a:rPr lang="en-US" sz="1800" b="0" dirty="0">
                <a:solidFill>
                  <a:schemeClr val="tx1"/>
                </a:solidFill>
                <a:latin typeface="Times New Roman" panose="02020603050405020304" pitchFamily="18" charset="0"/>
                <a:cs typeface="Times New Roman" panose="02020603050405020304" pitchFamily="18" charset="0"/>
              </a:rPr>
              <a:t>SDĐ</a:t>
            </a:r>
            <a:r>
              <a:rPr lang="vi-VN" sz="1800" b="0" dirty="0">
                <a:solidFill>
                  <a:schemeClr val="tx1"/>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tiền thuê đất</a:t>
            </a: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a:t>
            </a:r>
            <a:r>
              <a:rPr lang="en-US" sz="1800" dirty="0">
                <a:solidFill>
                  <a:srgbClr val="FF0000"/>
                </a:solidFill>
                <a:latin typeface="Times New Roman" panose="02020603050405020304" pitchFamily="18" charset="0"/>
                <a:cs typeface="Times New Roman" panose="02020603050405020304" pitchFamily="18" charset="0"/>
              </a:rPr>
              <a:t>t</a:t>
            </a:r>
            <a:r>
              <a:rPr lang="vi-VN" sz="1800" dirty="0">
                <a:solidFill>
                  <a:srgbClr val="FF0000"/>
                </a:solidFill>
                <a:latin typeface="Times New Roman" panose="02020603050405020304" pitchFamily="18" charset="0"/>
                <a:cs typeface="Times New Roman" panose="02020603050405020304" pitchFamily="18" charset="0"/>
              </a:rPr>
              <a:t>rừ trường hợp chủ đầu tư chuyển nhượng hoặc góp vốn</a:t>
            </a:r>
            <a:r>
              <a:rPr lang="vi-VN" sz="1800" b="0" dirty="0">
                <a:latin typeface="Times New Roman" panose="02020603050405020304" pitchFamily="18" charset="0"/>
                <a:cs typeface="Times New Roman" panose="02020603050405020304" pitchFamily="18" charset="0"/>
              </a:rPr>
              <a:t> phần diện tích đất hoặc phần diện tích sàn này.</a:t>
            </a:r>
          </a:p>
        </p:txBody>
      </p:sp>
    </p:spTree>
    <p:extLst>
      <p:ext uri="{BB962C8B-B14F-4D97-AF65-F5344CB8AC3E}">
        <p14:creationId xmlns:p14="http://schemas.microsoft.com/office/powerpoint/2010/main" val="301721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62550"/>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III.7.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mua</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NOXH</a:t>
            </a: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31350" y="1042841"/>
            <a:ext cx="8325376" cy="3422761"/>
          </a:xfrm>
          <a:prstGeom prst="rect">
            <a:avLst/>
          </a:prstGeom>
        </p:spPr>
        <p:txBody>
          <a:bodyPr spcFirstLastPara="1" wrap="square" lIns="91425" tIns="91425" rIns="91425" bIns="91425" anchor="b" anchorCtr="0">
            <a:noAutofit/>
          </a:bodyPr>
          <a:lstStyle/>
          <a:p>
            <a:pPr>
              <a:lnSpc>
                <a:spcPct val="120000"/>
              </a:lnSpc>
            </a:pPr>
            <a:r>
              <a:rPr lang="en-US" sz="1800" i="1" dirty="0">
                <a:solidFill>
                  <a:srgbClr val="FF0000"/>
                </a:solidFill>
                <a:latin typeface="Times New Roman" panose="02020603050405020304" pitchFamily="18" charset="0"/>
                <a:cs typeface="Times New Roman" pitchFamily="18" charset="0"/>
              </a:rPr>
              <a:t>(1) </a:t>
            </a:r>
            <a:r>
              <a:rPr lang="en-US" sz="1800" i="1" dirty="0" err="1">
                <a:solidFill>
                  <a:srgbClr val="FF0000"/>
                </a:solidFill>
                <a:latin typeface="Times New Roman" panose="02020603050405020304" pitchFamily="18" charset="0"/>
                <a:cs typeface="Times New Roman" pitchFamily="18" charset="0"/>
              </a:rPr>
              <a:t>Đối</a:t>
            </a:r>
            <a:r>
              <a:rPr lang="en-US" sz="1800" i="1" dirty="0">
                <a:solidFill>
                  <a:srgbClr val="FF0000"/>
                </a:solidFill>
                <a:latin typeface="Times New Roman" panose="02020603050405020304" pitchFamily="18" charset="0"/>
                <a:cs typeface="Times New Roman" pitchFamily="18" charset="0"/>
              </a:rPr>
              <a:t> </a:t>
            </a:r>
            <a:r>
              <a:rPr lang="en-US" sz="1800" i="1" dirty="0" err="1">
                <a:solidFill>
                  <a:srgbClr val="FF0000"/>
                </a:solidFill>
                <a:latin typeface="Times New Roman" panose="02020603050405020304" pitchFamily="18" charset="0"/>
                <a:cs typeface="Times New Roman" pitchFamily="18" charset="0"/>
              </a:rPr>
              <a:t>với</a:t>
            </a:r>
            <a:r>
              <a:rPr lang="en-US" sz="1800" i="1" dirty="0">
                <a:solidFill>
                  <a:srgbClr val="FF0000"/>
                </a:solidFill>
                <a:latin typeface="Times New Roman" panose="02020603050405020304" pitchFamily="18" charset="0"/>
                <a:cs typeface="Times New Roman" pitchFamily="18" charset="0"/>
              </a:rPr>
              <a:t> NOXH </a:t>
            </a:r>
            <a:r>
              <a:rPr lang="en-US" sz="1800" i="1" dirty="0" err="1">
                <a:solidFill>
                  <a:srgbClr val="FF0000"/>
                </a:solidFill>
                <a:latin typeface="Times New Roman" panose="02020603050405020304" pitchFamily="18" charset="0"/>
                <a:cs typeface="Times New Roman" pitchFamily="18" charset="0"/>
              </a:rPr>
              <a:t>được</a:t>
            </a:r>
            <a:r>
              <a:rPr lang="en-US" sz="1800" i="1" dirty="0">
                <a:solidFill>
                  <a:srgbClr val="FF0000"/>
                </a:solidFill>
                <a:latin typeface="Times New Roman" panose="02020603050405020304" pitchFamily="18" charset="0"/>
                <a:cs typeface="Times New Roman" pitchFamily="18" charset="0"/>
              </a:rPr>
              <a:t> ĐTXD </a:t>
            </a:r>
            <a:r>
              <a:rPr lang="en-US" sz="1800" i="1" dirty="0" err="1">
                <a:solidFill>
                  <a:srgbClr val="FF0000"/>
                </a:solidFill>
                <a:latin typeface="Times New Roman" panose="02020603050405020304" pitchFamily="18" charset="0"/>
                <a:cs typeface="Times New Roman" pitchFamily="18" charset="0"/>
              </a:rPr>
              <a:t>bằng</a:t>
            </a:r>
            <a:r>
              <a:rPr lang="en-US" sz="1800" i="1" dirty="0">
                <a:solidFill>
                  <a:srgbClr val="FF0000"/>
                </a:solidFill>
                <a:latin typeface="Times New Roman" panose="02020603050405020304" pitchFamily="18" charset="0"/>
                <a:cs typeface="Times New Roman" pitchFamily="18" charset="0"/>
              </a:rPr>
              <a:t> </a:t>
            </a:r>
            <a:r>
              <a:rPr lang="en-US" sz="1800" i="1" dirty="0" err="1">
                <a:solidFill>
                  <a:srgbClr val="FF0000"/>
                </a:solidFill>
                <a:latin typeface="Times New Roman" panose="02020603050405020304" pitchFamily="18" charset="0"/>
                <a:cs typeface="Times New Roman" pitchFamily="18" charset="0"/>
              </a:rPr>
              <a:t>nguồn</a:t>
            </a:r>
            <a:r>
              <a:rPr lang="en-US" sz="1800" i="1" dirty="0">
                <a:solidFill>
                  <a:srgbClr val="FF0000"/>
                </a:solidFill>
                <a:latin typeface="Times New Roman" panose="02020603050405020304" pitchFamily="18" charset="0"/>
                <a:cs typeface="Times New Roman" pitchFamily="18" charset="0"/>
              </a:rPr>
              <a:t> </a:t>
            </a:r>
            <a:r>
              <a:rPr lang="en-US" sz="1800" i="1" dirty="0" err="1">
                <a:solidFill>
                  <a:srgbClr val="FF0000"/>
                </a:solidFill>
                <a:latin typeface="Times New Roman" panose="02020603050405020304" pitchFamily="18" charset="0"/>
                <a:cs typeface="Times New Roman" pitchFamily="18" charset="0"/>
              </a:rPr>
              <a:t>vốn</a:t>
            </a:r>
            <a:r>
              <a:rPr lang="en-US" sz="1800" i="1" dirty="0">
                <a:solidFill>
                  <a:srgbClr val="FF0000"/>
                </a:solidFill>
                <a:latin typeface="Times New Roman" panose="02020603050405020304" pitchFamily="18" charset="0"/>
                <a:cs typeface="Times New Roman" pitchFamily="18" charset="0"/>
              </a:rPr>
              <a:t> ĐTC, </a:t>
            </a:r>
            <a:r>
              <a:rPr lang="en-US" sz="1800" i="1" dirty="0" err="1">
                <a:solidFill>
                  <a:srgbClr val="FF0000"/>
                </a:solidFill>
                <a:latin typeface="Times New Roman" panose="02020603050405020304" pitchFamily="18" charset="0"/>
                <a:cs typeface="Times New Roman" pitchFamily="18" charset="0"/>
              </a:rPr>
              <a:t>nguồn</a:t>
            </a:r>
            <a:r>
              <a:rPr lang="en-US" sz="1800" i="1" dirty="0">
                <a:solidFill>
                  <a:srgbClr val="FF0000"/>
                </a:solidFill>
                <a:latin typeface="Times New Roman" panose="02020603050405020304" pitchFamily="18" charset="0"/>
                <a:cs typeface="Times New Roman" pitchFamily="18" charset="0"/>
              </a:rPr>
              <a:t> TCCĐ</a:t>
            </a:r>
            <a:br>
              <a:rPr lang="en-US" sz="180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itchFamily="18" charset="0"/>
              </a:rPr>
              <a:t>- </a:t>
            </a:r>
            <a:r>
              <a:rPr lang="vi-VN" sz="1800" b="0" dirty="0">
                <a:latin typeface="Times New Roman" panose="02020603050405020304" pitchFamily="18" charset="0"/>
                <a:cs typeface="Times New Roman" pitchFamily="18" charset="0"/>
              </a:rPr>
              <a:t>Trường hợp </a:t>
            </a:r>
            <a:r>
              <a:rPr lang="vi-VN" sz="1800" dirty="0">
                <a:solidFill>
                  <a:srgbClr val="2F9018"/>
                </a:solidFill>
                <a:latin typeface="Times New Roman" panose="02020603050405020304" pitchFamily="18" charset="0"/>
                <a:cs typeface="Times New Roman" pitchFamily="18" charset="0"/>
              </a:rPr>
              <a:t>cho thuê</a:t>
            </a:r>
            <a:r>
              <a:rPr lang="vi-VN" sz="1800" b="0" dirty="0">
                <a:latin typeface="Times New Roman" panose="02020603050405020304" pitchFamily="18" charset="0"/>
                <a:cs typeface="Times New Roman" pitchFamily="18" charset="0"/>
              </a:rPr>
              <a:t> </a:t>
            </a:r>
            <a:r>
              <a:rPr lang="en-US" sz="1800" b="0" dirty="0">
                <a:latin typeface="Times New Roman" panose="02020603050405020304" pitchFamily="18" charset="0"/>
                <a:cs typeface="Times New Roman" pitchFamily="18" charset="0"/>
              </a:rPr>
              <a:t>NOXH</a:t>
            </a:r>
            <a:r>
              <a:rPr lang="vi-VN" sz="1800" b="0" dirty="0">
                <a:latin typeface="Times New Roman" panose="02020603050405020304" pitchFamily="18" charset="0"/>
                <a:cs typeface="Times New Roman" pitchFamily="18" charset="0"/>
              </a:rPr>
              <a:t> thì giá thuê được tính đủ kinh phí bảo trì nhà ở; chi phí thu hồi vốn </a:t>
            </a:r>
            <a:r>
              <a:rPr lang="en-US" sz="1800" b="0" dirty="0">
                <a:latin typeface="Times New Roman" panose="02020603050405020304" pitchFamily="18" charset="0"/>
                <a:cs typeface="Times New Roman" pitchFamily="18" charset="0"/>
              </a:rPr>
              <a:t>ĐTXD</a:t>
            </a:r>
            <a:r>
              <a:rPr lang="vi-VN" sz="1800" b="0" dirty="0">
                <a:latin typeface="Times New Roman" panose="02020603050405020304" pitchFamily="18" charset="0"/>
                <a:cs typeface="Times New Roman" pitchFamily="18" charset="0"/>
              </a:rPr>
              <a:t> nhà ở trong thời hạn tối thiểu là 20 năm</a:t>
            </a:r>
            <a:br>
              <a:rPr lang="vi-VN" sz="1800" b="0" dirty="0">
                <a:latin typeface="Times New Roman" panose="02020603050405020304" pitchFamily="18" charset="0"/>
                <a:cs typeface="Times New Roman" pitchFamily="18" charset="0"/>
              </a:rPr>
            </a:br>
            <a:r>
              <a:rPr lang="en-US"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Trường hợp </a:t>
            </a:r>
            <a:r>
              <a:rPr lang="vi-VN" sz="1800" dirty="0">
                <a:solidFill>
                  <a:srgbClr val="2F9018"/>
                </a:solidFill>
                <a:latin typeface="Times New Roman" panose="02020603050405020304" pitchFamily="18" charset="0"/>
                <a:cs typeface="Times New Roman" pitchFamily="18" charset="0"/>
              </a:rPr>
              <a:t>cho thuê mua </a:t>
            </a:r>
            <a:r>
              <a:rPr lang="en-US" sz="1800" b="0" dirty="0">
                <a:latin typeface="Times New Roman" panose="02020603050405020304" pitchFamily="18" charset="0"/>
                <a:cs typeface="Times New Roman" pitchFamily="18" charset="0"/>
              </a:rPr>
              <a:t>NOXH</a:t>
            </a:r>
            <a:r>
              <a:rPr lang="vi-VN" sz="1800" b="0" dirty="0">
                <a:latin typeface="Times New Roman" panose="02020603050405020304" pitchFamily="18" charset="0"/>
                <a:cs typeface="Times New Roman" pitchFamily="18" charset="0"/>
              </a:rPr>
              <a:t> thì giá thuê mua được tính đủ chi phí thu hồi vốn </a:t>
            </a:r>
            <a:r>
              <a:rPr lang="en-US" sz="1800" b="0" dirty="0">
                <a:latin typeface="Times New Roman" panose="02020603050405020304" pitchFamily="18" charset="0"/>
                <a:cs typeface="Times New Roman" pitchFamily="18" charset="0"/>
              </a:rPr>
              <a:t>ĐTXD</a:t>
            </a:r>
            <a:r>
              <a:rPr lang="vi-VN" sz="1800" b="0" dirty="0">
                <a:latin typeface="Times New Roman" panose="02020603050405020304" pitchFamily="18" charset="0"/>
                <a:cs typeface="Times New Roman" pitchFamily="18" charset="0"/>
              </a:rPr>
              <a:t> nhà ở trong thời hạn tối thiểu là 05 năm; không tính kinh phí bảo trì do người thuê mua nộp.</a:t>
            </a:r>
            <a:br>
              <a:rPr lang="vi-VN" sz="1800" b="0" dirty="0">
                <a:latin typeface="Times New Roman" panose="02020603050405020304" pitchFamily="18" charset="0"/>
                <a:cs typeface="Times New Roman" pitchFamily="18" charset="0"/>
              </a:rPr>
            </a:br>
            <a:r>
              <a:rPr lang="en-US"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Giá thuê, giá thuê mua </a:t>
            </a:r>
            <a:r>
              <a:rPr lang="en-US" sz="1800" b="0" dirty="0">
                <a:latin typeface="Times New Roman" panose="02020603050405020304" pitchFamily="18" charset="0"/>
                <a:cs typeface="Times New Roman" pitchFamily="18" charset="0"/>
              </a:rPr>
              <a:t>NOXH</a:t>
            </a:r>
            <a:r>
              <a:rPr lang="vi-VN" sz="1800" b="0" dirty="0">
                <a:latin typeface="Times New Roman" panose="02020603050405020304" pitchFamily="18" charset="0"/>
                <a:cs typeface="Times New Roman" pitchFamily="18" charset="0"/>
              </a:rPr>
              <a:t> không được tính các khoản ưu đãi quy định tại khoản 1 Điều 85 của Luật </a:t>
            </a:r>
            <a:r>
              <a:rPr lang="en-US" sz="1800" b="0" dirty="0" err="1">
                <a:latin typeface="Times New Roman" panose="02020603050405020304" pitchFamily="18" charset="0"/>
                <a:cs typeface="Times New Roman" pitchFamily="18" charset="0"/>
              </a:rPr>
              <a:t>Nhà</a:t>
            </a:r>
            <a:r>
              <a:rPr lang="en-US" sz="1800" b="0" dirty="0">
                <a:latin typeface="Times New Roman" panose="02020603050405020304" pitchFamily="18" charset="0"/>
                <a:cs typeface="Times New Roman" pitchFamily="18" charset="0"/>
              </a:rPr>
              <a:t> ở</a:t>
            </a:r>
            <a:r>
              <a:rPr lang="vi-VN" sz="1800" b="0" dirty="0">
                <a:latin typeface="Times New Roman" panose="02020603050405020304" pitchFamily="18" charset="0"/>
                <a:cs typeface="Times New Roman" pitchFamily="18" charset="0"/>
              </a:rPr>
              <a:t>.</a:t>
            </a:r>
            <a:br>
              <a:rPr lang="en-GB" sz="1800" b="0" dirty="0">
                <a:latin typeface="Times New Roman" panose="02020603050405020304" pitchFamily="18" charset="0"/>
                <a:cs typeface="Times New Roman" pitchFamily="18" charset="0"/>
              </a:rPr>
            </a:br>
            <a:r>
              <a:rPr lang="en-US"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Cơ quan có thẩm quyền quyết định giá thuê, giá thuê mua nhà ở xã hội.</a:t>
            </a:r>
            <a:br>
              <a:rPr lang="vi-VN" sz="1800" b="0" dirty="0">
                <a:latin typeface="Times New Roman" panose="02020603050405020304" pitchFamily="18" charset="0"/>
                <a:cs typeface="Times New Roman" pitchFamily="18" charset="0"/>
              </a:rPr>
            </a:br>
            <a:r>
              <a:rPr lang="en-US" sz="1800" b="0" dirty="0">
                <a:solidFill>
                  <a:srgbClr val="2F9018"/>
                </a:solidFill>
                <a:latin typeface="Times New Roman" panose="02020603050405020304" pitchFamily="18" charset="0"/>
                <a:cs typeface="Times New Roman" pitchFamily="18" charset="0"/>
              </a:rPr>
              <a:t>-</a:t>
            </a:r>
            <a:r>
              <a:rPr lang="vi-VN" sz="1800" b="0" dirty="0">
                <a:solidFill>
                  <a:srgbClr val="2F9018"/>
                </a:solidFill>
                <a:latin typeface="Times New Roman" panose="02020603050405020304" pitchFamily="18" charset="0"/>
                <a:cs typeface="Times New Roman" pitchFamily="18" charset="0"/>
              </a:rPr>
              <a:t> Tổng </a:t>
            </a:r>
            <a:r>
              <a:rPr lang="en-US" sz="1800" b="0" dirty="0">
                <a:solidFill>
                  <a:srgbClr val="2F9018"/>
                </a:solidFill>
                <a:latin typeface="Times New Roman" panose="02020603050405020304" pitchFamily="18" charset="0"/>
                <a:cs typeface="Times New Roman" pitchFamily="18" charset="0"/>
              </a:rPr>
              <a:t>LĐLĐ</a:t>
            </a:r>
            <a:r>
              <a:rPr lang="vi-VN" sz="1800" b="0" dirty="0">
                <a:solidFill>
                  <a:srgbClr val="2F9018"/>
                </a:solidFill>
                <a:latin typeface="Times New Roman" panose="02020603050405020304" pitchFamily="18" charset="0"/>
                <a:cs typeface="Times New Roman" pitchFamily="18" charset="0"/>
              </a:rPr>
              <a:t> </a:t>
            </a:r>
            <a:r>
              <a:rPr lang="en-US" sz="1800" b="0" dirty="0">
                <a:solidFill>
                  <a:srgbClr val="2F9018"/>
                </a:solidFill>
                <a:latin typeface="Times New Roman" panose="02020603050405020304" pitchFamily="18" charset="0"/>
                <a:cs typeface="Times New Roman" pitchFamily="18" charset="0"/>
              </a:rPr>
              <a:t>VN</a:t>
            </a:r>
            <a:r>
              <a:rPr lang="vi-VN" sz="1800" b="0" dirty="0">
                <a:solidFill>
                  <a:srgbClr val="2F9018"/>
                </a:solidFill>
                <a:latin typeface="Times New Roman" panose="02020603050405020304" pitchFamily="18" charset="0"/>
                <a:cs typeface="Times New Roman" pitchFamily="18" charset="0"/>
              </a:rPr>
              <a:t> quyết định giá thuê </a:t>
            </a:r>
            <a:r>
              <a:rPr lang="en-US" sz="1800" b="0" dirty="0">
                <a:solidFill>
                  <a:srgbClr val="2F9018"/>
                </a:solidFill>
                <a:latin typeface="Times New Roman" panose="02020603050405020304" pitchFamily="18" charset="0"/>
                <a:cs typeface="Times New Roman" pitchFamily="18" charset="0"/>
              </a:rPr>
              <a:t>NOXH</a:t>
            </a:r>
            <a:r>
              <a:rPr lang="vi-VN" sz="1800" b="0" dirty="0">
                <a:solidFill>
                  <a:srgbClr val="2F9018"/>
                </a:solidFill>
                <a:latin typeface="Times New Roman" panose="02020603050405020304" pitchFamily="18" charset="0"/>
                <a:cs typeface="Times New Roman" pitchFamily="18" charset="0"/>
              </a:rPr>
              <a:t> được </a:t>
            </a:r>
            <a:r>
              <a:rPr lang="en-US" sz="1800" b="0" dirty="0">
                <a:solidFill>
                  <a:srgbClr val="2F9018"/>
                </a:solidFill>
                <a:latin typeface="Times New Roman" panose="02020603050405020304" pitchFamily="18" charset="0"/>
                <a:cs typeface="Times New Roman" pitchFamily="18" charset="0"/>
              </a:rPr>
              <a:t>ĐTXD</a:t>
            </a:r>
            <a:r>
              <a:rPr lang="vi-VN" sz="1800" b="0" dirty="0">
                <a:solidFill>
                  <a:srgbClr val="2F9018"/>
                </a:solidFill>
                <a:latin typeface="Times New Roman" panose="02020603050405020304" pitchFamily="18" charset="0"/>
                <a:cs typeface="Times New Roman" pitchFamily="18" charset="0"/>
              </a:rPr>
              <a:t> bằng nguồn </a:t>
            </a:r>
            <a:r>
              <a:rPr lang="en-US" sz="1800" b="0" dirty="0">
                <a:solidFill>
                  <a:srgbClr val="2F9018"/>
                </a:solidFill>
                <a:latin typeface="Times New Roman" panose="02020603050405020304" pitchFamily="18" charset="0"/>
                <a:cs typeface="Times New Roman" pitchFamily="18" charset="0"/>
              </a:rPr>
              <a:t>TCCĐ</a:t>
            </a:r>
            <a:r>
              <a:rPr lang="vi-VN" sz="1800" b="0" dirty="0">
                <a:solidFill>
                  <a:srgbClr val="2F9018"/>
                </a:solidFill>
                <a:latin typeface="Times New Roman" panose="02020603050405020304" pitchFamily="18" charset="0"/>
                <a:cs typeface="Times New Roman" pitchFamily="18" charset="0"/>
              </a:rPr>
              <a:t>.</a:t>
            </a:r>
            <a:br>
              <a:rPr lang="en-GB" sz="1800" b="0" dirty="0">
                <a:solidFill>
                  <a:srgbClr val="2F9018"/>
                </a:solidFill>
                <a:latin typeface="Times New Roman" panose="02020603050405020304" pitchFamily="18" charset="0"/>
                <a:cs typeface="Times New Roman" pitchFamily="18" charset="0"/>
              </a:rPr>
            </a:b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Công</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thức</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tính</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giá</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thuê</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giá</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thuê</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mua</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hướng</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dẫn</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tại</a:t>
            </a:r>
            <a:r>
              <a:rPr lang="en-GB" sz="1800" b="0" dirty="0">
                <a:solidFill>
                  <a:srgbClr val="FF0000"/>
                </a:solidFill>
                <a:latin typeface="Times New Roman" panose="02020603050405020304" pitchFamily="18" charset="0"/>
                <a:cs typeface="Times New Roman" pitchFamily="18" charset="0"/>
              </a:rPr>
              <a:t> </a:t>
            </a:r>
            <a:r>
              <a:rPr lang="en-GB" sz="1800" b="0" dirty="0" err="1">
                <a:solidFill>
                  <a:srgbClr val="FF0000"/>
                </a:solidFill>
                <a:latin typeface="Times New Roman" panose="02020603050405020304" pitchFamily="18" charset="0"/>
                <a:cs typeface="Times New Roman" pitchFamily="18" charset="0"/>
              </a:rPr>
              <a:t>Điều</a:t>
            </a:r>
            <a:r>
              <a:rPr lang="en-GB" sz="1800" b="0" dirty="0">
                <a:solidFill>
                  <a:srgbClr val="FF0000"/>
                </a:solidFill>
                <a:latin typeface="Times New Roman" panose="02020603050405020304" pitchFamily="18" charset="0"/>
                <a:cs typeface="Times New Roman" pitchFamily="18" charset="0"/>
              </a:rPr>
              <a:t> 31 NĐ 100/2024/NĐ-CP</a:t>
            </a:r>
            <a:endParaRPr lang="vi-VN" sz="1800" b="0" dirty="0">
              <a:solidFill>
                <a:srgbClr val="FF0000"/>
              </a:solidFill>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15420134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557303"/>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III.7.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mua</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NOXH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61601" y="615768"/>
            <a:ext cx="8154300" cy="4157373"/>
          </a:xfrm>
          <a:prstGeom prst="rect">
            <a:avLst/>
          </a:prstGeom>
        </p:spPr>
        <p:txBody>
          <a:bodyPr spcFirstLastPara="1" wrap="square" lIns="91425" tIns="91425" rIns="91425" bIns="91425" anchor="b" anchorCtr="0">
            <a:noAutofit/>
          </a:bodyPr>
          <a:lstStyle/>
          <a:p>
            <a:pPr>
              <a:lnSpc>
                <a:spcPct val="110000"/>
              </a:lnSpc>
            </a:pPr>
            <a:r>
              <a:rPr lang="en-US" sz="1800" i="1" dirty="0">
                <a:solidFill>
                  <a:srgbClr val="FF0000"/>
                </a:solidFill>
                <a:latin typeface="Times New Roman" pitchFamily="18" charset="0"/>
                <a:cs typeface="Times New Roman" pitchFamily="18" charset="0"/>
              </a:rPr>
              <a:t>(2) </a:t>
            </a:r>
            <a:r>
              <a:rPr lang="en-US" sz="1800" i="1" dirty="0" err="1">
                <a:solidFill>
                  <a:srgbClr val="FF0000"/>
                </a:solidFill>
                <a:latin typeface="Times New Roman" pitchFamily="18" charset="0"/>
                <a:cs typeface="Times New Roman" pitchFamily="18" charset="0"/>
              </a:rPr>
              <a:t>Đối</a:t>
            </a:r>
            <a:r>
              <a:rPr lang="en-US" sz="1800" i="1" dirty="0">
                <a:solidFill>
                  <a:srgbClr val="FF0000"/>
                </a:solidFill>
                <a:latin typeface="Times New Roman" pitchFamily="18" charset="0"/>
                <a:cs typeface="Times New Roman" pitchFamily="18" charset="0"/>
              </a:rPr>
              <a:t> </a:t>
            </a:r>
            <a:r>
              <a:rPr lang="en-US" sz="1800" i="1" dirty="0" err="1">
                <a:solidFill>
                  <a:srgbClr val="FF0000"/>
                </a:solidFill>
                <a:latin typeface="Times New Roman" pitchFamily="18" charset="0"/>
                <a:cs typeface="Times New Roman" pitchFamily="18" charset="0"/>
              </a:rPr>
              <a:t>với</a:t>
            </a:r>
            <a:r>
              <a:rPr lang="en-US" sz="1800" i="1" dirty="0">
                <a:solidFill>
                  <a:srgbClr val="FF0000"/>
                </a:solidFill>
                <a:latin typeface="Times New Roman" pitchFamily="18" charset="0"/>
                <a:cs typeface="Times New Roman" pitchFamily="18" charset="0"/>
              </a:rPr>
              <a:t> NOXH </a:t>
            </a:r>
            <a:r>
              <a:rPr lang="en-US" sz="1800" i="1" dirty="0" err="1">
                <a:solidFill>
                  <a:srgbClr val="FF0000"/>
                </a:solidFill>
                <a:latin typeface="Times New Roman" pitchFamily="18" charset="0"/>
                <a:cs typeface="Times New Roman" pitchFamily="18" charset="0"/>
              </a:rPr>
              <a:t>được</a:t>
            </a:r>
            <a:r>
              <a:rPr lang="en-US" sz="1800" i="1" dirty="0">
                <a:solidFill>
                  <a:srgbClr val="FF0000"/>
                </a:solidFill>
                <a:latin typeface="Times New Roman" pitchFamily="18" charset="0"/>
                <a:cs typeface="Times New Roman" pitchFamily="18" charset="0"/>
              </a:rPr>
              <a:t> ĐTXD  </a:t>
            </a:r>
            <a:r>
              <a:rPr lang="en-US" sz="1800" i="1" dirty="0" err="1">
                <a:solidFill>
                  <a:srgbClr val="FF0000"/>
                </a:solidFill>
                <a:latin typeface="Times New Roman" pitchFamily="18" charset="0"/>
                <a:cs typeface="Times New Roman" pitchFamily="18" charset="0"/>
              </a:rPr>
              <a:t>không</a:t>
            </a:r>
            <a:r>
              <a:rPr lang="en-US" sz="1800" i="1" dirty="0">
                <a:solidFill>
                  <a:srgbClr val="FF0000"/>
                </a:solidFill>
                <a:latin typeface="Times New Roman" pitchFamily="18" charset="0"/>
                <a:cs typeface="Times New Roman" pitchFamily="18" charset="0"/>
              </a:rPr>
              <a:t> </a:t>
            </a:r>
            <a:r>
              <a:rPr lang="en-US" sz="1800" i="1" dirty="0" err="1">
                <a:solidFill>
                  <a:srgbClr val="FF0000"/>
                </a:solidFill>
                <a:latin typeface="Times New Roman" pitchFamily="18" charset="0"/>
                <a:cs typeface="Times New Roman" pitchFamily="18" charset="0"/>
              </a:rPr>
              <a:t>bằng</a:t>
            </a:r>
            <a:r>
              <a:rPr lang="en-US" sz="1800" i="1" dirty="0">
                <a:solidFill>
                  <a:srgbClr val="FF0000"/>
                </a:solidFill>
                <a:latin typeface="Times New Roman" pitchFamily="18" charset="0"/>
                <a:cs typeface="Times New Roman" pitchFamily="18" charset="0"/>
              </a:rPr>
              <a:t> </a:t>
            </a:r>
            <a:r>
              <a:rPr lang="en-US" sz="1800" i="1" dirty="0" err="1">
                <a:solidFill>
                  <a:srgbClr val="FF0000"/>
                </a:solidFill>
                <a:latin typeface="Times New Roman" pitchFamily="18" charset="0"/>
                <a:cs typeface="Times New Roman" pitchFamily="18" charset="0"/>
              </a:rPr>
              <a:t>nguồn</a:t>
            </a:r>
            <a:r>
              <a:rPr lang="en-US" sz="1800" i="1" dirty="0">
                <a:solidFill>
                  <a:srgbClr val="FF0000"/>
                </a:solidFill>
                <a:latin typeface="Times New Roman" pitchFamily="18" charset="0"/>
                <a:cs typeface="Times New Roman" pitchFamily="18" charset="0"/>
              </a:rPr>
              <a:t> </a:t>
            </a:r>
            <a:r>
              <a:rPr lang="en-US" sz="1800" i="1" dirty="0" err="1">
                <a:solidFill>
                  <a:srgbClr val="FF0000"/>
                </a:solidFill>
                <a:latin typeface="Times New Roman" pitchFamily="18" charset="0"/>
                <a:cs typeface="Times New Roman" pitchFamily="18" charset="0"/>
              </a:rPr>
              <a:t>vốn</a:t>
            </a:r>
            <a:r>
              <a:rPr lang="en-US" sz="1800" i="1" dirty="0">
                <a:solidFill>
                  <a:srgbClr val="FF0000"/>
                </a:solidFill>
                <a:latin typeface="Times New Roman" pitchFamily="18" charset="0"/>
                <a:cs typeface="Times New Roman" pitchFamily="18" charset="0"/>
              </a:rPr>
              <a:t> ĐTC, </a:t>
            </a:r>
            <a:r>
              <a:rPr lang="en-US" sz="1800" i="1" dirty="0" err="1">
                <a:solidFill>
                  <a:srgbClr val="FF0000"/>
                </a:solidFill>
                <a:latin typeface="Times New Roman" pitchFamily="18" charset="0"/>
                <a:cs typeface="Times New Roman" pitchFamily="18" charset="0"/>
              </a:rPr>
              <a:t>nguồn</a:t>
            </a:r>
            <a:r>
              <a:rPr lang="en-US" sz="1800" i="1" dirty="0">
                <a:solidFill>
                  <a:srgbClr val="FF0000"/>
                </a:solidFill>
                <a:latin typeface="Times New Roman" pitchFamily="18" charset="0"/>
                <a:cs typeface="Times New Roman" pitchFamily="18" charset="0"/>
              </a:rPr>
              <a:t> TCCĐ</a:t>
            </a:r>
            <a:br>
              <a:rPr lang="en-US" sz="1800" dirty="0">
                <a:latin typeface="+mj-lt"/>
              </a:rPr>
            </a:br>
            <a:r>
              <a:rPr lang="en-US" sz="1800" b="0" dirty="0">
                <a:latin typeface="Times New Roman" pitchFamily="18" charset="0"/>
                <a:cs typeface="Times New Roman" pitchFamily="18" charset="0"/>
              </a:rPr>
              <a:t>-</a:t>
            </a:r>
            <a:r>
              <a:rPr lang="vi-VN" sz="1800" dirty="0">
                <a:latin typeface="Times New Roman" pitchFamily="18" charset="0"/>
                <a:cs typeface="Times New Roman" pitchFamily="18" charset="0"/>
              </a:rPr>
              <a:t> Giá bán</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giá</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thuê</a:t>
            </a:r>
            <a:r>
              <a:rPr lang="en-US" sz="1800" dirty="0">
                <a:latin typeface="Times New Roman" pitchFamily="18" charset="0"/>
                <a:cs typeface="Times New Roman" pitchFamily="18" charset="0"/>
              </a:rPr>
              <a:t> </a:t>
            </a:r>
            <a:r>
              <a:rPr lang="en-US" sz="1800" dirty="0" err="1">
                <a:latin typeface="Times New Roman" pitchFamily="18" charset="0"/>
                <a:cs typeface="Times New Roman" pitchFamily="18" charset="0"/>
              </a:rPr>
              <a:t>mua</a:t>
            </a:r>
            <a:r>
              <a:rPr lang="vi-VN" sz="1800" dirty="0">
                <a:latin typeface="Times New Roman" pitchFamily="18" charset="0"/>
                <a:cs typeface="Times New Roman" pitchFamily="18" charset="0"/>
              </a:rPr>
              <a:t> nhà ở xã hội </a:t>
            </a:r>
            <a:r>
              <a:rPr lang="vi-VN" sz="1800" b="0" dirty="0">
                <a:latin typeface="Times New Roman" pitchFamily="18" charset="0"/>
                <a:cs typeface="Times New Roman" pitchFamily="18" charset="0"/>
              </a:rPr>
              <a:t>được xác định như sau:</a:t>
            </a:r>
            <a:br>
              <a:rPr lang="vi-VN" sz="1800" b="0" dirty="0">
                <a:latin typeface="Times New Roman" pitchFamily="18" charset="0"/>
                <a:cs typeface="Times New Roman" pitchFamily="18" charset="0"/>
              </a:rPr>
            </a:br>
            <a:r>
              <a:rPr lang="vi-VN" sz="1800" b="0" dirty="0">
                <a:latin typeface="Times New Roman" pitchFamily="18" charset="0"/>
                <a:cs typeface="Times New Roman" pitchFamily="18" charset="0"/>
              </a:rPr>
              <a:t>a) Tính đủ các chi phí để thu hồi vốn, bao gồm: chi phí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công trình </a:t>
            </a:r>
            <a:r>
              <a:rPr lang="en-US" sz="1800" b="0" dirty="0">
                <a:latin typeface="Times New Roman" pitchFamily="18" charset="0"/>
                <a:cs typeface="Times New Roman" pitchFamily="18" charset="0"/>
              </a:rPr>
              <a:t>NOXH</a:t>
            </a:r>
            <a:r>
              <a:rPr lang="vi-VN" sz="1800" b="0" dirty="0">
                <a:latin typeface="Times New Roman" pitchFamily="18" charset="0"/>
                <a:cs typeface="Times New Roman" pitchFamily="18" charset="0"/>
              </a:rPr>
              <a:t>, chi phí bồi thường, hỗ trợ, </a:t>
            </a:r>
            <a:r>
              <a:rPr lang="en-US" sz="1800" b="0" dirty="0">
                <a:latin typeface="Times New Roman" pitchFamily="18" charset="0"/>
                <a:cs typeface="Times New Roman" pitchFamily="18" charset="0"/>
              </a:rPr>
              <a:t>TĐC</a:t>
            </a:r>
            <a:r>
              <a:rPr lang="vi-VN" sz="1800" b="0" dirty="0">
                <a:latin typeface="Times New Roman" pitchFamily="18" charset="0"/>
                <a:cs typeface="Times New Roman" pitchFamily="18" charset="0"/>
              </a:rPr>
              <a:t>, chi phí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hệ thống </a:t>
            </a:r>
            <a:r>
              <a:rPr lang="en-US" sz="1800" b="0" dirty="0">
                <a:latin typeface="Times New Roman" pitchFamily="18" charset="0"/>
                <a:cs typeface="Times New Roman" pitchFamily="18" charset="0"/>
              </a:rPr>
              <a:t>HTKT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HTXH </a:t>
            </a:r>
            <a:r>
              <a:rPr lang="vi-VN" sz="1800" b="0" dirty="0">
                <a:latin typeface="Times New Roman" pitchFamily="18" charset="0"/>
                <a:cs typeface="Times New Roman" pitchFamily="18" charset="0"/>
              </a:rPr>
              <a:t>do </a:t>
            </a:r>
            <a:r>
              <a:rPr lang="en-US" sz="1800" b="0" dirty="0">
                <a:latin typeface="Times New Roman" pitchFamily="18" charset="0"/>
                <a:cs typeface="Times New Roman" pitchFamily="18" charset="0"/>
              </a:rPr>
              <a:t>CĐT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NOXH</a:t>
            </a:r>
            <a:r>
              <a:rPr lang="vi-VN" sz="1800" b="0" dirty="0">
                <a:latin typeface="Times New Roman" pitchFamily="18" charset="0"/>
                <a:cs typeface="Times New Roman" pitchFamily="18" charset="0"/>
              </a:rPr>
              <a:t> thực hiện (nếu có) trong </a:t>
            </a:r>
            <a:r>
              <a:rPr lang="en-US" sz="1800" b="0" dirty="0">
                <a:latin typeface="Times New Roman" pitchFamily="18" charset="0"/>
                <a:cs typeface="Times New Roman" pitchFamily="18" charset="0"/>
              </a:rPr>
              <a:t>DA</a:t>
            </a:r>
            <a:r>
              <a:rPr lang="vi-VN" sz="1800" b="0" dirty="0">
                <a:latin typeface="Times New Roman" pitchFamily="18" charset="0"/>
                <a:cs typeface="Times New Roman" pitchFamily="18" charset="0"/>
              </a:rPr>
              <a:t>, trừ trường hợp </a:t>
            </a:r>
            <a:r>
              <a:rPr lang="en-US" sz="1800" b="0" dirty="0">
                <a:latin typeface="Times New Roman" pitchFamily="18" charset="0"/>
                <a:cs typeface="Times New Roman" pitchFamily="18" charset="0"/>
              </a:rPr>
              <a:t>ĐTXD</a:t>
            </a:r>
            <a:r>
              <a:rPr lang="vi-VN" sz="1800" b="0" dirty="0">
                <a:latin typeface="Times New Roman" pitchFamily="18" charset="0"/>
                <a:cs typeface="Times New Roman" pitchFamily="18" charset="0"/>
              </a:rPr>
              <a:t> để </a:t>
            </a:r>
            <a:r>
              <a:rPr lang="en-US" sz="1800" b="0" dirty="0">
                <a:latin typeface="Times New Roman" pitchFamily="18" charset="0"/>
                <a:cs typeface="Times New Roman" pitchFamily="18" charset="0"/>
              </a:rPr>
              <a:t>KD</a:t>
            </a:r>
            <a:r>
              <a:rPr lang="vi-VN" sz="1800" b="0" dirty="0">
                <a:latin typeface="Times New Roman" pitchFamily="18" charset="0"/>
                <a:cs typeface="Times New Roman" pitchFamily="18" charset="0"/>
              </a:rPr>
              <a:t> hoặc phải bàn giao cho Nhà nước; lãi vay (nếu có); các chi phí hợp lý, hợp lệ của </a:t>
            </a:r>
            <a:r>
              <a:rPr lang="en-US" sz="1800" b="0" dirty="0">
                <a:latin typeface="Times New Roman" pitchFamily="18" charset="0"/>
                <a:cs typeface="Times New Roman" pitchFamily="18" charset="0"/>
              </a:rPr>
              <a:t>DN</a:t>
            </a:r>
            <a:r>
              <a:rPr lang="vi-VN" sz="1800" b="0" dirty="0">
                <a:latin typeface="Times New Roman" pitchFamily="18" charset="0"/>
                <a:cs typeface="Times New Roman" pitchFamily="18" charset="0"/>
              </a:rPr>
              <a:t>; lợi nhuận định mức</a:t>
            </a:r>
            <a:r>
              <a:rPr lang="en-US" sz="1800" b="0" dirty="0">
                <a:latin typeface="Times New Roman" pitchFamily="18" charset="0"/>
                <a:cs typeface="Times New Roman" pitchFamily="18" charset="0"/>
              </a:rPr>
              <a:t>. </a:t>
            </a:r>
            <a:br>
              <a:rPr lang="en-US" sz="1800" b="0" dirty="0">
                <a:latin typeface="Times New Roman" pitchFamily="18" charset="0"/>
                <a:cs typeface="Times New Roman" pitchFamily="18" charset="0"/>
              </a:rPr>
            </a:br>
            <a:r>
              <a:rPr lang="vi-VN" sz="1800" b="0" dirty="0">
                <a:latin typeface="Times New Roman" pitchFamily="18" charset="0"/>
                <a:cs typeface="Times New Roman" pitchFamily="18" charset="0"/>
              </a:rPr>
              <a:t>b) Không được tính các khoản ưu đãi quy định tại các điểm a, b, đ, g và h khoản 2 Điều 85 </a:t>
            </a:r>
            <a:r>
              <a:rPr lang="en-US" sz="1800" b="0" dirty="0">
                <a:latin typeface="Times New Roman" pitchFamily="18" charset="0"/>
                <a:cs typeface="Times New Roman" pitchFamily="18" charset="0"/>
              </a:rPr>
              <a:t>LNO </a:t>
            </a:r>
            <a:r>
              <a:rPr lang="vi-VN" sz="1800" b="0" dirty="0">
                <a:latin typeface="Times New Roman" pitchFamily="18" charset="0"/>
                <a:cs typeface="Times New Roman" pitchFamily="18" charset="0"/>
              </a:rPr>
              <a:t>và kinh phí bảo trì do người mua</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thuê</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mua</a:t>
            </a:r>
            <a:r>
              <a:rPr lang="vi-VN" sz="1800" b="0" dirty="0">
                <a:latin typeface="Times New Roman" pitchFamily="18" charset="0"/>
                <a:cs typeface="Times New Roman" pitchFamily="18" charset="0"/>
              </a:rPr>
              <a:t> phải nộp.</a:t>
            </a:r>
            <a:br>
              <a:rPr lang="en-GB" sz="1800" b="0" dirty="0">
                <a:latin typeface="Times New Roman" pitchFamily="18" charset="0"/>
                <a:cs typeface="Times New Roman" pitchFamily="18" charset="0"/>
              </a:rPr>
            </a:br>
            <a:r>
              <a:rPr lang="en-GB" sz="1800" dirty="0" err="1">
                <a:solidFill>
                  <a:srgbClr val="2F9018"/>
                </a:solidFill>
                <a:latin typeface="Times New Roman" pitchFamily="18" charset="0"/>
                <a:cs typeface="Times New Roman" pitchFamily="18" charset="0"/>
              </a:rPr>
              <a:t>Công</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thức</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xác</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định</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giá</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được</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hướng</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dẫn</a:t>
            </a:r>
            <a:r>
              <a:rPr lang="en-GB" sz="1800" dirty="0">
                <a:solidFill>
                  <a:srgbClr val="2F9018"/>
                </a:solidFill>
                <a:latin typeface="Times New Roman" pitchFamily="18" charset="0"/>
                <a:cs typeface="Times New Roman" pitchFamily="18" charset="0"/>
              </a:rPr>
              <a:t> </a:t>
            </a:r>
            <a:r>
              <a:rPr lang="en-GB" sz="1800" dirty="0" err="1">
                <a:solidFill>
                  <a:srgbClr val="2F9018"/>
                </a:solidFill>
                <a:latin typeface="Times New Roman" pitchFamily="18" charset="0"/>
                <a:cs typeface="Times New Roman" pitchFamily="18" charset="0"/>
              </a:rPr>
              <a:t>tại</a:t>
            </a:r>
            <a:r>
              <a:rPr lang="en-GB"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32, 33 NĐ 100/2024/NĐ-CP</a:t>
            </a:r>
            <a:br>
              <a:rPr lang="vi-VN" sz="1800" b="0" dirty="0">
                <a:latin typeface="Times New Roman" pitchFamily="18" charset="0"/>
                <a:cs typeface="Times New Roman" pitchFamily="18" charset="0"/>
              </a:rPr>
            </a:br>
            <a:r>
              <a:rPr lang="en-US" sz="1800" dirty="0">
                <a:latin typeface="Times New Roman" pitchFamily="18" charset="0"/>
                <a:cs typeface="Times New Roman" pitchFamily="18" charset="0"/>
              </a:rPr>
              <a:t>-</a:t>
            </a:r>
            <a:r>
              <a:rPr lang="vi-VN" sz="1800" dirty="0">
                <a:latin typeface="Times New Roman" pitchFamily="18" charset="0"/>
                <a:cs typeface="Times New Roman" pitchFamily="18" charset="0"/>
              </a:rPr>
              <a:t> Giá thuê </a:t>
            </a:r>
            <a:r>
              <a:rPr lang="en-US" sz="1800" dirty="0">
                <a:latin typeface="Times New Roman" pitchFamily="18" charset="0"/>
                <a:cs typeface="Times New Roman" pitchFamily="18" charset="0"/>
              </a:rPr>
              <a:t>NOXH</a:t>
            </a:r>
            <a:r>
              <a:rPr lang="vi-VN" sz="1800" b="0" dirty="0">
                <a:latin typeface="Times New Roman" pitchFamily="18" charset="0"/>
                <a:cs typeface="Times New Roman" pitchFamily="18" charset="0"/>
              </a:rPr>
              <a:t>, bao gồm kinh phí bảo trì, do </a:t>
            </a:r>
            <a:r>
              <a:rPr lang="en-US" sz="1800" b="0" dirty="0">
                <a:solidFill>
                  <a:srgbClr val="FF0000"/>
                </a:solidFill>
                <a:latin typeface="Times New Roman" pitchFamily="18" charset="0"/>
                <a:cs typeface="Times New Roman" pitchFamily="18" charset="0"/>
              </a:rPr>
              <a:t>CĐT</a:t>
            </a:r>
            <a:r>
              <a:rPr lang="vi-VN" sz="1800" b="0" dirty="0">
                <a:solidFill>
                  <a:srgbClr val="FF0000"/>
                </a:solidFill>
                <a:latin typeface="Times New Roman" pitchFamily="18" charset="0"/>
                <a:cs typeface="Times New Roman" pitchFamily="18" charset="0"/>
              </a:rPr>
              <a:t> thỏa thuận với bên thuê theo khung giá do </a:t>
            </a:r>
            <a:r>
              <a:rPr lang="en-US" sz="1800" b="0" dirty="0">
                <a:solidFill>
                  <a:srgbClr val="FF0000"/>
                </a:solidFill>
                <a:latin typeface="Times New Roman" pitchFamily="18" charset="0"/>
                <a:cs typeface="Times New Roman" pitchFamily="18" charset="0"/>
              </a:rPr>
              <a:t>UBND</a:t>
            </a:r>
            <a:r>
              <a:rPr lang="vi-VN" sz="1800" b="0" dirty="0">
                <a:solidFill>
                  <a:srgbClr val="FF0000"/>
                </a:solidFill>
                <a:latin typeface="Times New Roman" pitchFamily="18" charset="0"/>
                <a:cs typeface="Times New Roman" pitchFamily="18" charset="0"/>
              </a:rPr>
              <a:t> cấp tỉnh quy định</a:t>
            </a:r>
            <a:r>
              <a:rPr lang="vi-VN" sz="1800" b="0" dirty="0">
                <a:solidFill>
                  <a:srgbClr val="2F9018"/>
                </a:solidFill>
                <a:latin typeface="Times New Roman" pitchFamily="18" charset="0"/>
                <a:cs typeface="Times New Roman" pitchFamily="18" charset="0"/>
              </a:rPr>
              <a:t>.</a:t>
            </a:r>
            <a:r>
              <a:rPr lang="en-US" sz="1800" b="0" dirty="0">
                <a:solidFill>
                  <a:srgbClr val="2F9018"/>
                </a:solidFill>
                <a:latin typeface="Times New Roman" pitchFamily="18" charset="0"/>
                <a:cs typeface="Times New Roman" pitchFamily="18" charset="0"/>
              </a:rPr>
              <a:t> </a:t>
            </a:r>
            <a:r>
              <a:rPr lang="en-US" sz="1800" dirty="0">
                <a:solidFill>
                  <a:srgbClr val="2F9018"/>
                </a:solidFill>
                <a:latin typeface="Times New Roman" pitchFamily="18" charset="0"/>
                <a:cs typeface="Times New Roman" pitchFamily="18" charset="0"/>
              </a:rPr>
              <a:t>[</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34 </a:t>
            </a:r>
            <a:r>
              <a:rPr lang="en-US" sz="1800" dirty="0" err="1">
                <a:solidFill>
                  <a:srgbClr val="2F9018"/>
                </a:solidFill>
                <a:latin typeface="Times New Roman" pitchFamily="18" charset="0"/>
                <a:cs typeface="Times New Roman" pitchFamily="18" charset="0"/>
              </a:rPr>
              <a:t>Nghị</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định</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số</a:t>
            </a:r>
            <a:r>
              <a:rPr lang="en-US" sz="1800" dirty="0">
                <a:solidFill>
                  <a:srgbClr val="2F9018"/>
                </a:solidFill>
                <a:latin typeface="Times New Roman" pitchFamily="18" charset="0"/>
                <a:cs typeface="Times New Roman" pitchFamily="18" charset="0"/>
              </a:rPr>
              <a:t> 100/2024/NĐ-CP]</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vi-VN" sz="1800" dirty="0">
                <a:latin typeface="Times New Roman" pitchFamily="18" charset="0"/>
                <a:cs typeface="Times New Roman" pitchFamily="18" charset="0"/>
              </a:rPr>
              <a:t>Đối với </a:t>
            </a:r>
            <a:r>
              <a:rPr lang="en-US" sz="1800" dirty="0">
                <a:latin typeface="Times New Roman" pitchFamily="18" charset="0"/>
                <a:cs typeface="Times New Roman" pitchFamily="18" charset="0"/>
              </a:rPr>
              <a:t>NOXH</a:t>
            </a:r>
            <a:r>
              <a:rPr lang="vi-VN" sz="1800" dirty="0">
                <a:latin typeface="Times New Roman" pitchFamily="18" charset="0"/>
                <a:cs typeface="Times New Roman" pitchFamily="18" charset="0"/>
              </a:rPr>
              <a:t> do cá nhân tự đầu tư xây dựng thì giá thuê nhà ở</a:t>
            </a:r>
            <a:r>
              <a:rPr lang="vi-VN" sz="1800" b="0" dirty="0">
                <a:latin typeface="Times New Roman" pitchFamily="18" charset="0"/>
                <a:cs typeface="Times New Roman" pitchFamily="18" charset="0"/>
              </a:rPr>
              <a:t> </a:t>
            </a:r>
            <a:r>
              <a:rPr lang="vi-VN" sz="1800" b="0" dirty="0">
                <a:solidFill>
                  <a:srgbClr val="2F9018"/>
                </a:solidFill>
                <a:latin typeface="Times New Roman" pitchFamily="18" charset="0"/>
                <a:cs typeface="Times New Roman" pitchFamily="18" charset="0"/>
              </a:rPr>
              <a:t>phải bảo đảm phù hợp với khung giá do Ủy ban nhân dân cấp tỉnh quy định</a:t>
            </a:r>
            <a:r>
              <a:rPr lang="vi-VN" sz="1800" b="0" dirty="0">
                <a:latin typeface="Times New Roman" pitchFamily="18" charset="0"/>
                <a:cs typeface="Times New Roman" pitchFamily="18" charset="0"/>
              </a:rPr>
              <a:t>.</a:t>
            </a:r>
          </a:p>
        </p:txBody>
      </p:sp>
    </p:spTree>
    <p:extLst>
      <p:ext uri="{BB962C8B-B14F-4D97-AF65-F5344CB8AC3E}">
        <p14:creationId xmlns:p14="http://schemas.microsoft.com/office/powerpoint/2010/main" val="3727060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a:xfrm>
            <a:off x="1310200" y="413888"/>
            <a:ext cx="6523500" cy="712268"/>
          </a:xfrm>
        </p:spPr>
        <p:txBody>
          <a:bodyPr/>
          <a:lstStyle/>
          <a:p>
            <a:br>
              <a:rPr lang="en-US" sz="24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r>
              <a:rPr lang="en" sz="2400" dirty="0">
                <a:solidFill>
                  <a:srgbClr val="FF0000"/>
                </a:solidFill>
                <a:latin typeface="Times New Roman" panose="02020603050405020304" pitchFamily="18" charset="0"/>
                <a:cs typeface="Times New Roman" panose="02020603050405020304" pitchFamily="18" charset="0"/>
              </a:rPr>
              <a:t>CÁC NỘI DUNG CHÍNH</a:t>
            </a:r>
            <a:endParaRPr lang="en-US" sz="2400" dirty="0"/>
          </a:p>
        </p:txBody>
      </p:sp>
      <p:sp>
        <p:nvSpPr>
          <p:cNvPr id="22" name="Subtitle 21"/>
          <p:cNvSpPr>
            <a:spLocks noGrp="1"/>
          </p:cNvSpPr>
          <p:nvPr>
            <p:ph type="subTitle" idx="1"/>
          </p:nvPr>
        </p:nvSpPr>
        <p:spPr>
          <a:xfrm>
            <a:off x="871036" y="1309279"/>
            <a:ext cx="7401828" cy="2742956"/>
          </a:xfrm>
        </p:spPr>
        <p:txBody>
          <a:bodyPr/>
          <a:lstStyle/>
          <a:p>
            <a:pPr lvl="0"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I.</a:t>
            </a:r>
            <a:r>
              <a:rPr lang="en-US" b="1" dirty="0">
                <a:latin typeface="Times New Roman" panose="02020603050405020304" pitchFamily="18" charset="0"/>
                <a:cs typeface="Times New Roman" panose="02020603050405020304" pitchFamily="18" charset="0"/>
              </a:rPr>
              <a:t>    NHỮNG QUY ĐỊNH CHUNG</a:t>
            </a:r>
          </a:p>
          <a:p>
            <a:pPr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II.   </a:t>
            </a:r>
            <a:r>
              <a:rPr lang="en-US" b="1" dirty="0">
                <a:latin typeface="Times New Roman" panose="02020603050405020304" pitchFamily="18" charset="0"/>
                <a:cs typeface="Times New Roman" panose="02020603050405020304" pitchFamily="18" charset="0"/>
              </a:rPr>
              <a:t>CÁC GIAI ĐOẠN CỦA DỰ ÁN ĐTXD NHÀ Ở XÃ HỘI, NHÀ Ở CHO LLVTND</a:t>
            </a:r>
          </a:p>
          <a:p>
            <a:pPr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III.  </a:t>
            </a:r>
            <a:r>
              <a:rPr lang="en-US" b="1" dirty="0">
                <a:latin typeface="Times New Roman" panose="02020603050405020304" pitchFamily="18" charset="0"/>
                <a:cs typeface="Times New Roman" panose="02020603050405020304" pitchFamily="18" charset="0"/>
              </a:rPr>
              <a:t>VỀ NHÀ Ở XÃ HỘI</a:t>
            </a:r>
          </a:p>
          <a:p>
            <a:pPr lvl="0"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IV.  </a:t>
            </a:r>
            <a:r>
              <a:rPr lang="vi-VN" b="1" dirty="0">
                <a:latin typeface="Times New Roman" panose="02020603050405020304" pitchFamily="18" charset="0"/>
                <a:cs typeface="Times New Roman" panose="02020603050405020304" pitchFamily="18" charset="0"/>
              </a:rPr>
              <a:t>VỀ NHÀ LƯU TRÚ CÔNG NHÂN TRONG KHU CÔNG NGHIỆP</a:t>
            </a:r>
            <a:endParaRPr lang="en-US" b="1" dirty="0">
              <a:latin typeface="Times New Roman" panose="02020603050405020304" pitchFamily="18" charset="0"/>
              <a:cs typeface="Times New Roman" panose="02020603050405020304" pitchFamily="18" charset="0"/>
            </a:endParaRPr>
          </a:p>
          <a:p>
            <a:pPr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V.    </a:t>
            </a:r>
            <a:r>
              <a:rPr lang="vi-VN" b="1" dirty="0">
                <a:latin typeface="Times New Roman" panose="02020603050405020304" pitchFamily="18" charset="0"/>
                <a:cs typeface="Times New Roman" panose="02020603050405020304" pitchFamily="18" charset="0"/>
              </a:rPr>
              <a:t>VỀ NHÀ Ở CHO LỰC LƯỢNG VŨ TRANG NHÂN DÂN</a:t>
            </a:r>
            <a:endParaRPr lang="en-US" b="1" dirty="0">
              <a:latin typeface="Times New Roman" panose="02020603050405020304" pitchFamily="18" charset="0"/>
              <a:cs typeface="Times New Roman" panose="02020603050405020304" pitchFamily="18" charset="0"/>
            </a:endParaRPr>
          </a:p>
          <a:p>
            <a:pPr lvl="0"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VI.   </a:t>
            </a:r>
            <a:r>
              <a:rPr lang="en-US" b="1" dirty="0">
                <a:latin typeface="Times New Roman" panose="02020603050405020304" pitchFamily="18" charset="0"/>
                <a:cs typeface="Times New Roman" panose="02020603050405020304" pitchFamily="18" charset="0"/>
              </a:rPr>
              <a:t>TRÁCH NHIỆM CỦA CÁC BỘ, NGÀNH, ĐỊA PHƯƠNG</a:t>
            </a:r>
          </a:p>
          <a:p>
            <a:pPr algn="just">
              <a:lnSpc>
                <a:spcPct val="150000"/>
              </a:lnSpc>
              <a:spcBef>
                <a:spcPts val="600"/>
              </a:spcBef>
              <a:spcAft>
                <a:spcPts val="600"/>
              </a:spcAft>
            </a:pPr>
            <a:r>
              <a:rPr lang="en-US" b="1" dirty="0">
                <a:solidFill>
                  <a:srgbClr val="FF0000"/>
                </a:solidFill>
                <a:latin typeface="Times New Roman" panose="02020603050405020304" pitchFamily="18" charset="0"/>
                <a:cs typeface="Times New Roman" panose="02020603050405020304" pitchFamily="18" charset="0"/>
              </a:rPr>
              <a:t>VII.  </a:t>
            </a:r>
            <a:r>
              <a:rPr lang="en-US" b="1" dirty="0">
                <a:latin typeface="Times New Roman" panose="02020603050405020304" pitchFamily="18" charset="0"/>
                <a:cs typeface="Times New Roman" panose="02020603050405020304" pitchFamily="18" charset="0"/>
              </a:rPr>
              <a:t>ĐIỀU KHOẢN THI HÀNH</a:t>
            </a:r>
          </a:p>
          <a:p>
            <a:pPr lvl="0">
              <a:spcBef>
                <a:spcPts val="600"/>
              </a:spcBef>
              <a:spcAft>
                <a:spcPts val="600"/>
              </a:spcAft>
            </a:pPr>
            <a:endParaRPr lang="en-US"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a:p>
            <a:pPr lvl="0"/>
            <a:endParaRPr lang="vi-VN" i="1" dirty="0">
              <a:latin typeface="Times New Roman" panose="02020603050405020304" pitchFamily="18" charset="0"/>
              <a:cs typeface="Times New Roman" panose="02020603050405020304" pitchFamily="18" charset="0"/>
            </a:endParaRPr>
          </a:p>
          <a:p>
            <a:endParaRPr lang="vi-VN"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6772132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28625"/>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III.8. </a:t>
            </a:r>
            <a:r>
              <a:rPr lang="en-US" sz="2000" dirty="0" err="1">
                <a:solidFill>
                  <a:srgbClr val="FF0000"/>
                </a:solidFill>
                <a:latin typeface="Times New Roman" panose="02020603050405020304" pitchFamily="18" charset="0"/>
                <a:cs typeface="Times New Roman" panose="02020603050405020304" pitchFamily="18" charset="0"/>
              </a:rPr>
              <a:t>Trình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thủ</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tục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thẩm</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định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giá</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mua</a:t>
            </a:r>
            <a:r>
              <a:rPr lang="en-US" sz="2000" dirty="0">
                <a:solidFill>
                  <a:srgbClr val="FF0000"/>
                </a:solidFill>
                <a:latin typeface="Times New Roman" panose="02020603050405020304" pitchFamily="18" charset="0"/>
                <a:cs typeface="Times New Roman" panose="02020603050405020304" pitchFamily="18" charset="0"/>
              </a:rPr>
              <a:t> NOXH</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35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2000" b="0" dirty="0">
                <a:latin typeface="Times New Roman" pitchFamily="18" charset="0"/>
                <a:cs typeface="Times New Roman"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75002" y="993949"/>
            <a:ext cx="8172998" cy="3759978"/>
          </a:xfrm>
          <a:prstGeom prst="rect">
            <a:avLst/>
          </a:prstGeom>
        </p:spPr>
        <p:txBody>
          <a:bodyPr spcFirstLastPara="1" wrap="square" lIns="91425" tIns="91425" rIns="91425" bIns="91425" anchor="b" anchorCtr="0">
            <a:noAutofit/>
          </a:bodyPr>
          <a:lstStyle/>
          <a:p>
            <a:pPr>
              <a:lnSpc>
                <a:spcPct val="110000"/>
              </a:lnSpc>
            </a:pPr>
            <a:r>
              <a:rPr lang="vi-VN" sz="1800" dirty="0">
                <a:solidFill>
                  <a:srgbClr val="FF0000"/>
                </a:solidFill>
                <a:latin typeface="Times New Roman" panose="02020603050405020304" pitchFamily="18" charset="0"/>
                <a:cs typeface="Times New Roman" panose="02020603050405020304" pitchFamily="18" charset="0"/>
              </a:rPr>
              <a:t>1. </a:t>
            </a:r>
            <a:r>
              <a:rPr lang="vi-VN" sz="1800" b="0" dirty="0">
                <a:solidFill>
                  <a:schemeClr val="tx1"/>
                </a:solidFill>
                <a:latin typeface="Times New Roman" panose="02020603050405020304" pitchFamily="18" charset="0"/>
                <a:cs typeface="Times New Roman" panose="02020603050405020304" pitchFamily="18" charset="0"/>
              </a:rPr>
              <a:t>Chủ đầu tư trực tiếp nộp 01 bộ hồ sơ (bản sao có chứng thực) đến cơ quan chuyên môn của </a:t>
            </a:r>
            <a:r>
              <a:rPr lang="en-US" sz="1800" b="0" dirty="0">
                <a:solidFill>
                  <a:schemeClr val="tx1"/>
                </a:solidFill>
                <a:latin typeface="Times New Roman" panose="02020603050405020304" pitchFamily="18" charset="0"/>
                <a:cs typeface="Times New Roman" panose="02020603050405020304" pitchFamily="18" charset="0"/>
              </a:rPr>
              <a:t>UBND </a:t>
            </a:r>
            <a:r>
              <a:rPr lang="en-US" sz="1800" b="0" dirty="0" err="1">
                <a:solidFill>
                  <a:schemeClr val="tx1"/>
                </a:solidFill>
                <a:latin typeface="Times New Roman" panose="02020603050405020304" pitchFamily="18" charset="0"/>
                <a:cs typeface="Times New Roman" panose="02020603050405020304" pitchFamily="18" charset="0"/>
              </a:rPr>
              <a:t>cấp</a:t>
            </a:r>
            <a:r>
              <a:rPr lang="en-US" sz="1800" b="0" dirty="0">
                <a:solidFill>
                  <a:schemeClr val="tx1"/>
                </a:solidFill>
                <a:latin typeface="Times New Roman" panose="02020603050405020304" pitchFamily="18" charset="0"/>
                <a:cs typeface="Times New Roman" panose="02020603050405020304" pitchFamily="18" charset="0"/>
              </a:rPr>
              <a:t> </a:t>
            </a:r>
            <a:r>
              <a:rPr lang="vi-VN" sz="1800" b="0" dirty="0">
                <a:solidFill>
                  <a:schemeClr val="tx1"/>
                </a:solidFill>
                <a:latin typeface="Times New Roman" panose="02020603050405020304" pitchFamily="18" charset="0"/>
                <a:cs typeface="Times New Roman" panose="02020603050405020304" pitchFamily="18" charset="0"/>
              </a:rPr>
              <a:t>tỉnh hoặc nộp hồ sơ </a:t>
            </a:r>
            <a:r>
              <a:rPr lang="en-GB" sz="1800" b="0" dirty="0" err="1">
                <a:solidFill>
                  <a:schemeClr val="tx1"/>
                </a:solidFill>
                <a:latin typeface="Times New Roman" panose="02020603050405020304" pitchFamily="18" charset="0"/>
                <a:cs typeface="Times New Roman" panose="02020603050405020304" pitchFamily="18" charset="0"/>
              </a:rPr>
              <a:t>trực</a:t>
            </a:r>
            <a:r>
              <a:rPr lang="en-GB" sz="1800" b="0" dirty="0">
                <a:solidFill>
                  <a:schemeClr val="tx1"/>
                </a:solidFill>
                <a:latin typeface="Times New Roman" panose="02020603050405020304" pitchFamily="18" charset="0"/>
                <a:cs typeface="Times New Roman" panose="02020603050405020304" pitchFamily="18" charset="0"/>
              </a:rPr>
              <a:t> </a:t>
            </a:r>
            <a:r>
              <a:rPr lang="en-GB" sz="1800" b="0" dirty="0" err="1">
                <a:solidFill>
                  <a:schemeClr val="tx1"/>
                </a:solidFill>
                <a:latin typeface="Times New Roman" panose="02020603050405020304" pitchFamily="18" charset="0"/>
                <a:cs typeface="Times New Roman" panose="02020603050405020304" pitchFamily="18" charset="0"/>
              </a:rPr>
              <a:t>tuyến</a:t>
            </a:r>
            <a:r>
              <a:rPr lang="en-GB" sz="1800" b="0" dirty="0">
                <a:solidFill>
                  <a:schemeClr val="tx1"/>
                </a:solidFill>
                <a:latin typeface="Times New Roman" panose="02020603050405020304" pitchFamily="18" charset="0"/>
                <a:cs typeface="Times New Roman" panose="02020603050405020304" pitchFamily="18" charset="0"/>
              </a:rPr>
              <a:t> </a:t>
            </a:r>
            <a:r>
              <a:rPr lang="vi-VN" sz="1800" b="0" dirty="0">
                <a:solidFill>
                  <a:schemeClr val="tx1"/>
                </a:solidFill>
                <a:latin typeface="Times New Roman" panose="02020603050405020304" pitchFamily="18" charset="0"/>
                <a:cs typeface="Times New Roman" panose="02020603050405020304" pitchFamily="18" charset="0"/>
              </a:rPr>
              <a:t>qua cổng dịch vụ công</a:t>
            </a:r>
            <a:br>
              <a:rPr lang="en-US" sz="1800" b="0" dirty="0">
                <a:solidFill>
                  <a:schemeClr val="tx1"/>
                </a:solidFill>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2. </a:t>
            </a:r>
            <a:r>
              <a:rPr lang="vi-VN" sz="1800" b="0" dirty="0">
                <a:solidFill>
                  <a:schemeClr val="tx1"/>
                </a:solidFill>
                <a:latin typeface="Times New Roman" panose="02020603050405020304" pitchFamily="18" charset="0"/>
                <a:cs typeface="Times New Roman" panose="02020603050405020304" pitchFamily="18" charset="0"/>
              </a:rPr>
              <a:t>Hồ sơ của chủ đầu tư đề nghị thẩm định giá bao gồm:</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a) Đơn đề nghị thẩm định giá;</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b) Hồ sơ pháp lý của dự án (gồm có: Chấp thuận </a:t>
            </a:r>
            <a:r>
              <a:rPr lang="en-GB" sz="1800" b="0" dirty="0">
                <a:latin typeface="Times New Roman" panose="02020603050405020304" pitchFamily="18" charset="0"/>
                <a:cs typeface="Times New Roman" panose="02020603050405020304" pitchFamily="18" charset="0"/>
              </a:rPr>
              <a:t>CTĐT</a:t>
            </a:r>
            <a:r>
              <a:rPr lang="vi-VN" sz="1800" b="0" dirty="0">
                <a:latin typeface="Times New Roman" panose="02020603050405020304" pitchFamily="18" charset="0"/>
                <a:cs typeface="Times New Roman" panose="02020603050405020304" pitchFamily="18" charset="0"/>
              </a:rPr>
              <a:t>; Quyết định giao đất hoặc Giấy chứng nhận </a:t>
            </a:r>
            <a:r>
              <a:rPr lang="en-GB" sz="1800" b="0" dirty="0">
                <a:latin typeface="Times New Roman" panose="02020603050405020304" pitchFamily="18" charset="0"/>
                <a:cs typeface="Times New Roman" panose="02020603050405020304" pitchFamily="18" charset="0"/>
              </a:rPr>
              <a:t>QSDĐ</a:t>
            </a:r>
            <a:r>
              <a:rPr lang="vi-VN" sz="1800" b="0" dirty="0">
                <a:latin typeface="Times New Roman" panose="02020603050405020304" pitchFamily="18" charset="0"/>
                <a:cs typeface="Times New Roman" panose="02020603050405020304" pitchFamily="18" charset="0"/>
              </a:rPr>
              <a:t> hoặc Giấy tờ chứng minh quyền sử dụng đất khác; phê duyệt </a:t>
            </a:r>
            <a:r>
              <a:rPr lang="en-GB" sz="1800" b="0" dirty="0">
                <a:latin typeface="Times New Roman" panose="02020603050405020304" pitchFamily="18" charset="0"/>
                <a:cs typeface="Times New Roman" panose="02020603050405020304" pitchFamily="18" charset="0"/>
              </a:rPr>
              <a:t>QHCT</a:t>
            </a:r>
            <a:r>
              <a:rPr lang="vi-VN" sz="1800" b="0" dirty="0">
                <a:latin typeface="Times New Roman" panose="02020603050405020304" pitchFamily="18" charset="0"/>
                <a:cs typeface="Times New Roman" panose="02020603050405020304" pitchFamily="18" charset="0"/>
              </a:rPr>
              <a:t> tỷ lệ 1/500; Giấy phép xây dựng và các giấy tờ khác có liên quan);</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c) Phương án xác định giá bán, giá thuê mua nhà ở xã hội do chủ đầu tư xây dựng.</a:t>
            </a:r>
            <a:br>
              <a:rPr lang="en-US"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3. </a:t>
            </a:r>
            <a:r>
              <a:rPr lang="vi-VN" sz="1800" dirty="0">
                <a:solidFill>
                  <a:srgbClr val="2F9018"/>
                </a:solidFill>
                <a:latin typeface="Times New Roman" panose="02020603050405020304" pitchFamily="18" charset="0"/>
                <a:cs typeface="Times New Roman" panose="02020603050405020304" pitchFamily="18" charset="0"/>
              </a:rPr>
              <a:t>Cơ quan chuyên môn của </a:t>
            </a:r>
            <a:r>
              <a:rPr lang="en-US" sz="1800" dirty="0">
                <a:solidFill>
                  <a:srgbClr val="2F9018"/>
                </a:solidFill>
                <a:latin typeface="Times New Roman" panose="02020603050405020304" pitchFamily="18" charset="0"/>
                <a:cs typeface="Times New Roman" panose="02020603050405020304" pitchFamily="18" charset="0"/>
              </a:rPr>
              <a:t>UBND</a:t>
            </a:r>
            <a:r>
              <a:rPr lang="vi-VN" sz="1800" dirty="0">
                <a:solidFill>
                  <a:srgbClr val="2F9018"/>
                </a:solidFill>
                <a:latin typeface="Times New Roman" panose="02020603050405020304" pitchFamily="18" charset="0"/>
                <a:cs typeface="Times New Roman" panose="02020603050405020304" pitchFamily="18" charset="0"/>
              </a:rPr>
              <a:t> cấp tỉnh nơi có dự án thực hiện việc thẩm định giá</a:t>
            </a:r>
            <a:r>
              <a:rPr lang="vi-VN" sz="1800" b="0" dirty="0">
                <a:latin typeface="Times New Roman" panose="02020603050405020304" pitchFamily="18" charset="0"/>
                <a:cs typeface="Times New Roman" panose="02020603050405020304" pitchFamily="18" charset="0"/>
              </a:rPr>
              <a:t> bán, giá thuê mua nhà ở xã hội do chủ đầu tư đề ngh</a:t>
            </a:r>
            <a:r>
              <a:rPr lang="en-US" sz="1800" b="0" dirty="0">
                <a:latin typeface="Times New Roman" panose="02020603050405020304" pitchFamily="18" charset="0"/>
                <a:cs typeface="Times New Roman" panose="02020603050405020304" pitchFamily="18" charset="0"/>
              </a:rPr>
              <a:t>ị.</a:t>
            </a:r>
            <a:br>
              <a:rPr lang="en-US"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4. </a:t>
            </a:r>
            <a:r>
              <a:rPr lang="vi-VN" sz="1800" dirty="0">
                <a:solidFill>
                  <a:srgbClr val="2F9018"/>
                </a:solidFill>
                <a:latin typeface="Times New Roman" panose="02020603050405020304" pitchFamily="18" charset="0"/>
                <a:cs typeface="Times New Roman" panose="02020603050405020304" pitchFamily="18" charset="0"/>
              </a:rPr>
              <a:t>Trường hợp chủ đầu tư sử dụng giá trúng đấu thầu thì không phải thực hiện thẩm định lại giá</a:t>
            </a:r>
            <a:r>
              <a:rPr lang="vi-VN" sz="1800" b="0" dirty="0">
                <a:solidFill>
                  <a:srgbClr val="2F9018"/>
                </a:solidFill>
                <a:latin typeface="Times New Roman" panose="02020603050405020304" pitchFamily="18" charset="0"/>
                <a:cs typeface="Times New Roman" panose="02020603050405020304" pitchFamily="18" charset="0"/>
              </a:rPr>
              <a:t> </a:t>
            </a:r>
            <a:r>
              <a:rPr lang="vi-VN" sz="1800" b="0" dirty="0">
                <a:solidFill>
                  <a:schemeClr val="tx1"/>
                </a:solidFill>
                <a:latin typeface="Times New Roman" panose="02020603050405020304" pitchFamily="18" charset="0"/>
                <a:cs typeface="Times New Roman" panose="02020603050405020304" pitchFamily="18" charset="0"/>
              </a:rPr>
              <a:t>bán, giá thuê mua nhà ở xã hội</a:t>
            </a:r>
          </a:p>
        </p:txBody>
      </p:sp>
    </p:spTree>
    <p:extLst>
      <p:ext uri="{BB962C8B-B14F-4D97-AF65-F5344CB8AC3E}">
        <p14:creationId xmlns:p14="http://schemas.microsoft.com/office/powerpoint/2010/main" val="33350624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28625"/>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III.9. </a:t>
            </a:r>
            <a:r>
              <a:rPr lang="en-US" sz="2000" dirty="0" err="1">
                <a:solidFill>
                  <a:srgbClr val="FF0000"/>
                </a:solidFill>
                <a:latin typeface="Times New Roman" panose="02020603050405020304" pitchFamily="18" charset="0"/>
                <a:cs typeface="Times New Roman" panose="02020603050405020304" pitchFamily="18" charset="0"/>
              </a:rPr>
              <a:t>Trình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thủ</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tục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mua</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NOXH</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38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2000" b="0" dirty="0">
                <a:latin typeface="Times New Roman" pitchFamily="18" charset="0"/>
                <a:cs typeface="Times New Roman"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75002" y="1069600"/>
            <a:ext cx="8172998" cy="3540727"/>
          </a:xfrm>
          <a:prstGeom prst="rect">
            <a:avLst/>
          </a:prstGeom>
        </p:spPr>
        <p:txBody>
          <a:bodyPr spcFirstLastPara="1" wrap="square" lIns="91425" tIns="91425" rIns="91425" bIns="91425" anchor="b" anchorCtr="0">
            <a:noAutofit/>
          </a:bodyPr>
          <a:lstStyle/>
          <a:p>
            <a:pPr>
              <a:lnSpc>
                <a:spcPct val="107000"/>
              </a:lnSpc>
              <a:spcAft>
                <a:spcPts val="800"/>
              </a:spcAft>
            </a:pPr>
            <a:r>
              <a:rPr lang="en-GB" sz="1800" b="0" kern="100" dirty="0">
                <a:solidFill>
                  <a:srgbClr val="FF0000"/>
                </a:solidFill>
                <a:latin typeface="Times New Roman" panose="02020603050405020304" pitchFamily="18" charset="0"/>
                <a:ea typeface="Aptos" panose="020B0004020202020204" pitchFamily="34" charset="0"/>
                <a:cs typeface="Times New Roman" panose="02020603050405020304" pitchFamily="18" charset="0"/>
              </a:rPr>
              <a:t>(1)</a:t>
            </a: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30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ngày</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khởi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cung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cấp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khai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tử</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(2)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Trước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thực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bằng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khai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(3)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Người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dân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cầu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nộp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trực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tiếp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chủ</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đầu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(4)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chiếu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quy</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điều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NOXH</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(5)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chức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nhằm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xác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đúng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loại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trừ</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người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hưởng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chính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NOXH.</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cấp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GCN QSDĐ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tại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phương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nhiệm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chịu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nhiệm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kết</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xác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minh</a:t>
            </a:r>
            <a:endParaRPr lang="en-GB" sz="1800" b="0" kern="100" dirty="0">
              <a:effectLst/>
              <a:latin typeface="Times New Roman" panose="02020603050405020304"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8527644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28625"/>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III.9. </a:t>
            </a:r>
            <a:r>
              <a:rPr lang="en-US" sz="2000" dirty="0" err="1">
                <a:solidFill>
                  <a:srgbClr val="FF0000"/>
                </a:solidFill>
                <a:latin typeface="Times New Roman" panose="02020603050405020304" pitchFamily="18" charset="0"/>
                <a:cs typeface="Times New Roman" panose="02020603050405020304" pitchFamily="18" charset="0"/>
              </a:rPr>
              <a:t>Trình</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tự</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thủ</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tục</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bán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mua</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cho</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thuê</a:t>
            </a:r>
            <a:r>
              <a:rPr lang="en-US" sz="2000" dirty="0">
                <a:solidFill>
                  <a:srgbClr val="FF0000"/>
                </a:solidFill>
                <a:latin typeface="Times New Roman" panose="02020603050405020304" pitchFamily="18" charset="0"/>
                <a:cs typeface="Times New Roman" panose="02020603050405020304" pitchFamily="18" charset="0"/>
              </a:rPr>
              <a:t> NOXH</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38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2000" b="0" dirty="0">
                <a:latin typeface="Times New Roman" pitchFamily="18" charset="0"/>
                <a:cs typeface="Times New Roman"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75002" y="993949"/>
            <a:ext cx="8172998" cy="3759978"/>
          </a:xfrm>
          <a:prstGeom prst="rect">
            <a:avLst/>
          </a:prstGeom>
        </p:spPr>
        <p:txBody>
          <a:bodyPr spcFirstLastPara="1" wrap="square" lIns="91425" tIns="91425" rIns="91425" bIns="91425" anchor="b" anchorCtr="0">
            <a:noAutofit/>
          </a:bodyPr>
          <a:lstStyle/>
          <a:p>
            <a:pPr>
              <a:lnSpc>
                <a:spcPct val="107000"/>
              </a:lnSpc>
              <a:spcAft>
                <a:spcPts val="800"/>
              </a:spcAft>
            </a:pP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(6)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20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ngày</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nhận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nếu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ý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người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thống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nhất</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đồng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(7)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chỉ</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HĐ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a:latin typeface="Times New Roman" panose="02020603050405020304" pitchFamily="18" charset="0"/>
                <a:ea typeface="Aptos" panose="020B0004020202020204" pitchFamily="34" charset="0"/>
                <a:cs typeface="Times New Roman" panose="02020603050405020304" pitchFamily="18" charset="0"/>
              </a:rPr>
              <a:t>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đủ</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điều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thẩm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phê</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duyệt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(8)</a:t>
            </a:r>
            <a:r>
              <a:rPr lang="en-GB" sz="1800" b="0" kern="100" dirty="0">
                <a:solidFill>
                  <a:srgbClr val="FF0000"/>
                </a:solidFill>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HĐ,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phục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vụ</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hậu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(9)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nhật</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Trang Thông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Sở</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BXD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theo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dõi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(10)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Trường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a:effectLst/>
                <a:latin typeface="Cambria Math" panose="02040503050406030204" pitchFamily="18" charset="0"/>
                <a:ea typeface="Cambria Math" panose="02040503050406030204" pitchFamily="18" charset="0"/>
                <a:cs typeface="Times New Roman" panose="02020603050405020304" pitchFamily="18" charset="0"/>
              </a:rPr>
              <a:t>≤</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việc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lựa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chọn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theo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thỏa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thuận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giữa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hàng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Trường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a:effectLst/>
                <a:latin typeface="Cambria Math" panose="02040503050406030204" pitchFamily="18" charset="0"/>
                <a:ea typeface="Cambria Math" panose="02040503050406030204" pitchFamily="18" charset="0"/>
                <a:cs typeface="Times New Roman" panose="02020603050405020304" pitchFamily="18" charset="0"/>
              </a:rPr>
              <a:t>≥</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lựa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chọn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người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theo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hình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thức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p>
        </p:txBody>
      </p:sp>
    </p:spTree>
    <p:extLst>
      <p:ext uri="{BB962C8B-B14F-4D97-AF65-F5344CB8AC3E}">
        <p14:creationId xmlns:p14="http://schemas.microsoft.com/office/powerpoint/2010/main" val="27947916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49" y="113775"/>
            <a:ext cx="8084551" cy="700902"/>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III.10. Vay </a:t>
            </a:r>
            <a:r>
              <a:rPr lang="en-US" sz="1800" dirty="0" err="1">
                <a:solidFill>
                  <a:srgbClr val="FF0000"/>
                </a:solidFill>
                <a:latin typeface="Times New Roman" panose="02020603050405020304" pitchFamily="18" charset="0"/>
                <a:cs typeface="Times New Roman" panose="02020603050405020304" pitchFamily="18" charset="0"/>
              </a:rPr>
              <a:t>vốn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ưu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đãi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để</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NOXH; XD </a:t>
            </a:r>
            <a:r>
              <a:rPr lang="en-US" sz="1800" dirty="0" err="1">
                <a:solidFill>
                  <a:srgbClr val="FF0000"/>
                </a:solidFill>
                <a:latin typeface="Times New Roman" panose="02020603050405020304" pitchFamily="18" charset="0"/>
                <a:cs typeface="Times New Roman" panose="02020603050405020304" pitchFamily="18" charset="0"/>
              </a:rPr>
              <a:t>hoặc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cải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tạo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sửa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chữa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nhà</a:t>
            </a:r>
            <a:r>
              <a:rPr lang="en-US" sz="1800" dirty="0">
                <a:solidFill>
                  <a:srgbClr val="FF0000"/>
                </a:solidFill>
                <a:latin typeface="Times New Roman" panose="02020603050405020304" pitchFamily="18" charset="0"/>
                <a:cs typeface="Times New Roman" panose="02020603050405020304" pitchFamily="18" charset="0"/>
              </a:rPr>
              <a:t> </a:t>
            </a: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48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1800" b="0" dirty="0">
                <a:latin typeface="Times New Roman" pitchFamily="18" charset="0"/>
                <a:cs typeface="Times New Roman"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endParaRPr lang="en-US" sz="18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82125" y="1118198"/>
            <a:ext cx="8325376" cy="3757455"/>
          </a:xfrm>
          <a:prstGeom prst="rect">
            <a:avLst/>
          </a:prstGeom>
        </p:spPr>
        <p:txBody>
          <a:bodyPr spcFirstLastPara="1" wrap="square" lIns="91425" tIns="91425" rIns="91425" bIns="91425" anchor="b" anchorCtr="0">
            <a:noAutofit/>
          </a:bodyPr>
          <a:lstStyle/>
          <a:p>
            <a:pPr>
              <a:lnSpc>
                <a:spcPct val="105000"/>
              </a:lnSpc>
            </a:pPr>
            <a:r>
              <a:rPr lang="vi-VN" sz="1600" dirty="0">
                <a:solidFill>
                  <a:srgbClr val="FF0000"/>
                </a:solidFill>
                <a:latin typeface="Times New Roman" panose="02020603050405020304" pitchFamily="18" charset="0"/>
                <a:cs typeface="Times New Roman" panose="02020603050405020304" pitchFamily="18" charset="0"/>
              </a:rPr>
              <a:t>1.</a:t>
            </a:r>
            <a:r>
              <a:rPr lang="en-US" sz="1600" dirty="0">
                <a:solidFill>
                  <a:srgbClr val="FF0000"/>
                </a:solidFill>
                <a:latin typeface="Times New Roman" panose="02020603050405020304" pitchFamily="18" charset="0"/>
                <a:cs typeface="Times New Roman" panose="02020603050405020304" pitchFamily="18" charset="0"/>
              </a:rPr>
              <a:t> Vay </a:t>
            </a:r>
            <a:r>
              <a:rPr lang="en-US" sz="1600" dirty="0" err="1">
                <a:solidFill>
                  <a:srgbClr val="FF0000"/>
                </a:solidFill>
                <a:latin typeface="Times New Roman" panose="02020603050405020304" pitchFamily="18" charset="0"/>
                <a:cs typeface="Times New Roman" panose="02020603050405020304" pitchFamily="18" charset="0"/>
              </a:rPr>
              <a:t>vốn</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ưu</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đãi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mua</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thuê</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mua</a:t>
            </a:r>
            <a:r>
              <a:rPr lang="en-US" sz="1600" dirty="0">
                <a:solidFill>
                  <a:srgbClr val="FF0000"/>
                </a:solidFill>
                <a:latin typeface="Times New Roman" panose="02020603050405020304" pitchFamily="18" charset="0"/>
                <a:cs typeface="Times New Roman" panose="02020603050405020304" pitchFamily="18" charset="0"/>
              </a:rPr>
              <a:t> NOXH </a:t>
            </a:r>
            <a:r>
              <a:rPr lang="en-US" sz="1600" b="0" dirty="0" err="1">
                <a:latin typeface="Times New Roman" panose="02020603050405020304" pitchFamily="18" charset="0"/>
                <a:cs typeface="Times New Roman" panose="02020603050405020304" pitchFamily="18" charset="0"/>
              </a:rPr>
              <a:t>thì</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phải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đáp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ứng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đủ</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điều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kiện</a:t>
            </a:r>
            <a:r>
              <a:rPr lang="en-US" sz="160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sau</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nguồn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nhập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và</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khả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năng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theo</a:t>
            </a:r>
            <a:r>
              <a:rPr lang="en-US" sz="1600" b="0" dirty="0">
                <a:latin typeface="Times New Roman" panose="02020603050405020304" pitchFamily="18" charset="0"/>
                <a:cs typeface="Times New Roman" panose="02020603050405020304" pitchFamily="18" charset="0"/>
              </a:rPr>
              <a:t> cam </a:t>
            </a:r>
            <a:r>
              <a:rPr lang="en-US" sz="1600" b="0" dirty="0" err="1">
                <a:latin typeface="Times New Roman" panose="02020603050405020304" pitchFamily="18" charset="0"/>
                <a:cs typeface="Times New Roman" panose="02020603050405020304" pitchFamily="18" charset="0"/>
              </a:rPr>
              <a:t>kết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với</a:t>
            </a:r>
            <a:r>
              <a:rPr lang="en-US" sz="1600" b="0" dirty="0">
                <a:latin typeface="Times New Roman" panose="02020603050405020304" pitchFamily="18" charset="0"/>
                <a:cs typeface="Times New Roman" panose="02020603050405020304" pitchFamily="18" charset="0"/>
              </a:rPr>
              <a:t> NHCSXH; </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hợp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đồng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mua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thuê</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mua</a:t>
            </a:r>
            <a:r>
              <a:rPr lang="en-US" sz="1600" b="0" dirty="0">
                <a:latin typeface="Times New Roman" panose="02020603050405020304" pitchFamily="18" charset="0"/>
                <a:cs typeface="Times New Roman" panose="02020603050405020304" pitchFamily="18" charset="0"/>
              </a:rPr>
              <a:t> NOXH </a:t>
            </a:r>
            <a:r>
              <a:rPr lang="en-US" sz="1600" b="0" dirty="0" err="1">
                <a:latin typeface="Times New Roman" panose="02020603050405020304" pitchFamily="18" charset="0"/>
                <a:cs typeface="Times New Roman" panose="02020603050405020304" pitchFamily="18" charset="0"/>
              </a:rPr>
              <a:t>với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chủ</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đầu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tư</a:t>
            </a:r>
            <a:r>
              <a:rPr lang="en-US" sz="1600" b="0" dirty="0">
                <a:latin typeface="Times New Roman" panose="02020603050405020304" pitchFamily="18" charset="0"/>
                <a:cs typeface="Times New Roman" panose="02020603050405020304" pitchFamily="18" charset="0"/>
              </a:rPr>
              <a:t>; </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Thực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hiện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bảo</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đảm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tiền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vay</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bằng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tài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sản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hình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thành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từ</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vốn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vay</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2. Vay </a:t>
            </a:r>
            <a:r>
              <a:rPr lang="en-US" sz="1600" dirty="0" err="1">
                <a:solidFill>
                  <a:srgbClr val="FF0000"/>
                </a:solidFill>
                <a:latin typeface="Times New Roman" panose="02020603050405020304" pitchFamily="18" charset="0"/>
                <a:cs typeface="Times New Roman" panose="02020603050405020304" pitchFamily="18" charset="0"/>
              </a:rPr>
              <a:t>vốn</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ưu</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đãi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để</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xây</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dựng</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hoặc</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cải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tạo</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sửa</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chữa</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nhà</a:t>
            </a:r>
            <a:r>
              <a:rPr lang="en-US" sz="1600" dirty="0">
                <a:solidFill>
                  <a:srgbClr val="FF0000"/>
                </a:solidFill>
                <a:latin typeface="Times New Roman" panose="02020603050405020304" pitchFamily="18" charset="0"/>
                <a:cs typeface="Times New Roman" panose="02020603050405020304" pitchFamily="18" charset="0"/>
              </a:rPr>
              <a:t> ở</a:t>
            </a:r>
            <a:r>
              <a:rPr lang="en-US" sz="1600" b="0" dirty="0">
                <a:solidFill>
                  <a:srgbClr val="FF0000"/>
                </a:solidFill>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phải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đáp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ứng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điều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kiện</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hồ</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chứng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minh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về</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đối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tượng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điều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kiện</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khả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năng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nợ</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theo</a:t>
            </a:r>
            <a:r>
              <a:rPr lang="en-US" sz="1600" b="0" dirty="0">
                <a:latin typeface="Times New Roman" panose="02020603050405020304" pitchFamily="18" charset="0"/>
                <a:cs typeface="Times New Roman" panose="02020603050405020304" pitchFamily="18" charset="0"/>
              </a:rPr>
              <a:t> cam </a:t>
            </a:r>
            <a:r>
              <a:rPr lang="en-US" sz="1600" b="0" dirty="0" err="1">
                <a:latin typeface="Times New Roman" panose="02020603050405020304" pitchFamily="18" charset="0"/>
                <a:cs typeface="Times New Roman" panose="02020603050405020304" pitchFamily="18" charset="0"/>
              </a:rPr>
              <a:t>kết</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với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tổ</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chức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tín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dụng</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giấy</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chứng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nhận</a:t>
            </a:r>
            <a:r>
              <a:rPr lang="en-US" sz="1600" b="0" dirty="0">
                <a:latin typeface="Times New Roman" panose="02020603050405020304" pitchFamily="18" charset="0"/>
                <a:cs typeface="Times New Roman" panose="02020603050405020304" pitchFamily="18" charset="0"/>
              </a:rPr>
              <a:t> QSDĐ, </a:t>
            </a:r>
            <a:r>
              <a:rPr lang="en-US" sz="1600" b="0" dirty="0" err="1">
                <a:latin typeface="Times New Roman" panose="02020603050405020304" pitchFamily="18" charset="0"/>
                <a:cs typeface="Times New Roman" panose="02020603050405020304" pitchFamily="18" charset="0"/>
              </a:rPr>
              <a:t>quyền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sở</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hữu</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tài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sản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gắn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liền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với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đất</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phương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án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tính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toán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giá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thành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GPXD </a:t>
            </a:r>
            <a:r>
              <a:rPr lang="en-US" sz="1600" b="0" dirty="0" err="1">
                <a:latin typeface="Times New Roman" panose="02020603050405020304" pitchFamily="18" charset="0"/>
                <a:cs typeface="Times New Roman" panose="02020603050405020304" pitchFamily="18" charset="0"/>
              </a:rPr>
              <a:t>đối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với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trường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hợp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phải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có</a:t>
            </a:r>
            <a:r>
              <a:rPr lang="en-US" sz="1600" b="0" dirty="0">
                <a:latin typeface="Times New Roman" panose="02020603050405020304" pitchFamily="18" charset="0"/>
                <a:cs typeface="Times New Roman" panose="02020603050405020304" pitchFamily="18" charset="0"/>
              </a:rPr>
              <a:t> GPXD; </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Thực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hiện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bảo</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đảm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tiền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vay</a:t>
            </a:r>
            <a:br>
              <a:rPr lang="en-US" sz="1600" b="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3. </a:t>
            </a:r>
            <a:r>
              <a:rPr lang="en-US" sz="1600" dirty="0" err="1">
                <a:solidFill>
                  <a:srgbClr val="FF0000"/>
                </a:solidFill>
                <a:latin typeface="Times New Roman" panose="02020603050405020304" pitchFamily="18" charset="0"/>
                <a:cs typeface="Times New Roman" panose="02020603050405020304" pitchFamily="18" charset="0"/>
              </a:rPr>
              <a:t>Mức</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vốn</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vay</a:t>
            </a:r>
            <a:r>
              <a:rPr lang="en-US" sz="1600" dirty="0">
                <a:solidFill>
                  <a:srgbClr val="FF0000"/>
                </a:solidFill>
                <a:latin typeface="Times New Roman" panose="02020603050405020304" pitchFamily="18" charset="0"/>
                <a:cs typeface="Times New Roman" panose="02020603050405020304" pitchFamily="18" charset="0"/>
              </a:rPr>
              <a:t>:</a:t>
            </a:r>
            <a:br>
              <a:rPr lang="en-US" sz="160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Mua, </a:t>
            </a:r>
            <a:r>
              <a:rPr lang="en-US" sz="1600" b="0" dirty="0" err="1">
                <a:latin typeface="Times New Roman" panose="02020603050405020304" pitchFamily="18" charset="0"/>
                <a:cs typeface="Times New Roman" panose="02020603050405020304" pitchFamily="18" charset="0"/>
              </a:rPr>
              <a:t>thuê</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mua</a:t>
            </a:r>
            <a:r>
              <a:rPr lang="en-US" sz="1600" b="0" dirty="0">
                <a:latin typeface="Times New Roman" panose="02020603050405020304" pitchFamily="18" charset="0"/>
                <a:cs typeface="Times New Roman" panose="02020603050405020304" pitchFamily="18" charset="0"/>
              </a:rPr>
              <a:t> NOXH </a:t>
            </a:r>
            <a:r>
              <a:rPr lang="en-US" sz="1600" b="0" dirty="0" err="1">
                <a:latin typeface="Times New Roman" panose="02020603050405020304" pitchFamily="18" charset="0"/>
                <a:cs typeface="Times New Roman" panose="02020603050405020304" pitchFamily="18" charset="0"/>
              </a:rPr>
              <a:t>thì</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mức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vốn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vay</a:t>
            </a:r>
            <a:r>
              <a:rPr lang="en-US" sz="1600" b="0" dirty="0">
                <a:latin typeface="Times New Roman" panose="02020603050405020304" pitchFamily="18" charset="0"/>
                <a:cs typeface="Times New Roman" panose="02020603050405020304" pitchFamily="18" charset="0"/>
              </a:rPr>
              <a:t> </a:t>
            </a:r>
            <a:r>
              <a:rPr lang="en-US" sz="1600" b="0" dirty="0">
                <a:latin typeface="Cambria Math" panose="02040503050406030204" pitchFamily="18" charset="0"/>
                <a:ea typeface="Cambria Math" panose="020405030504060302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80% </a:t>
            </a:r>
            <a:r>
              <a:rPr lang="en-US" sz="1600" b="0" dirty="0" err="1">
                <a:latin typeface="Times New Roman" panose="02020603050405020304" pitchFamily="18" charset="0"/>
                <a:cs typeface="Times New Roman" panose="02020603050405020304" pitchFamily="18" charset="0"/>
              </a:rPr>
              <a:t>giá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trị</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Hợp</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đồng</a:t>
            </a:r>
            <a:r>
              <a:rPr lang="en-US" sz="1600" b="0" dirty="0">
                <a:latin typeface="Times New Roman" panose="02020603050405020304" pitchFamily="18" charset="0"/>
                <a:cs typeface="Times New Roman" panose="02020603050405020304" pitchFamily="18" charset="0"/>
              </a:rPr>
              <a:t>;</a:t>
            </a:r>
            <a:br>
              <a:rPr lang="en-US" sz="1600" b="0" dirty="0">
                <a:latin typeface="Times New Roman" panose="02020603050405020304" pitchFamily="18" charset="0"/>
                <a:cs typeface="Times New Roman" panose="02020603050405020304" pitchFamily="18" charset="0"/>
              </a:rPr>
            </a:b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Xây</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mới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sửa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chữa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nhà</a:t>
            </a:r>
            <a:r>
              <a:rPr lang="en-US" sz="1600" b="0" dirty="0">
                <a:latin typeface="Times New Roman" panose="02020603050405020304" pitchFamily="18" charset="0"/>
                <a:cs typeface="Times New Roman" panose="02020603050405020304" pitchFamily="18" charset="0"/>
              </a:rPr>
              <a:t> ở </a:t>
            </a:r>
            <a:r>
              <a:rPr lang="en-US" sz="1600" b="0" dirty="0" err="1">
                <a:latin typeface="Times New Roman" panose="02020603050405020304" pitchFamily="18" charset="0"/>
                <a:cs typeface="Times New Roman" panose="02020603050405020304" pitchFamily="18" charset="0"/>
              </a:rPr>
              <a:t>thì</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mức</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vay</a:t>
            </a:r>
            <a:r>
              <a:rPr lang="en-US" sz="1600" b="0" dirty="0">
                <a:latin typeface="Times New Roman" panose="02020603050405020304" pitchFamily="18" charset="0"/>
                <a:cs typeface="Times New Roman" panose="02020603050405020304" pitchFamily="18" charset="0"/>
              </a:rPr>
              <a:t> </a:t>
            </a:r>
            <a:r>
              <a:rPr lang="en-US" sz="1600" b="0" dirty="0">
                <a:latin typeface="Cambria Math" panose="02040503050406030204" pitchFamily="18" charset="0"/>
                <a:ea typeface="Cambria Math" panose="02040503050406030204" pitchFamily="18" charset="0"/>
                <a:cs typeface="Times New Roman" panose="02020603050405020304" pitchFamily="18" charset="0"/>
              </a:rPr>
              <a:t>≤7</a:t>
            </a:r>
            <a:r>
              <a:rPr lang="en-US" sz="1600" b="0" dirty="0">
                <a:latin typeface="Times New Roman" panose="02020603050405020304" pitchFamily="18" charset="0"/>
                <a:cs typeface="Times New Roman" panose="02020603050405020304" pitchFamily="18" charset="0"/>
              </a:rPr>
              <a:t>0% </a:t>
            </a:r>
            <a:r>
              <a:rPr lang="en-US" sz="1600" b="0" dirty="0" err="1">
                <a:latin typeface="Times New Roman" panose="02020603050405020304" pitchFamily="18" charset="0"/>
                <a:cs typeface="Times New Roman" panose="02020603050405020304" pitchFamily="18" charset="0"/>
              </a:rPr>
              <a:t>giá</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trị</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dự</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toán</a:t>
            </a:r>
            <a:r>
              <a:rPr lang="en-US" sz="1600" b="0" dirty="0">
                <a:latin typeface="Times New Roman" panose="02020603050405020304" pitchFamily="18" charset="0"/>
                <a:cs typeface="Times New Roman" panose="02020603050405020304" pitchFamily="18" charset="0"/>
              </a:rPr>
              <a:t>, </a:t>
            </a:r>
            <a:r>
              <a:rPr lang="en-US" sz="1600" b="0" dirty="0">
                <a:latin typeface="Cambria Math" panose="02040503050406030204" pitchFamily="18" charset="0"/>
                <a:ea typeface="Cambria Math" panose="02040503050406030204" pitchFamily="18" charset="0"/>
                <a:cs typeface="Times New Roman" panose="02020603050405020304" pitchFamily="18" charset="0"/>
              </a:rPr>
              <a:t>≤</a:t>
            </a:r>
            <a:r>
              <a:rPr lang="en-US" sz="1600" b="0" dirty="0">
                <a:latin typeface="Times New Roman" panose="02020603050405020304" pitchFamily="18" charset="0"/>
                <a:cs typeface="Times New Roman" panose="02020603050405020304" pitchFamily="18" charset="0"/>
              </a:rPr>
              <a:t>01 </a:t>
            </a:r>
            <a:r>
              <a:rPr lang="en-US" sz="1600" b="0" dirty="0" err="1">
                <a:latin typeface="Times New Roman" panose="02020603050405020304" pitchFamily="18" charset="0"/>
                <a:cs typeface="Times New Roman" panose="02020603050405020304" pitchFamily="18" charset="0"/>
              </a:rPr>
              <a:t>tỷ</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đồng</a:t>
            </a:r>
            <a:r>
              <a:rPr lang="en-US" sz="1600" b="0" dirty="0">
                <a:latin typeface="Times New Roman" panose="02020603050405020304" pitchFamily="18" charset="0"/>
                <a:cs typeface="Times New Roman" panose="02020603050405020304" pitchFamily="18" charset="0"/>
              </a:rPr>
              <a:t>, </a:t>
            </a:r>
            <a:r>
              <a:rPr lang="en-US" sz="1600" b="0" dirty="0">
                <a:latin typeface="Cambria Math" panose="02040503050406030204" pitchFamily="18" charset="0"/>
                <a:ea typeface="Cambria Math" panose="02040503050406030204" pitchFamily="18" charset="0"/>
                <a:cs typeface="Times New Roman" panose="02020603050405020304" pitchFamily="18" charset="0"/>
              </a:rPr>
              <a:t>≤</a:t>
            </a:r>
            <a:r>
              <a:rPr lang="en-US" sz="1600" b="0" dirty="0">
                <a:latin typeface="Times New Roman" panose="02020603050405020304" pitchFamily="18" charset="0"/>
                <a:cs typeface="Times New Roman" panose="02020603050405020304" pitchFamily="18" charset="0"/>
              </a:rPr>
              <a:t>70% </a:t>
            </a:r>
            <a:r>
              <a:rPr lang="en-US" sz="1600" b="0" dirty="0" err="1">
                <a:latin typeface="Times New Roman" panose="02020603050405020304" pitchFamily="18" charset="0"/>
                <a:cs typeface="Times New Roman" panose="02020603050405020304" pitchFamily="18" charset="0"/>
              </a:rPr>
              <a:t>tài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sản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đảm</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bảo</a:t>
            </a:r>
            <a:br>
              <a:rPr lang="en-US" sz="1600" b="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4. </a:t>
            </a:r>
            <a:r>
              <a:rPr lang="en-US" sz="1600" dirty="0" err="1">
                <a:solidFill>
                  <a:srgbClr val="FF0000"/>
                </a:solidFill>
                <a:latin typeface="Times New Roman" panose="02020603050405020304" pitchFamily="18" charset="0"/>
                <a:cs typeface="Times New Roman" panose="02020603050405020304" pitchFamily="18" charset="0"/>
              </a:rPr>
              <a:t>Lãi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suất</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cho</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vay</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bằng</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lãi</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suất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cho</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vay</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đối</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với</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hộ</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nghèo</a:t>
            </a:r>
            <a:r>
              <a:rPr lang="en-US" sz="1600" dirty="0">
                <a:solidFill>
                  <a:srgbClr val="2F9018"/>
                </a:solidFill>
                <a:latin typeface="Times New Roman" panose="02020603050405020304" pitchFamily="18" charset="0"/>
                <a:cs typeface="Times New Roman" panose="02020603050405020304" pitchFamily="18" charset="0"/>
              </a:rPr>
              <a:t> do </a:t>
            </a:r>
            <a:r>
              <a:rPr lang="en-US" sz="1600" dirty="0" err="1">
                <a:solidFill>
                  <a:srgbClr val="2F9018"/>
                </a:solidFill>
                <a:latin typeface="Times New Roman" panose="02020603050405020304" pitchFamily="18" charset="0"/>
                <a:cs typeface="Times New Roman" panose="02020603050405020304" pitchFamily="18" charset="0"/>
              </a:rPr>
              <a:t>TTgCP</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quy</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br>
              <a:rPr lang="en-US" sz="1600" b="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5. </a:t>
            </a:r>
            <a:r>
              <a:rPr lang="en-US" sz="1600" dirty="0" err="1">
                <a:solidFill>
                  <a:srgbClr val="FF0000"/>
                </a:solidFill>
                <a:latin typeface="Times New Roman" panose="02020603050405020304" pitchFamily="18" charset="0"/>
                <a:cs typeface="Times New Roman" panose="02020603050405020304" pitchFamily="18" charset="0"/>
              </a:rPr>
              <a:t>Thời</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hạn</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vay</a:t>
            </a:r>
            <a:r>
              <a:rPr lang="en-US" sz="1600" dirty="0">
                <a:solidFill>
                  <a:srgbClr val="FF0000"/>
                </a:solidFill>
                <a:latin typeface="Times New Roman" panose="02020603050405020304" pitchFamily="18" charset="0"/>
                <a:cs typeface="Times New Roman" panose="02020603050405020304" pitchFamily="18" charset="0"/>
              </a:rPr>
              <a:t>: </a:t>
            </a:r>
            <a:r>
              <a:rPr lang="en-US" sz="1600" b="0" dirty="0">
                <a:latin typeface="Times New Roman" panose="02020603050405020304" pitchFamily="18" charset="0"/>
                <a:cs typeface="Times New Roman" panose="02020603050405020304" pitchFamily="18" charset="0"/>
              </a:rPr>
              <a:t>do </a:t>
            </a:r>
            <a:r>
              <a:rPr lang="en-US" sz="1600" b="0" dirty="0" err="1">
                <a:latin typeface="Times New Roman" panose="02020603050405020304" pitchFamily="18" charset="0"/>
                <a:cs typeface="Times New Roman" panose="02020603050405020304" pitchFamily="18" charset="0"/>
              </a:rPr>
              <a:t>ngân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hàng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và</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khách</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hàng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thỏa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thuận</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tối</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đa</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không</a:t>
            </a:r>
            <a:r>
              <a:rPr lang="en-US" sz="1600" b="0" dirty="0">
                <a:latin typeface="Times New Roman" panose="02020603050405020304" pitchFamily="18" charset="0"/>
                <a:cs typeface="Times New Roman" panose="02020603050405020304" pitchFamily="18" charset="0"/>
              </a:rPr>
              <a:t> </a:t>
            </a:r>
            <a:r>
              <a:rPr lang="en-US" sz="1600" b="0" dirty="0" err="1">
                <a:latin typeface="Times New Roman" panose="02020603050405020304" pitchFamily="18" charset="0"/>
                <a:cs typeface="Times New Roman" panose="02020603050405020304" pitchFamily="18" charset="0"/>
              </a:rPr>
              <a:t>quá</a:t>
            </a:r>
            <a:r>
              <a:rPr lang="en-US" sz="1600" b="0" dirty="0">
                <a:latin typeface="Times New Roman" panose="02020603050405020304" pitchFamily="18" charset="0"/>
                <a:cs typeface="Times New Roman" panose="02020603050405020304" pitchFamily="18" charset="0"/>
              </a:rPr>
              <a:t> 25 </a:t>
            </a:r>
            <a:r>
              <a:rPr lang="en-US" sz="1600" b="0" dirty="0" err="1">
                <a:latin typeface="Times New Roman" panose="02020603050405020304" pitchFamily="18" charset="0"/>
                <a:cs typeface="Times New Roman" panose="02020603050405020304" pitchFamily="18" charset="0"/>
              </a:rPr>
              <a:t>năm</a:t>
            </a:r>
            <a:r>
              <a:rPr lang="en-US" sz="1600" b="0" dirty="0">
                <a:latin typeface="Times New Roman" panose="02020603050405020304" pitchFamily="18" charset="0"/>
                <a:cs typeface="Times New Roman" panose="02020603050405020304" pitchFamily="18" charset="0"/>
              </a:rPr>
              <a:t>.</a:t>
            </a:r>
            <a:endParaRPr lang="vi-VN" sz="16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4885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49" y="113775"/>
            <a:ext cx="8084551" cy="700902"/>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III.11. </a:t>
            </a:r>
            <a:r>
              <a:rPr lang="en-US" sz="1800" dirty="0" err="1">
                <a:solidFill>
                  <a:srgbClr val="FF0000"/>
                </a:solidFill>
                <a:latin typeface="Times New Roman" panose="02020603050405020304" pitchFamily="18" charset="0"/>
                <a:cs typeface="Times New Roman" panose="02020603050405020304" pitchFamily="18" charset="0"/>
              </a:rPr>
              <a:t>Nguồn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vốn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ưu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đãi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để</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thực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hiện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chính</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sách</a:t>
            </a:r>
            <a:r>
              <a:rPr lang="en-US" sz="1800" dirty="0">
                <a:solidFill>
                  <a:srgbClr val="FF0000"/>
                </a:solidFill>
                <a:latin typeface="Times New Roman" panose="02020603050405020304" pitchFamily="18" charset="0"/>
                <a:cs typeface="Times New Roman" panose="02020603050405020304" pitchFamily="18" charset="0"/>
              </a:rPr>
              <a:t> NOXH </a:t>
            </a:r>
            <a:br>
              <a:rPr lang="en-US"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50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1800" b="0" dirty="0">
                <a:latin typeface="Times New Roman" pitchFamily="18" charset="0"/>
                <a:cs typeface="Times New Roman"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endParaRPr lang="en-US" sz="18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82125" y="1118198"/>
            <a:ext cx="8325376" cy="3757455"/>
          </a:xfrm>
          <a:prstGeom prst="rect">
            <a:avLst/>
          </a:prstGeom>
        </p:spPr>
        <p:txBody>
          <a:bodyPr spcFirstLastPara="1" wrap="square" lIns="91425" tIns="91425" rIns="91425" bIns="91425" anchor="b" anchorCtr="0">
            <a:noAutofit/>
          </a:bodyPr>
          <a:lstStyle/>
          <a:p>
            <a:pPr>
              <a:lnSpc>
                <a:spcPct val="110000"/>
              </a:lnSpc>
              <a:spcBef>
                <a:spcPts val="1200"/>
              </a:spcBef>
              <a:spcAft>
                <a:spcPts val="1200"/>
              </a:spcAft>
            </a:pPr>
            <a:r>
              <a:rPr lang="vi-VN" sz="1800" dirty="0">
                <a:solidFill>
                  <a:srgbClr val="FF0000"/>
                </a:solidFill>
                <a:latin typeface="Times New Roman" pitchFamily="18" charset="0"/>
                <a:cs typeface="Times New Roman" pitchFamily="18" charset="0"/>
              </a:rPr>
              <a:t>1. Nguồn vốn cho vay ưu đãi thông qua Ngân hàng Chính sách xã hội</a:t>
            </a:r>
            <a:br>
              <a:rPr lang="vi-VN" sz="1800" b="0" dirty="0">
                <a:solidFill>
                  <a:schemeClr val="tx1"/>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a) </a:t>
            </a:r>
            <a:r>
              <a:rPr lang="en-GB" sz="1800" b="0" dirty="0">
                <a:solidFill>
                  <a:schemeClr val="tx1"/>
                </a:solidFill>
                <a:latin typeface="Times New Roman" pitchFamily="18" charset="0"/>
                <a:cs typeface="Times New Roman" pitchFamily="18" charset="0"/>
              </a:rPr>
              <a:t>NSNN</a:t>
            </a:r>
            <a:r>
              <a:rPr lang="vi-VN" sz="1800" b="0" dirty="0">
                <a:solidFill>
                  <a:schemeClr val="tx1"/>
                </a:solidFill>
                <a:latin typeface="Times New Roman" pitchFamily="18" charset="0"/>
                <a:cs typeface="Times New Roman" pitchFamily="18" charset="0"/>
              </a:rPr>
              <a:t> cấp 100% nguồn vốn, cấp bù chênh lệch lãi suất và phí quản lý trong kế hoạch </a:t>
            </a:r>
            <a:r>
              <a:rPr lang="en-GB" sz="1800" b="0" dirty="0">
                <a:solidFill>
                  <a:schemeClr val="tx1"/>
                </a:solidFill>
                <a:latin typeface="Times New Roman" pitchFamily="18" charset="0"/>
                <a:cs typeface="Times New Roman" pitchFamily="18" charset="0"/>
              </a:rPr>
              <a:t>ĐTC </a:t>
            </a:r>
            <a:r>
              <a:rPr lang="en-GB" sz="1800" b="0" dirty="0" err="1">
                <a:solidFill>
                  <a:schemeClr val="tx1"/>
                </a:solidFill>
                <a:latin typeface="Times New Roman" pitchFamily="18" charset="0"/>
                <a:cs typeface="Times New Roman" pitchFamily="18" charset="0"/>
              </a:rPr>
              <a:t>trung</a:t>
            </a:r>
            <a:r>
              <a:rPr lang="en-GB" sz="1800" b="0" dirty="0">
                <a:solidFill>
                  <a:schemeClr val="tx1"/>
                </a:solidFill>
                <a:latin typeface="Times New Roman" pitchFamily="18" charset="0"/>
                <a:cs typeface="Times New Roman" pitchFamily="18" charset="0"/>
              </a:rPr>
              <a:t> </a:t>
            </a:r>
            <a:r>
              <a:rPr lang="en-GB" sz="1800" b="0" dirty="0" err="1">
                <a:solidFill>
                  <a:schemeClr val="tx1"/>
                </a:solidFill>
                <a:latin typeface="Times New Roman" pitchFamily="18" charset="0"/>
                <a:cs typeface="Times New Roman" pitchFamily="18" charset="0"/>
              </a:rPr>
              <a:t>hạn</a:t>
            </a:r>
            <a:r>
              <a:rPr lang="vi-VN" sz="1800" b="0" dirty="0">
                <a:solidFill>
                  <a:schemeClr val="tx1"/>
                </a:solidFill>
                <a:latin typeface="Times New Roman" pitchFamily="18" charset="0"/>
                <a:cs typeface="Times New Roman" pitchFamily="18" charset="0"/>
              </a:rPr>
              <a:t> và hàng năm cho </a:t>
            </a:r>
            <a:r>
              <a:rPr lang="en-GB" sz="1800" b="0" dirty="0">
                <a:solidFill>
                  <a:schemeClr val="tx1"/>
                </a:solidFill>
                <a:latin typeface="Times New Roman" pitchFamily="18" charset="0"/>
                <a:cs typeface="Times New Roman" pitchFamily="18" charset="0"/>
              </a:rPr>
              <a:t>NHCSXH</a:t>
            </a:r>
            <a:r>
              <a:rPr lang="vi-VN" sz="1800" b="0" dirty="0">
                <a:solidFill>
                  <a:schemeClr val="tx1"/>
                </a:solidFill>
                <a:latin typeface="Times New Roman" pitchFamily="18" charset="0"/>
                <a:cs typeface="Times New Roman" pitchFamily="18" charset="0"/>
              </a:rPr>
              <a:t> để cho vay </a:t>
            </a:r>
            <a:r>
              <a:rPr lang="vi-VN" sz="1800" b="0" dirty="0">
                <a:solidFill>
                  <a:srgbClr val="2F9018"/>
                </a:solidFill>
                <a:latin typeface="Times New Roman" pitchFamily="18" charset="0"/>
                <a:cs typeface="Times New Roman" pitchFamily="18" charset="0"/>
              </a:rPr>
              <a:t>đối với </a:t>
            </a:r>
            <a:r>
              <a:rPr lang="en-GB" sz="1800" b="0" dirty="0">
                <a:solidFill>
                  <a:srgbClr val="2F9018"/>
                </a:solidFill>
                <a:latin typeface="Times New Roman" pitchFamily="18" charset="0"/>
                <a:cs typeface="Times New Roman" pitchFamily="18" charset="0"/>
              </a:rPr>
              <a:t>CĐT </a:t>
            </a:r>
            <a:r>
              <a:rPr lang="en-GB" sz="1800" b="0" dirty="0" err="1">
                <a:solidFill>
                  <a:srgbClr val="2F9018"/>
                </a:solidFill>
                <a:latin typeface="Times New Roman" pitchFamily="18" charset="0"/>
                <a:cs typeface="Times New Roman" pitchFamily="18" charset="0"/>
              </a:rPr>
              <a:t>dự</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án</a:t>
            </a:r>
            <a:r>
              <a:rPr lang="en-GB" sz="1800" b="0" dirty="0">
                <a:solidFill>
                  <a:srgbClr val="2F9018"/>
                </a:solidFill>
                <a:latin typeface="Times New Roman" pitchFamily="18" charset="0"/>
                <a:cs typeface="Times New Roman" pitchFamily="18" charset="0"/>
              </a:rPr>
              <a:t> NOXH, </a:t>
            </a:r>
            <a:r>
              <a:rPr lang="en-GB" sz="1800" b="0" dirty="0" err="1">
                <a:solidFill>
                  <a:srgbClr val="2F9018"/>
                </a:solidFill>
                <a:latin typeface="Times New Roman" pitchFamily="18" charset="0"/>
                <a:cs typeface="Times New Roman" pitchFamily="18" charset="0"/>
              </a:rPr>
              <a:t>nhà</a:t>
            </a:r>
            <a:r>
              <a:rPr lang="en-GB" sz="1800" b="0" dirty="0">
                <a:solidFill>
                  <a:srgbClr val="2F9018"/>
                </a:solidFill>
                <a:latin typeface="Times New Roman" pitchFamily="18" charset="0"/>
                <a:cs typeface="Times New Roman" pitchFamily="18" charset="0"/>
              </a:rPr>
              <a:t> ở </a:t>
            </a:r>
            <a:r>
              <a:rPr lang="en-GB" sz="1800" b="0" dirty="0" err="1">
                <a:solidFill>
                  <a:srgbClr val="2F9018"/>
                </a:solidFill>
                <a:latin typeface="Times New Roman" pitchFamily="18" charset="0"/>
                <a:cs typeface="Times New Roman" pitchFamily="18" charset="0"/>
              </a:rPr>
              <a:t>cho</a:t>
            </a:r>
            <a:r>
              <a:rPr lang="en-GB" sz="1800" b="0" dirty="0">
                <a:solidFill>
                  <a:srgbClr val="2F9018"/>
                </a:solidFill>
                <a:latin typeface="Times New Roman" pitchFamily="18" charset="0"/>
                <a:cs typeface="Times New Roman" pitchFamily="18" charset="0"/>
              </a:rPr>
              <a:t> LLVTND, </a:t>
            </a:r>
            <a:r>
              <a:rPr lang="en-GB" sz="1800" b="0" dirty="0" err="1">
                <a:solidFill>
                  <a:srgbClr val="2F9018"/>
                </a:solidFill>
                <a:latin typeface="Times New Roman" pitchFamily="18" charset="0"/>
                <a:cs typeface="Times New Roman" pitchFamily="18" charset="0"/>
              </a:rPr>
              <a:t>các</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chương</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trình</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mục</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tiêu</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về</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nhà</a:t>
            </a:r>
            <a:r>
              <a:rPr lang="en-GB" sz="1800" b="0" dirty="0">
                <a:solidFill>
                  <a:srgbClr val="2F9018"/>
                </a:solidFill>
                <a:latin typeface="Times New Roman" pitchFamily="18" charset="0"/>
                <a:cs typeface="Times New Roman" pitchFamily="18" charset="0"/>
              </a:rPr>
              <a:t> ở</a:t>
            </a:r>
            <a:br>
              <a:rPr lang="en-GB" sz="1800" b="0" dirty="0">
                <a:solidFill>
                  <a:schemeClr val="tx1"/>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b) </a:t>
            </a:r>
            <a:r>
              <a:rPr lang="en-GB" sz="1800" b="0" dirty="0">
                <a:solidFill>
                  <a:schemeClr val="tx1"/>
                </a:solidFill>
                <a:latin typeface="Times New Roman" pitchFamily="18" charset="0"/>
                <a:cs typeface="Times New Roman" pitchFamily="18" charset="0"/>
              </a:rPr>
              <a:t>NSNN</a:t>
            </a:r>
            <a:r>
              <a:rPr lang="vi-VN" sz="1800" b="0" dirty="0">
                <a:solidFill>
                  <a:schemeClr val="tx1"/>
                </a:solidFill>
                <a:latin typeface="Times New Roman" pitchFamily="18" charset="0"/>
                <a:cs typeface="Times New Roman" pitchFamily="18" charset="0"/>
              </a:rPr>
              <a:t> cấp 50% nguồn vốn trong kế hoạch </a:t>
            </a:r>
            <a:r>
              <a:rPr lang="en-GB" sz="1800" b="0" dirty="0">
                <a:solidFill>
                  <a:schemeClr val="tx1"/>
                </a:solidFill>
                <a:latin typeface="Times New Roman" pitchFamily="18" charset="0"/>
                <a:cs typeface="Times New Roman" pitchFamily="18" charset="0"/>
              </a:rPr>
              <a:t>ĐTC</a:t>
            </a:r>
            <a:r>
              <a:rPr lang="vi-VN" sz="1800" b="0" dirty="0">
                <a:solidFill>
                  <a:schemeClr val="tx1"/>
                </a:solidFill>
                <a:latin typeface="Times New Roman" pitchFamily="18" charset="0"/>
                <a:cs typeface="Times New Roman" pitchFamily="18" charset="0"/>
              </a:rPr>
              <a:t> trung hạn và hàng năm, </a:t>
            </a:r>
            <a:r>
              <a:rPr lang="en-GB" sz="1800" b="0" dirty="0">
                <a:solidFill>
                  <a:schemeClr val="tx1"/>
                </a:solidFill>
                <a:latin typeface="Times New Roman" pitchFamily="18" charset="0"/>
                <a:cs typeface="Times New Roman" pitchFamily="18" charset="0"/>
              </a:rPr>
              <a:t>NHCSXH</a:t>
            </a:r>
            <a:r>
              <a:rPr lang="vi-VN" sz="1800" b="0" dirty="0">
                <a:solidFill>
                  <a:schemeClr val="tx1"/>
                </a:solidFill>
                <a:latin typeface="Times New Roman" pitchFamily="18" charset="0"/>
                <a:cs typeface="Times New Roman" pitchFamily="18" charset="0"/>
              </a:rPr>
              <a:t> đáp ứng 50% nguồn vốn huy động; </a:t>
            </a:r>
            <a:r>
              <a:rPr lang="en-GB" sz="1800" b="0" dirty="0">
                <a:solidFill>
                  <a:schemeClr val="tx1"/>
                </a:solidFill>
                <a:latin typeface="Times New Roman" pitchFamily="18" charset="0"/>
                <a:cs typeface="Times New Roman" pitchFamily="18" charset="0"/>
              </a:rPr>
              <a:t>NSNN</a:t>
            </a:r>
            <a:r>
              <a:rPr lang="vi-VN" sz="1800" b="0" dirty="0">
                <a:solidFill>
                  <a:schemeClr val="tx1"/>
                </a:solidFill>
                <a:latin typeface="Times New Roman" pitchFamily="18" charset="0"/>
                <a:cs typeface="Times New Roman" pitchFamily="18" charset="0"/>
              </a:rPr>
              <a:t> cấp bù chênh lệch lãi suất và phí quản lý để cho vay </a:t>
            </a:r>
            <a:r>
              <a:rPr lang="en-GB" sz="1800" b="0" dirty="0" err="1">
                <a:solidFill>
                  <a:schemeClr val="tx1"/>
                </a:solidFill>
                <a:latin typeface="Times New Roman" pitchFamily="18" charset="0"/>
                <a:cs typeface="Times New Roman" pitchFamily="18" charset="0"/>
              </a:rPr>
              <a:t>để</a:t>
            </a:r>
            <a:r>
              <a:rPr lang="en-GB" sz="1800" b="0" dirty="0">
                <a:solidFill>
                  <a:schemeClr val="tx1"/>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mua</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thuê</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mua</a:t>
            </a:r>
            <a:r>
              <a:rPr lang="en-GB" sz="1800" b="0" dirty="0">
                <a:solidFill>
                  <a:srgbClr val="2F9018"/>
                </a:solidFill>
                <a:latin typeface="Times New Roman" pitchFamily="18" charset="0"/>
                <a:cs typeface="Times New Roman" pitchFamily="18" charset="0"/>
              </a:rPr>
              <a:t> NOXH, </a:t>
            </a:r>
            <a:r>
              <a:rPr lang="en-GB" sz="1800" b="0" dirty="0" err="1">
                <a:solidFill>
                  <a:srgbClr val="2F9018"/>
                </a:solidFill>
                <a:latin typeface="Times New Roman" pitchFamily="18" charset="0"/>
                <a:cs typeface="Times New Roman" pitchFamily="18" charset="0"/>
              </a:rPr>
              <a:t>nhà</a:t>
            </a:r>
            <a:r>
              <a:rPr lang="en-GB" sz="1800" b="0" dirty="0">
                <a:solidFill>
                  <a:srgbClr val="2F9018"/>
                </a:solidFill>
                <a:latin typeface="Times New Roman" pitchFamily="18" charset="0"/>
                <a:cs typeface="Times New Roman" pitchFamily="18" charset="0"/>
              </a:rPr>
              <a:t> ở </a:t>
            </a:r>
            <a:r>
              <a:rPr lang="en-GB" sz="1800" b="0" dirty="0" err="1">
                <a:solidFill>
                  <a:srgbClr val="2F9018"/>
                </a:solidFill>
                <a:latin typeface="Times New Roman" pitchFamily="18" charset="0"/>
                <a:cs typeface="Times New Roman" pitchFamily="18" charset="0"/>
              </a:rPr>
              <a:t>cho</a:t>
            </a:r>
            <a:r>
              <a:rPr lang="en-GB" sz="1800" b="0" dirty="0">
                <a:solidFill>
                  <a:srgbClr val="2F9018"/>
                </a:solidFill>
                <a:latin typeface="Times New Roman" pitchFamily="18" charset="0"/>
                <a:cs typeface="Times New Roman" pitchFamily="18" charset="0"/>
              </a:rPr>
              <a:t> LLVTND, </a:t>
            </a:r>
            <a:r>
              <a:rPr lang="en-GB" sz="1800" b="0" dirty="0" err="1">
                <a:solidFill>
                  <a:srgbClr val="2F9018"/>
                </a:solidFill>
                <a:latin typeface="Times New Roman" pitchFamily="18" charset="0"/>
                <a:cs typeface="Times New Roman" pitchFamily="18" charset="0"/>
              </a:rPr>
              <a:t>xây</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dựng</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sửa</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chữa</a:t>
            </a:r>
            <a:r>
              <a:rPr lang="en-GB" sz="1800" b="0" dirty="0">
                <a:solidFill>
                  <a:srgbClr val="2F9018"/>
                </a:solidFill>
                <a:latin typeface="Times New Roman" pitchFamily="18" charset="0"/>
                <a:cs typeface="Times New Roman" pitchFamily="18" charset="0"/>
              </a:rPr>
              <a:t> </a:t>
            </a:r>
            <a:r>
              <a:rPr lang="en-GB" sz="1800" b="0" dirty="0" err="1">
                <a:solidFill>
                  <a:srgbClr val="2F9018"/>
                </a:solidFill>
                <a:latin typeface="Times New Roman" pitchFamily="18" charset="0"/>
                <a:cs typeface="Times New Roman" pitchFamily="18" charset="0"/>
              </a:rPr>
              <a:t>nhà</a:t>
            </a:r>
            <a:r>
              <a:rPr lang="en-GB" sz="1800" b="0" dirty="0">
                <a:solidFill>
                  <a:srgbClr val="2F9018"/>
                </a:solidFill>
                <a:latin typeface="Times New Roman" pitchFamily="18" charset="0"/>
                <a:cs typeface="Times New Roman" pitchFamily="18" charset="0"/>
              </a:rPr>
              <a:t> ở</a:t>
            </a:r>
            <a:br>
              <a:rPr lang="vi-VN" sz="1800" b="0" dirty="0">
                <a:solidFill>
                  <a:srgbClr val="2F9018"/>
                </a:solidFill>
                <a:latin typeface="Times New Roman" pitchFamily="18" charset="0"/>
                <a:cs typeface="Times New Roman" pitchFamily="18" charset="0"/>
              </a:rPr>
            </a:br>
            <a:r>
              <a:rPr lang="vi-VN" sz="1800" b="0" dirty="0">
                <a:solidFill>
                  <a:srgbClr val="2F9018"/>
                </a:solidFill>
                <a:latin typeface="Times New Roman" pitchFamily="18" charset="0"/>
                <a:cs typeface="Times New Roman" pitchFamily="18" charset="0"/>
              </a:rPr>
              <a:t>c) Nguồn vốn ủy thác từ Quỹ phát triển nhà ở địa phương (nếu có), </a:t>
            </a:r>
            <a:r>
              <a:rPr lang="en-GB" sz="1800" b="0" dirty="0">
                <a:solidFill>
                  <a:srgbClr val="2F9018"/>
                </a:solidFill>
                <a:latin typeface="Times New Roman" pitchFamily="18" charset="0"/>
                <a:cs typeface="Times New Roman" pitchFamily="18" charset="0"/>
              </a:rPr>
              <a:t>NSĐP</a:t>
            </a:r>
            <a:r>
              <a:rPr lang="vi-VN" sz="1800" b="0" dirty="0">
                <a:solidFill>
                  <a:srgbClr val="2F9018"/>
                </a:solidFill>
                <a:latin typeface="Times New Roman" pitchFamily="18" charset="0"/>
                <a:cs typeface="Times New Roman" pitchFamily="18" charset="0"/>
              </a:rPr>
              <a:t> hỗ trợ hàng năm, vốn từ phát hành trái phiếu, công trái nhà ở và các nguồn hợp pháp khác do </a:t>
            </a:r>
            <a:r>
              <a:rPr lang="en-GB" sz="1800" b="0" dirty="0">
                <a:solidFill>
                  <a:srgbClr val="2F9018"/>
                </a:solidFill>
                <a:latin typeface="Times New Roman" pitchFamily="18" charset="0"/>
                <a:cs typeface="Times New Roman" pitchFamily="18" charset="0"/>
              </a:rPr>
              <a:t>HĐND</a:t>
            </a:r>
            <a:r>
              <a:rPr lang="vi-VN" sz="1800" b="0" dirty="0">
                <a:solidFill>
                  <a:srgbClr val="2F9018"/>
                </a:solidFill>
                <a:latin typeface="Times New Roman" pitchFamily="18" charset="0"/>
                <a:cs typeface="Times New Roman" pitchFamily="18" charset="0"/>
              </a:rPr>
              <a:t> cấp tỉnh, cấp huyện quyết định để thực hiện mục tiêu, kế hoạch </a:t>
            </a:r>
            <a:r>
              <a:rPr lang="en-GB" sz="1800" b="0" dirty="0">
                <a:solidFill>
                  <a:srgbClr val="2F9018"/>
                </a:solidFill>
                <a:latin typeface="Times New Roman" pitchFamily="18" charset="0"/>
                <a:cs typeface="Times New Roman" pitchFamily="18" charset="0"/>
              </a:rPr>
              <a:t>NOXH</a:t>
            </a:r>
            <a:r>
              <a:rPr lang="vi-VN" sz="1800" b="0" dirty="0">
                <a:solidFill>
                  <a:srgbClr val="2F9018"/>
                </a:solidFill>
                <a:latin typeface="Times New Roman" pitchFamily="18" charset="0"/>
                <a:cs typeface="Times New Roman" pitchFamily="18" charset="0"/>
              </a:rPr>
              <a:t> tại địa phương.</a:t>
            </a:r>
            <a:br>
              <a:rPr lang="vi-VN" sz="1800" b="0" dirty="0">
                <a:solidFill>
                  <a:schemeClr val="tx1"/>
                </a:solidFill>
                <a:latin typeface="Times New Roman" pitchFamily="18" charset="0"/>
                <a:cs typeface="Times New Roman" pitchFamily="18" charset="0"/>
              </a:rPr>
            </a:br>
            <a:r>
              <a:rPr lang="vi-VN" sz="1800" dirty="0">
                <a:solidFill>
                  <a:srgbClr val="FF0000"/>
                </a:solidFill>
                <a:latin typeface="Times New Roman" pitchFamily="18" charset="0"/>
                <a:cs typeface="Times New Roman" pitchFamily="18" charset="0"/>
              </a:rPr>
              <a:t>2. Nguồn vốn cho vay nhà ở xã hội thông qua Ngân hàng Phát triển Việt Nam</a:t>
            </a:r>
            <a:br>
              <a:rPr lang="vi-VN" sz="1600" b="0" dirty="0">
                <a:solidFill>
                  <a:schemeClr val="tx1"/>
                </a:solidFill>
                <a:latin typeface="Times New Roman" pitchFamily="18" charset="0"/>
                <a:cs typeface="Times New Roman" pitchFamily="18" charset="0"/>
              </a:rPr>
            </a:br>
            <a:endParaRPr lang="vi-VN" sz="16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20203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62550"/>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III.11. </a:t>
            </a:r>
            <a:r>
              <a:rPr lang="en-US" sz="1800" dirty="0" err="1">
                <a:solidFill>
                  <a:srgbClr val="FF0000"/>
                </a:solidFill>
                <a:latin typeface="Times New Roman" panose="02020603050405020304" pitchFamily="18" charset="0"/>
                <a:cs typeface="Times New Roman" panose="02020603050405020304" pitchFamily="18" charset="0"/>
              </a:rPr>
              <a:t>Nguồn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vốn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ưu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đãi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để</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thực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hiện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chính</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sách</a:t>
            </a:r>
            <a:r>
              <a:rPr lang="en-US" sz="1800" dirty="0">
                <a:solidFill>
                  <a:srgbClr val="FF0000"/>
                </a:solidFill>
                <a:latin typeface="Times New Roman" panose="02020603050405020304" pitchFamily="18" charset="0"/>
                <a:cs typeface="Times New Roman" panose="02020603050405020304" pitchFamily="18" charset="0"/>
              </a:rPr>
              <a:t> NOXH (</a:t>
            </a:r>
            <a:r>
              <a:rPr lang="en-US" sz="1800" dirty="0" err="1">
                <a:solidFill>
                  <a:srgbClr val="FF0000"/>
                </a:solidFill>
                <a:latin typeface="Times New Roman" panose="02020603050405020304" pitchFamily="18" charset="0"/>
                <a:cs typeface="Times New Roman" panose="02020603050405020304" pitchFamily="18" charset="0"/>
              </a:rPr>
              <a:t>tiếp</a:t>
            </a:r>
            <a:r>
              <a:rPr lang="en-US" sz="1800" dirty="0">
                <a:solidFill>
                  <a:srgbClr val="FF0000"/>
                </a:solidFill>
                <a:latin typeface="Times New Roman" panose="02020603050405020304" pitchFamily="18" charset="0"/>
                <a:cs typeface="Times New Roman" panose="02020603050405020304" pitchFamily="18" charset="0"/>
              </a:rPr>
              <a:t>)</a:t>
            </a:r>
            <a:br>
              <a:rPr lang="en-US" sz="20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50 </a:t>
            </a:r>
            <a:r>
              <a:rPr lang="en-US" sz="1600" dirty="0" err="1">
                <a:solidFill>
                  <a:srgbClr val="2F9018"/>
                </a:solidFill>
                <a:latin typeface="Times New Roman" pitchFamily="18" charset="0"/>
                <a:cs typeface="Times New Roman" pitchFamily="18" charset="0"/>
              </a:rPr>
              <a:t>Nghị</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định</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en-US" sz="20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390525" y="865477"/>
            <a:ext cx="8325376" cy="3871623"/>
          </a:xfrm>
          <a:prstGeom prst="rect">
            <a:avLst/>
          </a:prstGeom>
        </p:spPr>
        <p:txBody>
          <a:bodyPr spcFirstLastPara="1" wrap="square" lIns="91425" tIns="91425" rIns="91425" bIns="91425" anchor="b" anchorCtr="0">
            <a:noAutofit/>
          </a:bodyPr>
          <a:lstStyle/>
          <a:p>
            <a:r>
              <a:rPr lang="vi-VN" sz="1800" dirty="0">
                <a:solidFill>
                  <a:srgbClr val="FF0000"/>
                </a:solidFill>
                <a:latin typeface="Times New Roman" pitchFamily="18" charset="0"/>
                <a:cs typeface="Times New Roman" pitchFamily="18" charset="0"/>
              </a:rPr>
              <a:t>3. Nguồn vốn ưu đãi từ ngân sách nhà nước</a:t>
            </a:r>
            <a:br>
              <a:rPr lang="vi-VN" sz="1800" b="0" dirty="0">
                <a:solidFill>
                  <a:schemeClr val="tx1"/>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Căn cứ vào chương trình, kế hoạch phát triển nhà ở cấp tỉnh trong từng thời kỳ do cơ quan có thẩm quyền phê duyệt, </a:t>
            </a:r>
            <a:r>
              <a:rPr lang="en-GB" sz="1800" b="0" dirty="0">
                <a:solidFill>
                  <a:srgbClr val="2F9018"/>
                </a:solidFill>
                <a:latin typeface="Times New Roman" pitchFamily="18" charset="0"/>
                <a:cs typeface="Times New Roman" pitchFamily="18" charset="0"/>
              </a:rPr>
              <a:t>UBND</a:t>
            </a:r>
            <a:r>
              <a:rPr lang="vi-VN" sz="1800" b="0" dirty="0">
                <a:solidFill>
                  <a:srgbClr val="2F9018"/>
                </a:solidFill>
                <a:latin typeface="Times New Roman" pitchFamily="18" charset="0"/>
                <a:cs typeface="Times New Roman" pitchFamily="18" charset="0"/>
              </a:rPr>
              <a:t> cấp tỉnh xây dựng kế hoạch </a:t>
            </a:r>
            <a:r>
              <a:rPr lang="en-GB" sz="1800" b="0" dirty="0">
                <a:solidFill>
                  <a:srgbClr val="2F9018"/>
                </a:solidFill>
                <a:latin typeface="Times New Roman" pitchFamily="18" charset="0"/>
                <a:cs typeface="Times New Roman" pitchFamily="18" charset="0"/>
              </a:rPr>
              <a:t>ĐTC</a:t>
            </a:r>
            <a:r>
              <a:rPr lang="vi-VN" sz="1800" b="0" dirty="0">
                <a:solidFill>
                  <a:srgbClr val="2F9018"/>
                </a:solidFill>
                <a:latin typeface="Times New Roman" pitchFamily="18" charset="0"/>
                <a:cs typeface="Times New Roman" pitchFamily="18" charset="0"/>
              </a:rPr>
              <a:t> trung hạn và hàng năm làm cơ sở để </a:t>
            </a:r>
            <a:r>
              <a:rPr lang="en-GB" sz="1800" b="0" dirty="0">
                <a:solidFill>
                  <a:srgbClr val="2F9018"/>
                </a:solidFill>
                <a:latin typeface="Times New Roman" pitchFamily="18" charset="0"/>
                <a:cs typeface="Times New Roman" pitchFamily="18" charset="0"/>
              </a:rPr>
              <a:t>NSNN</a:t>
            </a:r>
            <a:r>
              <a:rPr lang="vi-VN" sz="1800" b="0" dirty="0">
                <a:solidFill>
                  <a:srgbClr val="2F9018"/>
                </a:solidFill>
                <a:latin typeface="Times New Roman" pitchFamily="18" charset="0"/>
                <a:cs typeface="Times New Roman" pitchFamily="18" charset="0"/>
              </a:rPr>
              <a:t> cấp nguồn vốn cho các tỉnh</a:t>
            </a:r>
            <a:r>
              <a:rPr lang="vi-VN" sz="1800" b="0" dirty="0">
                <a:solidFill>
                  <a:schemeClr val="tx1"/>
                </a:solidFill>
                <a:latin typeface="Times New Roman" pitchFamily="18" charset="0"/>
                <a:cs typeface="Times New Roman" pitchFamily="18" charset="0"/>
              </a:rPr>
              <a:t>, thành phố trực thuộc trung ương </a:t>
            </a:r>
            <a:r>
              <a:rPr lang="vi-VN" sz="1800" b="0" dirty="0">
                <a:solidFill>
                  <a:srgbClr val="2F9018"/>
                </a:solidFill>
                <a:latin typeface="Times New Roman" pitchFamily="18" charset="0"/>
                <a:cs typeface="Times New Roman" pitchFamily="18" charset="0"/>
              </a:rPr>
              <a:t>để cấp bù lãi suất cho đối tượng là </a:t>
            </a:r>
            <a:r>
              <a:rPr lang="en-GB" sz="1800" b="0" dirty="0">
                <a:solidFill>
                  <a:srgbClr val="2F9018"/>
                </a:solidFill>
                <a:latin typeface="Times New Roman" pitchFamily="18" charset="0"/>
                <a:cs typeface="Times New Roman" pitchFamily="18" charset="0"/>
              </a:rPr>
              <a:t>CĐT</a:t>
            </a:r>
            <a:r>
              <a:rPr lang="vi-VN" sz="1800" b="0" dirty="0">
                <a:solidFill>
                  <a:srgbClr val="2F9018"/>
                </a:solidFill>
                <a:latin typeface="Times New Roman" pitchFamily="18" charset="0"/>
                <a:cs typeface="Times New Roman" pitchFamily="18" charset="0"/>
              </a:rPr>
              <a:t> </a:t>
            </a:r>
            <a:r>
              <a:rPr lang="vi-VN" sz="1800" b="0" dirty="0">
                <a:solidFill>
                  <a:schemeClr val="tx1"/>
                </a:solidFill>
                <a:latin typeface="Times New Roman" pitchFamily="18" charset="0"/>
                <a:cs typeface="Times New Roman" pitchFamily="18" charset="0"/>
              </a:rPr>
              <a:t>xây dựng </a:t>
            </a:r>
            <a:r>
              <a:rPr lang="en-GB" sz="1800" b="0" dirty="0">
                <a:solidFill>
                  <a:schemeClr val="tx1"/>
                </a:solidFill>
                <a:latin typeface="Times New Roman" pitchFamily="18" charset="0"/>
                <a:cs typeface="Times New Roman" pitchFamily="18" charset="0"/>
              </a:rPr>
              <a:t>NOXH</a:t>
            </a:r>
            <a:r>
              <a:rPr lang="vi-VN" sz="1800" b="0" dirty="0">
                <a:solidFill>
                  <a:schemeClr val="tx1"/>
                </a:solidFill>
                <a:latin typeface="Times New Roman" pitchFamily="18" charset="0"/>
                <a:cs typeface="Times New Roman" pitchFamily="18" charset="0"/>
              </a:rPr>
              <a:t>, nhà </a:t>
            </a:r>
            <a:r>
              <a:rPr lang="en-GB" sz="1800" b="0" dirty="0">
                <a:solidFill>
                  <a:schemeClr val="tx1"/>
                </a:solidFill>
                <a:latin typeface="Times New Roman" pitchFamily="18" charset="0"/>
                <a:cs typeface="Times New Roman" pitchFamily="18" charset="0"/>
              </a:rPr>
              <a:t>LTCN</a:t>
            </a:r>
            <a:r>
              <a:rPr lang="vi-VN" sz="1800" b="0" dirty="0">
                <a:solidFill>
                  <a:schemeClr val="tx1"/>
                </a:solidFill>
                <a:latin typeface="Times New Roman" pitchFamily="18" charset="0"/>
                <a:cs typeface="Times New Roman" pitchFamily="18" charset="0"/>
              </a:rPr>
              <a:t>, nhà ở cho </a:t>
            </a:r>
            <a:r>
              <a:rPr lang="en-GB" sz="1800" b="0" dirty="0">
                <a:solidFill>
                  <a:schemeClr val="tx1"/>
                </a:solidFill>
                <a:latin typeface="Times New Roman" pitchFamily="18" charset="0"/>
                <a:cs typeface="Times New Roman" pitchFamily="18" charset="0"/>
              </a:rPr>
              <a:t>LLVTND</a:t>
            </a:r>
            <a:r>
              <a:rPr lang="vi-VN" sz="1800" b="0" dirty="0">
                <a:solidFill>
                  <a:schemeClr val="tx1"/>
                </a:solidFill>
                <a:latin typeface="Times New Roman" pitchFamily="18" charset="0"/>
                <a:cs typeface="Times New Roman" pitchFamily="18" charset="0"/>
              </a:rPr>
              <a:t> và cá nhân vay vốn để xây dựng hoặc cải tạo, sửa chữa nhà ở để cho thuê</a:t>
            </a:r>
            <a:r>
              <a:rPr lang="en-GB" sz="1800" b="0" dirty="0">
                <a:solidFill>
                  <a:schemeClr val="tx1"/>
                </a:solidFill>
                <a:latin typeface="Times New Roman" pitchFamily="18" charset="0"/>
                <a:cs typeface="Times New Roman" pitchFamily="18" charset="0"/>
              </a:rPr>
              <a:t>.</a:t>
            </a:r>
            <a:br>
              <a:rPr lang="en-GB" sz="1800" b="0" dirty="0">
                <a:solidFill>
                  <a:schemeClr val="tx1"/>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Mức lãi suất cấp bù do </a:t>
            </a:r>
            <a:r>
              <a:rPr lang="en-GB" sz="1800" b="0" dirty="0" err="1">
                <a:solidFill>
                  <a:schemeClr val="tx1"/>
                </a:solidFill>
                <a:latin typeface="Times New Roman" pitchFamily="18" charset="0"/>
                <a:cs typeface="Times New Roman" pitchFamily="18" charset="0"/>
              </a:rPr>
              <a:t>TTgCP</a:t>
            </a:r>
            <a:r>
              <a:rPr lang="vi-VN" sz="1800" b="0" dirty="0">
                <a:solidFill>
                  <a:schemeClr val="tx1"/>
                </a:solidFill>
                <a:latin typeface="Times New Roman" pitchFamily="18" charset="0"/>
                <a:cs typeface="Times New Roman" pitchFamily="18" charset="0"/>
              </a:rPr>
              <a:t> quyết định theo đề nghị của B</a:t>
            </a:r>
            <a:r>
              <a:rPr lang="en-GB" sz="1800" b="0" dirty="0">
                <a:solidFill>
                  <a:schemeClr val="tx1"/>
                </a:solidFill>
                <a:latin typeface="Times New Roman" pitchFamily="18" charset="0"/>
                <a:cs typeface="Times New Roman" pitchFamily="18" charset="0"/>
              </a:rPr>
              <a:t>TC</a:t>
            </a:r>
            <a:r>
              <a:rPr lang="vi-VN" sz="1800" b="0" dirty="0">
                <a:solidFill>
                  <a:schemeClr val="tx1"/>
                </a:solidFill>
                <a:latin typeface="Times New Roman" pitchFamily="18" charset="0"/>
                <a:cs typeface="Times New Roman" pitchFamily="18" charset="0"/>
              </a:rPr>
              <a:t> cho từng thời kỳ.</a:t>
            </a:r>
            <a:br>
              <a:rPr lang="vi-VN" sz="1800" b="0" dirty="0">
                <a:solidFill>
                  <a:schemeClr val="tx1"/>
                </a:solidFill>
                <a:latin typeface="Times New Roman" pitchFamily="18" charset="0"/>
                <a:cs typeface="Times New Roman" pitchFamily="18" charset="0"/>
              </a:rPr>
            </a:br>
            <a:r>
              <a:rPr lang="vi-VN" sz="1800" dirty="0">
                <a:solidFill>
                  <a:srgbClr val="FF0000"/>
                </a:solidFill>
                <a:latin typeface="Times New Roman" pitchFamily="18" charset="0"/>
                <a:cs typeface="Times New Roman" pitchFamily="18" charset="0"/>
              </a:rPr>
              <a:t>4. Nguồn vốn cho vay ưu đãi từ các tổ chức tín dụng</a:t>
            </a:r>
            <a:br>
              <a:rPr lang="vi-VN" sz="1800" b="0" dirty="0">
                <a:solidFill>
                  <a:schemeClr val="tx1"/>
                </a:solidFill>
                <a:latin typeface="Times New Roman" pitchFamily="18" charset="0"/>
                <a:cs typeface="Times New Roman" pitchFamily="18" charset="0"/>
              </a:rPr>
            </a:br>
            <a:r>
              <a:rPr lang="en-GB" sz="1800" b="0" dirty="0">
                <a:solidFill>
                  <a:srgbClr val="2F9018"/>
                </a:solidFill>
                <a:latin typeface="Times New Roman" pitchFamily="18" charset="0"/>
                <a:cs typeface="Times New Roman" pitchFamily="18" charset="0"/>
              </a:rPr>
              <a:t>-</a:t>
            </a:r>
            <a:r>
              <a:rPr lang="vi-VN" sz="1800" b="0" dirty="0">
                <a:solidFill>
                  <a:srgbClr val="2F9018"/>
                </a:solidFill>
                <a:latin typeface="Times New Roman" pitchFamily="18" charset="0"/>
                <a:cs typeface="Times New Roman" pitchFamily="18" charset="0"/>
              </a:rPr>
              <a:t> Các tổ chức tín dụng do Nhà nước chỉ định cho vay theo quy định tại các Chương trình tín dụng do Chính phủ, Thủ tướng Chính phủ quyết định trong từng thời kỳ;</a:t>
            </a:r>
            <a:br>
              <a:rPr lang="vi-VN" sz="1800" b="0" dirty="0">
                <a:solidFill>
                  <a:schemeClr val="tx1"/>
                </a:solidFill>
                <a:latin typeface="Times New Roman" pitchFamily="18" charset="0"/>
                <a:cs typeface="Times New Roman" pitchFamily="18" charset="0"/>
              </a:rPr>
            </a:br>
            <a:r>
              <a:rPr lang="en-GB" sz="1800" b="0" dirty="0">
                <a:solidFill>
                  <a:schemeClr val="tx1"/>
                </a:solidFill>
                <a:latin typeface="Times New Roman" pitchFamily="18" charset="0"/>
                <a:cs typeface="Times New Roman" pitchFamily="18" charset="0"/>
              </a:rPr>
              <a:t>-</a:t>
            </a:r>
            <a:r>
              <a:rPr lang="vi-VN" sz="1800" b="0" dirty="0">
                <a:solidFill>
                  <a:schemeClr val="tx1"/>
                </a:solidFill>
                <a:latin typeface="Times New Roman" pitchFamily="18" charset="0"/>
                <a:cs typeface="Times New Roman" pitchFamily="18" charset="0"/>
              </a:rPr>
              <a:t> Chính phủ sử dụng nguồn vốn vay </a:t>
            </a:r>
            <a:r>
              <a:rPr lang="en-GB" sz="1800" b="0" dirty="0">
                <a:solidFill>
                  <a:schemeClr val="tx1"/>
                </a:solidFill>
                <a:latin typeface="Times New Roman" pitchFamily="18" charset="0"/>
                <a:cs typeface="Times New Roman" pitchFamily="18" charset="0"/>
              </a:rPr>
              <a:t>ODA</a:t>
            </a:r>
            <a:r>
              <a:rPr lang="vi-VN" sz="1800" b="0" dirty="0">
                <a:solidFill>
                  <a:schemeClr val="tx1"/>
                </a:solidFill>
                <a:latin typeface="Times New Roman" pitchFamily="18" charset="0"/>
                <a:cs typeface="Times New Roman" pitchFamily="18" charset="0"/>
              </a:rPr>
              <a:t>, vay ưu đãi nước ngoài để cho vay lại đối với tổ chức tín dụng được chỉ định để cho vay nhà ở xã hội</a:t>
            </a:r>
            <a:br>
              <a:rPr lang="vi-VN" sz="1800" b="0" dirty="0">
                <a:solidFill>
                  <a:schemeClr val="tx1"/>
                </a:solidFill>
                <a:latin typeface="Times New Roman" pitchFamily="18" charset="0"/>
                <a:cs typeface="Times New Roman" pitchFamily="18" charset="0"/>
              </a:rPr>
            </a:br>
            <a:r>
              <a:rPr lang="en-GB" sz="1800" b="0" dirty="0">
                <a:solidFill>
                  <a:schemeClr val="tx1"/>
                </a:solidFill>
                <a:latin typeface="Times New Roman" pitchFamily="18" charset="0"/>
                <a:cs typeface="Times New Roman" pitchFamily="18" charset="0"/>
              </a:rPr>
              <a:t>-</a:t>
            </a:r>
            <a:r>
              <a:rPr lang="vi-VN" sz="1800" b="0" dirty="0">
                <a:solidFill>
                  <a:schemeClr val="tx1"/>
                </a:solidFill>
                <a:latin typeface="Times New Roman" pitchFamily="18" charset="0"/>
                <a:cs typeface="Times New Roman" pitchFamily="18" charset="0"/>
              </a:rPr>
              <a:t> Trái phiếu Chính phủ, trái phiếu chính quyền địa phương.</a:t>
            </a:r>
            <a:endParaRPr lang="vi-VN" sz="1800" b="0" dirty="0">
              <a:solidFill>
                <a:schemeClr val="tx1"/>
              </a:solidFill>
              <a:latin typeface="+mj-lt"/>
            </a:endParaRPr>
          </a:p>
        </p:txBody>
      </p:sp>
    </p:spTree>
    <p:extLst>
      <p:ext uri="{BB962C8B-B14F-4D97-AF65-F5344CB8AC3E}">
        <p14:creationId xmlns:p14="http://schemas.microsoft.com/office/powerpoint/2010/main" val="2154188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318450"/>
            <a:ext cx="7704000" cy="640200"/>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III.12. </a:t>
            </a:r>
            <a:r>
              <a:rPr lang="en-US" sz="2000" dirty="0" err="1">
                <a:latin typeface="Times New Roman" panose="02020603050405020304" pitchFamily="18" charset="0"/>
                <a:cs typeface="Times New Roman" panose="02020603050405020304" pitchFamily="18" charset="0"/>
              </a:rPr>
              <a:t>Việc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nộp</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tiền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sử</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dụng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đất</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khi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bán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lại</a:t>
            </a:r>
            <a:r>
              <a:rPr lang="en-US" sz="2000" dirty="0">
                <a:latin typeface="Times New Roman" panose="02020603050405020304" pitchFamily="18" charset="0"/>
                <a:cs typeface="Times New Roman" panose="02020603050405020304" pitchFamily="18" charset="0"/>
              </a:rPr>
              <a:t> NOXH</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482341" y="1098000"/>
            <a:ext cx="8325376" cy="3558100"/>
          </a:xfrm>
          <a:prstGeom prst="rect">
            <a:avLst/>
          </a:prstGeom>
        </p:spPr>
        <p:txBody>
          <a:bodyPr spcFirstLastPara="1" wrap="square" lIns="91425" tIns="91425" rIns="91425" bIns="91425" anchor="b" anchorCtr="0">
            <a:noAutofit/>
          </a:bodyPr>
          <a:lstStyle/>
          <a:p>
            <a:pPr>
              <a:lnSpc>
                <a:spcPct val="120000"/>
              </a:lnSpc>
              <a:spcBef>
                <a:spcPts val="600"/>
              </a:spcBef>
              <a:spcAft>
                <a:spcPts val="600"/>
              </a:spcAft>
            </a:pPr>
            <a:r>
              <a:rPr lang="en-US" sz="1800" dirty="0">
                <a:solidFill>
                  <a:srgbClr val="FF0000"/>
                </a:solidFill>
                <a:latin typeface="Times New Roman" pitchFamily="18" charset="0"/>
                <a:cs typeface="Times New Roman" pitchFamily="18" charset="0"/>
              </a:rPr>
              <a:t>(1) </a:t>
            </a:r>
            <a:r>
              <a:rPr lang="en-US" sz="1800" dirty="0" err="1">
                <a:solidFill>
                  <a:srgbClr val="FF0000"/>
                </a:solidFill>
                <a:latin typeface="Times New Roman" pitchFamily="18" charset="0"/>
                <a:cs typeface="Times New Roman" pitchFamily="18" charset="0"/>
              </a:rPr>
              <a:t>Trường</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hợp</a:t>
            </a:r>
            <a:r>
              <a:rPr lang="vi-VN" sz="1800" dirty="0">
                <a:solidFill>
                  <a:srgbClr val="FF0000"/>
                </a:solidFill>
                <a:latin typeface="Times New Roman" pitchFamily="18" charset="0"/>
                <a:cs typeface="Times New Roman" pitchFamily="18" charset="0"/>
              </a:rPr>
              <a:t> chủ đầu tư dự án bán lại </a:t>
            </a:r>
            <a:r>
              <a:rPr lang="en-US" sz="1800" dirty="0">
                <a:solidFill>
                  <a:srgbClr val="FF0000"/>
                </a:solidFill>
                <a:latin typeface="Times New Roman" pitchFamily="18" charset="0"/>
                <a:cs typeface="Times New Roman" pitchFamily="18" charset="0"/>
              </a:rPr>
              <a:t>NOXH</a:t>
            </a:r>
            <a:r>
              <a:rPr lang="vi-VN" sz="1800" dirty="0">
                <a:solidFill>
                  <a:srgbClr val="FF0000"/>
                </a:solidFill>
                <a:latin typeface="Times New Roman" pitchFamily="18" charset="0"/>
                <a:cs typeface="Times New Roman" pitchFamily="18" charset="0"/>
              </a:rPr>
              <a:t> sau 10 năm cho thuê</a:t>
            </a:r>
            <a:br>
              <a:rPr lang="en-US" sz="1800" b="0" dirty="0">
                <a:latin typeface="Times New Roman" pitchFamily="18" charset="0"/>
                <a:cs typeface="Times New Roman" pitchFamily="18" charset="0"/>
              </a:rPr>
            </a:br>
            <a:r>
              <a:rPr lang="en-US" sz="1800" b="0" dirty="0">
                <a:solidFill>
                  <a:schemeClr val="tx1"/>
                </a:solidFill>
                <a:latin typeface="Times New Roman" pitchFamily="18" charset="0"/>
                <a:cs typeface="Times New Roman" pitchFamily="18" charset="0"/>
              </a:rPr>
              <a:t>T</a:t>
            </a:r>
            <a:r>
              <a:rPr lang="vi-VN" sz="1800" b="0" dirty="0">
                <a:solidFill>
                  <a:schemeClr val="tx1"/>
                </a:solidFill>
                <a:latin typeface="Times New Roman" pitchFamily="18" charset="0"/>
                <a:cs typeface="Times New Roman" pitchFamily="18" charset="0"/>
              </a:rPr>
              <a:t>hực hiện theo quy định của pháp luật về đất đai</a:t>
            </a:r>
            <a:r>
              <a:rPr lang="en-US" sz="1800" b="0" dirty="0">
                <a:solidFill>
                  <a:schemeClr val="tx1"/>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điểm</a:t>
            </a:r>
            <a:r>
              <a:rPr lang="en-US" sz="1800" dirty="0">
                <a:solidFill>
                  <a:srgbClr val="2F9018"/>
                </a:solidFill>
                <a:latin typeface="Times New Roman" pitchFamily="18" charset="0"/>
                <a:cs typeface="Times New Roman" pitchFamily="18" charset="0"/>
              </a:rPr>
              <a:t> a </a:t>
            </a:r>
            <a:r>
              <a:rPr lang="en-US" sz="1800" dirty="0" err="1">
                <a:solidFill>
                  <a:srgbClr val="2F9018"/>
                </a:solidFill>
                <a:latin typeface="Times New Roman" pitchFamily="18" charset="0"/>
                <a:cs typeface="Times New Roman" pitchFamily="18" charset="0"/>
              </a:rPr>
              <a:t>khoản</a:t>
            </a:r>
            <a:r>
              <a:rPr lang="en-US" sz="1800" dirty="0">
                <a:solidFill>
                  <a:srgbClr val="2F9018"/>
                </a:solidFill>
                <a:latin typeface="Times New Roman" pitchFamily="18" charset="0"/>
                <a:cs typeface="Times New Roman" pitchFamily="18" charset="0"/>
              </a:rPr>
              <a:t> 10 </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17 </a:t>
            </a:r>
            <a:r>
              <a:rPr lang="en-US" sz="1800" dirty="0" err="1">
                <a:solidFill>
                  <a:srgbClr val="2F9018"/>
                </a:solidFill>
                <a:latin typeface="Times New Roman" pitchFamily="18" charset="0"/>
                <a:cs typeface="Times New Roman" pitchFamily="18" charset="0"/>
              </a:rPr>
              <a:t>Nghị</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định</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số</a:t>
            </a:r>
            <a:r>
              <a:rPr lang="en-US" sz="1800" dirty="0">
                <a:solidFill>
                  <a:srgbClr val="2F9018"/>
                </a:solidFill>
                <a:latin typeface="Times New Roman" pitchFamily="18" charset="0"/>
                <a:cs typeface="Times New Roman" pitchFamily="18" charset="0"/>
              </a:rPr>
              <a:t> 103/2024/NĐ-CP</a:t>
            </a:r>
            <a:r>
              <a:rPr lang="en-US" sz="180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ngày</a:t>
            </a:r>
            <a:r>
              <a:rPr lang="en-US" sz="1800" b="0" dirty="0">
                <a:solidFill>
                  <a:schemeClr val="tx1"/>
                </a:solidFill>
                <a:latin typeface="Times New Roman" pitchFamily="18" charset="0"/>
                <a:cs typeface="Times New Roman" pitchFamily="18" charset="0"/>
              </a:rPr>
              <a:t> 30/7/2024  </a:t>
            </a:r>
            <a:r>
              <a:rPr lang="en-US" sz="1800" b="0" dirty="0" err="1">
                <a:solidFill>
                  <a:schemeClr val="tx1"/>
                </a:solidFill>
                <a:latin typeface="Times New Roman" pitchFamily="18" charset="0"/>
                <a:cs typeface="Times New Roman" pitchFamily="18" charset="0"/>
              </a:rPr>
              <a:t>quy</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định</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về</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tiền</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sử</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dụng</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đất</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tiền</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thuê</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đất</a:t>
            </a:r>
            <a:r>
              <a:rPr lang="en-US" sz="1800" b="0" dirty="0">
                <a:solidFill>
                  <a:schemeClr val="tx1"/>
                </a:solidFill>
                <a:latin typeface="Times New Roman" pitchFamily="18" charset="0"/>
                <a:cs typeface="Times New Roman" pitchFamily="18" charset="0"/>
              </a:rPr>
              <a:t>)</a:t>
            </a:r>
            <a:br>
              <a:rPr lang="en-US" sz="1800" b="0" dirty="0">
                <a:solidFill>
                  <a:schemeClr val="tx1"/>
                </a:solidFill>
                <a:latin typeface="Times New Roman" pitchFamily="18" charset="0"/>
                <a:cs typeface="Times New Roman" pitchFamily="18" charset="0"/>
              </a:rPr>
            </a:br>
            <a:r>
              <a:rPr lang="en-US" sz="1800" b="0" dirty="0">
                <a:solidFill>
                  <a:srgbClr val="FF0000"/>
                </a:solidFill>
                <a:latin typeface="Times New Roman" pitchFamily="18" charset="0"/>
                <a:cs typeface="Times New Roman" pitchFamily="18" charset="0"/>
              </a:rPr>
              <a:t>(</a:t>
            </a:r>
            <a:r>
              <a:rPr lang="vi-VN" sz="1800" dirty="0">
                <a:solidFill>
                  <a:srgbClr val="FF0000"/>
                </a:solidFill>
                <a:latin typeface="Times New Roman" pitchFamily="18" charset="0"/>
                <a:cs typeface="Times New Roman" pitchFamily="18" charset="0"/>
              </a:rPr>
              <a:t>2</a:t>
            </a:r>
            <a:r>
              <a:rPr lang="en-US" sz="1800" dirty="0">
                <a:solidFill>
                  <a:srgbClr val="FF0000"/>
                </a:solidFill>
                <a:latin typeface="Times New Roman" pitchFamily="18" charset="0"/>
                <a:cs typeface="Times New Roman" pitchFamily="18" charset="0"/>
              </a:rPr>
              <a:t>)</a:t>
            </a:r>
            <a:r>
              <a:rPr lang="vi-VN"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Trường</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hợp</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người</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dân</a:t>
            </a:r>
            <a:r>
              <a:rPr lang="vi-VN" sz="1800" dirty="0">
                <a:solidFill>
                  <a:srgbClr val="FF0000"/>
                </a:solidFill>
                <a:latin typeface="Times New Roman" pitchFamily="18" charset="0"/>
                <a:cs typeface="Times New Roman" pitchFamily="18" charset="0"/>
              </a:rPr>
              <a:t> bán lại </a:t>
            </a:r>
            <a:r>
              <a:rPr lang="en-US" sz="1800" dirty="0">
                <a:solidFill>
                  <a:srgbClr val="FF0000"/>
                </a:solidFill>
                <a:latin typeface="Times New Roman" pitchFamily="18" charset="0"/>
                <a:cs typeface="Times New Roman" pitchFamily="18" charset="0"/>
              </a:rPr>
              <a:t>NOXH</a:t>
            </a:r>
            <a:r>
              <a:rPr lang="vi-VN" sz="1800" dirty="0">
                <a:solidFill>
                  <a:srgbClr val="FF0000"/>
                </a:solidFill>
                <a:latin typeface="Times New Roman" pitchFamily="18" charset="0"/>
                <a:cs typeface="Times New Roman" pitchFamily="18" charset="0"/>
              </a:rPr>
              <a:t> sau thời hạn 5 năm</a:t>
            </a:r>
            <a:br>
              <a:rPr lang="en-US" sz="1800" dirty="0">
                <a:solidFill>
                  <a:srgbClr val="FF0000"/>
                </a:solidFill>
                <a:latin typeface="Times New Roman" pitchFamily="18" charset="0"/>
                <a:cs typeface="Times New Roman" pitchFamily="18" charset="0"/>
              </a:rPr>
            </a:b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Phải</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nộp</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thuế</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thu</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nhập</a:t>
            </a:r>
            <a:br>
              <a:rPr lang="en-US" sz="1800" b="0" dirty="0">
                <a:solidFill>
                  <a:schemeClr val="tx1"/>
                </a:solidFill>
                <a:latin typeface="Times New Roman" pitchFamily="18" charset="0"/>
                <a:cs typeface="Times New Roman" pitchFamily="18" charset="0"/>
              </a:rPr>
            </a:b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Đối</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với</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tiền</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sử</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dụng</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đất</a:t>
            </a:r>
            <a:br>
              <a:rPr lang="en-US" sz="1800" b="0" dirty="0">
                <a:solidFill>
                  <a:schemeClr val="tx1"/>
                </a:solidFill>
                <a:latin typeface="Times New Roman" pitchFamily="18" charset="0"/>
                <a:cs typeface="Times New Roman" pitchFamily="18" charset="0"/>
              </a:rPr>
            </a:b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Nếu</a:t>
            </a:r>
            <a:r>
              <a:rPr lang="en-US" sz="1800" b="0" dirty="0">
                <a:solidFill>
                  <a:schemeClr val="tx1"/>
                </a:solidFill>
                <a:latin typeface="Times New Roman" pitchFamily="18" charset="0"/>
                <a:cs typeface="Times New Roman" pitchFamily="18" charset="0"/>
              </a:rPr>
              <a:t> NOXH </a:t>
            </a:r>
            <a:r>
              <a:rPr lang="en-US" sz="1800" b="0" dirty="0" err="1">
                <a:solidFill>
                  <a:schemeClr val="tx1"/>
                </a:solidFill>
                <a:latin typeface="Times New Roman" pitchFamily="18" charset="0"/>
                <a:cs typeface="Times New Roman" pitchFamily="18" charset="0"/>
              </a:rPr>
              <a:t>là</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nhà</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chung</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cư</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bên</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bán</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không</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phải</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nộp</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tiền</a:t>
            </a:r>
            <a:r>
              <a:rPr lang="en-US" sz="1800" b="0" dirty="0">
                <a:solidFill>
                  <a:schemeClr val="tx1"/>
                </a:solidFill>
                <a:latin typeface="Times New Roman" pitchFamily="18" charset="0"/>
                <a:cs typeface="Times New Roman" pitchFamily="18" charset="0"/>
              </a:rPr>
              <a:t> SDĐ</a:t>
            </a:r>
            <a:br>
              <a:rPr lang="vi-VN" sz="1800" b="0" dirty="0">
                <a:solidFill>
                  <a:schemeClr val="tx1"/>
                </a:solidFill>
                <a:latin typeface="Times New Roman" pitchFamily="18" charset="0"/>
                <a:cs typeface="Times New Roman" pitchFamily="18" charset="0"/>
              </a:rPr>
            </a:b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Nếu</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là</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nhà</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riêng</a:t>
            </a:r>
            <a:r>
              <a:rPr lang="en-US" sz="1800" b="0" dirty="0">
                <a:solidFill>
                  <a:schemeClr val="tx1"/>
                </a:solidFill>
                <a:latin typeface="Times New Roman" pitchFamily="18" charset="0"/>
                <a:cs typeface="Times New Roman" pitchFamily="18" charset="0"/>
              </a:rPr>
              <a:t> </a:t>
            </a:r>
            <a:r>
              <a:rPr lang="en-US" sz="1800" b="0" dirty="0" err="1">
                <a:solidFill>
                  <a:schemeClr val="tx1"/>
                </a:solidFill>
                <a:latin typeface="Times New Roman" pitchFamily="18" charset="0"/>
                <a:cs typeface="Times New Roman" pitchFamily="18" charset="0"/>
              </a:rPr>
              <a:t>lẻ</a:t>
            </a:r>
            <a:r>
              <a:rPr lang="en-US" sz="1800" b="0" dirty="0">
                <a:solidFill>
                  <a:schemeClr val="tx1"/>
                </a:solidFill>
                <a:latin typeface="Times New Roman" pitchFamily="18" charset="0"/>
                <a:cs typeface="Times New Roman" pitchFamily="18" charset="0"/>
              </a:rPr>
              <a:t>: </a:t>
            </a:r>
            <a:r>
              <a:rPr lang="vi-VN" sz="1800" b="0" dirty="0">
                <a:solidFill>
                  <a:schemeClr val="tx1"/>
                </a:solidFill>
                <a:latin typeface="Times New Roman" pitchFamily="18" charset="0"/>
                <a:cs typeface="Times New Roman" pitchFamily="18" charset="0"/>
              </a:rPr>
              <a:t>bên bán phải nộp 50% tiền </a:t>
            </a:r>
            <a:r>
              <a:rPr lang="en-US" sz="1800" b="0" dirty="0">
                <a:solidFill>
                  <a:schemeClr val="tx1"/>
                </a:solidFill>
                <a:latin typeface="Times New Roman" pitchFamily="18" charset="0"/>
                <a:cs typeface="Times New Roman" pitchFamily="18" charset="0"/>
              </a:rPr>
              <a:t>SDĐ</a:t>
            </a:r>
            <a:r>
              <a:rPr lang="vi-VN" sz="1800" b="0" dirty="0">
                <a:solidFill>
                  <a:schemeClr val="tx1"/>
                </a:solidFill>
                <a:latin typeface="Times New Roman" pitchFamily="18" charset="0"/>
                <a:cs typeface="Times New Roman" pitchFamily="18" charset="0"/>
              </a:rPr>
              <a:t> theo quy định của pháp luật về đất đai</a:t>
            </a:r>
            <a:r>
              <a:rPr lang="en-US" sz="1800" b="0" dirty="0">
                <a:solidFill>
                  <a:schemeClr val="tx1"/>
                </a:solidFill>
                <a:latin typeface="Times New Roman" pitchFamily="18" charset="0"/>
                <a:cs typeface="Times New Roman" pitchFamily="18" charset="0"/>
              </a:rPr>
              <a:t> </a:t>
            </a:r>
            <a:r>
              <a:rPr lang="en-US" sz="1800" b="0" dirty="0">
                <a:solidFill>
                  <a:srgbClr val="2F9018"/>
                </a:solidFill>
                <a:latin typeface="Times New Roman" pitchFamily="18" charset="0"/>
                <a:cs typeface="Times New Roman" pitchFamily="18" charset="0"/>
              </a:rPr>
              <a:t>(</a:t>
            </a:r>
            <a:r>
              <a:rPr lang="en-US" sz="1800" dirty="0" err="1">
                <a:solidFill>
                  <a:srgbClr val="2F9018"/>
                </a:solidFill>
                <a:latin typeface="Times New Roman" pitchFamily="18" charset="0"/>
                <a:cs typeface="Times New Roman" pitchFamily="18" charset="0"/>
              </a:rPr>
              <a:t>khoản</a:t>
            </a:r>
            <a:r>
              <a:rPr lang="en-US" sz="1800" dirty="0">
                <a:solidFill>
                  <a:srgbClr val="2F9018"/>
                </a:solidFill>
                <a:latin typeface="Times New Roman" pitchFamily="18" charset="0"/>
                <a:cs typeface="Times New Roman" pitchFamily="18" charset="0"/>
              </a:rPr>
              <a:t> 4 </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6 </a:t>
            </a:r>
            <a:r>
              <a:rPr lang="en-US" sz="1800" dirty="0" err="1">
                <a:solidFill>
                  <a:srgbClr val="2F9018"/>
                </a:solidFill>
                <a:latin typeface="Times New Roman" pitchFamily="18" charset="0"/>
                <a:cs typeface="Times New Roman" pitchFamily="18" charset="0"/>
              </a:rPr>
              <a:t>Nghị</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định</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số</a:t>
            </a:r>
            <a:r>
              <a:rPr lang="en-US" sz="1800" dirty="0">
                <a:solidFill>
                  <a:srgbClr val="2F9018"/>
                </a:solidFill>
                <a:latin typeface="Times New Roman" pitchFamily="18" charset="0"/>
                <a:cs typeface="Times New Roman" pitchFamily="18" charset="0"/>
              </a:rPr>
              <a:t> 103/2024/NĐ-CP)</a:t>
            </a:r>
            <a:br>
              <a:rPr lang="en-US" sz="1800" b="0" dirty="0">
                <a:solidFill>
                  <a:srgbClr val="2F9018"/>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Thời điểm tính tiền </a:t>
            </a:r>
            <a:r>
              <a:rPr lang="en-US" sz="1800" b="0" dirty="0">
                <a:solidFill>
                  <a:schemeClr val="tx1"/>
                </a:solidFill>
                <a:latin typeface="Times New Roman" pitchFamily="18" charset="0"/>
                <a:cs typeface="Times New Roman" pitchFamily="18" charset="0"/>
              </a:rPr>
              <a:t>SDĐ</a:t>
            </a:r>
            <a:r>
              <a:rPr lang="vi-VN" sz="1800" b="0" dirty="0">
                <a:solidFill>
                  <a:schemeClr val="tx1"/>
                </a:solidFill>
                <a:latin typeface="Times New Roman" pitchFamily="18" charset="0"/>
                <a:cs typeface="Times New Roman" pitchFamily="18" charset="0"/>
              </a:rPr>
              <a:t> là thời điểm nộp hồ sơ hợp lệ để công nhận quyền sử dụng đất.</a:t>
            </a:r>
          </a:p>
        </p:txBody>
      </p:sp>
    </p:spTree>
    <p:extLst>
      <p:ext uri="{BB962C8B-B14F-4D97-AF65-F5344CB8AC3E}">
        <p14:creationId xmlns:p14="http://schemas.microsoft.com/office/powerpoint/2010/main" val="17106020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429811" y="269325"/>
            <a:ext cx="8305800" cy="557303"/>
          </a:xfrm>
          <a:prstGeom prst="rect">
            <a:avLst/>
          </a:prstGeom>
        </p:spPr>
        <p:txBody>
          <a:bodyPr spcFirstLastPara="1" wrap="square" lIns="91425" tIns="91425" rIns="91425" bIns="91425" anchor="t" anchorCtr="0">
            <a:noAutofit/>
          </a:bodyPr>
          <a:lstStyle/>
          <a:p>
            <a:pPr lvl="0" algn="ctr"/>
            <a:r>
              <a:rPr lang="en-US" sz="2000" dirty="0">
                <a:solidFill>
                  <a:srgbClr val="FF0000"/>
                </a:solidFill>
                <a:latin typeface="Times New Roman" panose="02020603050405020304" pitchFamily="18" charset="0"/>
                <a:cs typeface="Times New Roman" panose="02020603050405020304" pitchFamily="18" charset="0"/>
              </a:rPr>
              <a:t>IV. </a:t>
            </a:r>
            <a:r>
              <a:rPr lang="vi-VN" sz="2000" dirty="0">
                <a:solidFill>
                  <a:srgbClr val="FF0000"/>
                </a:solidFill>
                <a:latin typeface="Times New Roman" panose="02020603050405020304" pitchFamily="18" charset="0"/>
                <a:cs typeface="Times New Roman" panose="02020603050405020304" pitchFamily="18" charset="0"/>
              </a:rPr>
              <a:t>VỀ NHÀ LƯU TRÚ CÔNG NHÂN TRONG KHU CÔNG NGHIỆP</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endParaRPr lang="en-US"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333;p39"/>
          <p:cNvSpPr txBox="1">
            <a:spLocks noGrp="1"/>
          </p:cNvSpPr>
          <p:nvPr>
            <p:ph type="title" idx="2"/>
          </p:nvPr>
        </p:nvSpPr>
        <p:spPr>
          <a:xfrm>
            <a:off x="444231" y="1349565"/>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03</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44" name="Google Shape;332;p39"/>
          <p:cNvSpPr txBox="1">
            <a:spLocks noGrp="1"/>
          </p:cNvSpPr>
          <p:nvPr>
            <p:ph type="title"/>
          </p:nvPr>
        </p:nvSpPr>
        <p:spPr>
          <a:xfrm>
            <a:off x="823697" y="1389343"/>
            <a:ext cx="6758203" cy="457200"/>
          </a:xfrm>
          <a:prstGeom prst="rect">
            <a:avLst/>
          </a:prstGeom>
        </p:spPr>
        <p:txBody>
          <a:bodyPr spcFirstLastPara="1" wrap="square" lIns="91425" tIns="91425" rIns="91425" bIns="91425" anchor="b" anchorCtr="0">
            <a:noAutofit/>
          </a:bodyPr>
          <a:lstStyle/>
          <a:p>
            <a:pPr lvl="0"/>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thức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triển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trú</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KCN</a:t>
            </a:r>
          </a:p>
        </p:txBody>
      </p:sp>
      <p:sp>
        <p:nvSpPr>
          <p:cNvPr id="46" name="Google Shape;338;p39"/>
          <p:cNvSpPr txBox="1">
            <a:spLocks noGrp="1"/>
          </p:cNvSpPr>
          <p:nvPr>
            <p:ph type="title" idx="6"/>
          </p:nvPr>
        </p:nvSpPr>
        <p:spPr>
          <a:xfrm>
            <a:off x="823697" y="1851801"/>
            <a:ext cx="6939549" cy="348793"/>
          </a:xfrm>
          <a:prstGeom prst="rect">
            <a:avLst/>
          </a:prstGeom>
        </p:spPr>
        <p:txBody>
          <a:bodyPr spcFirstLastPara="1" wrap="square" lIns="91425" tIns="91425" rIns="91425" bIns="91425" anchor="b" anchorCtr="0">
            <a:noAutofit/>
          </a:bodyPr>
          <a:lstStyle/>
          <a:p>
            <a:pPr marL="0" indent="0"/>
            <a:r>
              <a:rPr lang="en-US" sz="1400" dirty="0" err="1">
                <a:latin typeface="Times New Roman" panose="02020603050405020304" pitchFamily="18" charset="0"/>
                <a:cs typeface="Times New Roman" panose="02020603050405020304" pitchFamily="18" charset="0"/>
              </a:rPr>
              <a:t>Điều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kiện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thuê</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trú</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KCN</a:t>
            </a:r>
            <a:endParaRPr lang="vi-VN" sz="1400" dirty="0">
              <a:latin typeface="Times New Roman" panose="02020603050405020304" pitchFamily="18" charset="0"/>
              <a:cs typeface="Times New Roman" panose="02020603050405020304" pitchFamily="18" charset="0"/>
            </a:endParaRPr>
          </a:p>
        </p:txBody>
      </p:sp>
      <p:sp>
        <p:nvSpPr>
          <p:cNvPr id="47" name="Google Shape;341;p39"/>
          <p:cNvSpPr txBox="1">
            <a:spLocks noGrp="1"/>
          </p:cNvSpPr>
          <p:nvPr>
            <p:ph type="title" idx="9"/>
          </p:nvPr>
        </p:nvSpPr>
        <p:spPr>
          <a:xfrm>
            <a:off x="790574" y="207320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Quy hoạch, bố trí quỹ đất phát triển nhà lưu trú công nhân trong KCN</a:t>
            </a:r>
            <a:endParaRPr sz="1400" i="1" dirty="0">
              <a:latin typeface="Times New Roman" panose="02020603050405020304" pitchFamily="18" charset="0"/>
              <a:cs typeface="Times New Roman" panose="02020603050405020304" pitchFamily="18" charset="0"/>
            </a:endParaRPr>
          </a:p>
        </p:txBody>
      </p:sp>
      <p:sp>
        <p:nvSpPr>
          <p:cNvPr id="53" name="Google Shape;333;p39"/>
          <p:cNvSpPr txBox="1">
            <a:spLocks noGrp="1"/>
          </p:cNvSpPr>
          <p:nvPr>
            <p:ph type="title" idx="2"/>
          </p:nvPr>
        </p:nvSpPr>
        <p:spPr>
          <a:xfrm>
            <a:off x="443411" y="1687674"/>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04</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4" name="Google Shape;333;p39"/>
          <p:cNvSpPr txBox="1">
            <a:spLocks noGrp="1"/>
          </p:cNvSpPr>
          <p:nvPr>
            <p:ph type="title" idx="2"/>
          </p:nvPr>
        </p:nvSpPr>
        <p:spPr>
          <a:xfrm>
            <a:off x="443411" y="2026895"/>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05</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3" name="Google Shape;333;p39"/>
          <p:cNvSpPr txBox="1">
            <a:spLocks noGrp="1"/>
          </p:cNvSpPr>
          <p:nvPr>
            <p:ph type="title" idx="2"/>
          </p:nvPr>
        </p:nvSpPr>
        <p:spPr>
          <a:xfrm>
            <a:off x="436611" y="236020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06</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4" name="Google Shape;333;p39"/>
          <p:cNvSpPr txBox="1">
            <a:spLocks noGrp="1"/>
          </p:cNvSpPr>
          <p:nvPr>
            <p:ph type="title" idx="2"/>
          </p:nvPr>
        </p:nvSpPr>
        <p:spPr>
          <a:xfrm>
            <a:off x="436611" y="2731785"/>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07</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7" name="Google Shape;341;p39"/>
          <p:cNvSpPr txBox="1">
            <a:spLocks noGrp="1"/>
          </p:cNvSpPr>
          <p:nvPr>
            <p:ph type="title" idx="9"/>
          </p:nvPr>
        </p:nvSpPr>
        <p:spPr>
          <a:xfrm>
            <a:off x="800100" y="239775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Loại dự án và yêu cầu đối với dự án ĐTXD nhà lưu trú công nhân trong KCN</a:t>
            </a:r>
            <a:endParaRPr sz="1400" i="1" dirty="0">
              <a:latin typeface="Times New Roman" panose="02020603050405020304" pitchFamily="18" charset="0"/>
              <a:cs typeface="Times New Roman" panose="02020603050405020304" pitchFamily="18" charset="0"/>
            </a:endParaRPr>
          </a:p>
        </p:txBody>
      </p:sp>
      <p:sp>
        <p:nvSpPr>
          <p:cNvPr id="18" name="Google Shape;341;p39"/>
          <p:cNvSpPr txBox="1">
            <a:spLocks noGrp="1"/>
          </p:cNvSpPr>
          <p:nvPr>
            <p:ph type="title" idx="9"/>
          </p:nvPr>
        </p:nvSpPr>
        <p:spPr>
          <a:xfrm>
            <a:off x="800100" y="276160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Loại nhà và tiêu chuẩn thiết kế, xây dựng nhà lưu trú công nhân trong KCN</a:t>
            </a:r>
            <a:endParaRPr sz="1400" i="1" dirty="0">
              <a:latin typeface="Times New Roman" panose="02020603050405020304" pitchFamily="18" charset="0"/>
              <a:cs typeface="Times New Roman" panose="02020603050405020304" pitchFamily="18" charset="0"/>
            </a:endParaRPr>
          </a:p>
        </p:txBody>
      </p:sp>
      <p:sp>
        <p:nvSpPr>
          <p:cNvPr id="29" name="Google Shape;333;p39"/>
          <p:cNvSpPr txBox="1">
            <a:spLocks noGrp="1"/>
          </p:cNvSpPr>
          <p:nvPr>
            <p:ph type="title" idx="2"/>
          </p:nvPr>
        </p:nvSpPr>
        <p:spPr>
          <a:xfrm>
            <a:off x="449187" y="649625"/>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0" name="Google Shape;332;p39"/>
          <p:cNvSpPr txBox="1">
            <a:spLocks noGrp="1"/>
          </p:cNvSpPr>
          <p:nvPr>
            <p:ph type="title"/>
          </p:nvPr>
        </p:nvSpPr>
        <p:spPr>
          <a:xfrm>
            <a:off x="823697" y="704187"/>
            <a:ext cx="6758203" cy="457200"/>
          </a:xfrm>
          <a:prstGeom prst="rect">
            <a:avLst/>
          </a:prstGeom>
        </p:spPr>
        <p:txBody>
          <a:bodyPr spcFirstLastPara="1" wrap="square" lIns="91425" tIns="91425" rIns="91425" bIns="91425" anchor="b" anchorCtr="0">
            <a:noAutofit/>
          </a:bodyPr>
          <a:lstStyle/>
          <a:p>
            <a:pPr lvl="0"/>
            <a:r>
              <a:rPr lang="en-US" sz="1400" dirty="0" err="1">
                <a:latin typeface="Times New Roman" panose="02020603050405020304" pitchFamily="18" charset="0"/>
                <a:cs typeface="Times New Roman" panose="02020603050405020304" pitchFamily="18" charset="0"/>
              </a:rPr>
              <a:t>Các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giai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đoạn</a:t>
            </a:r>
            <a:r>
              <a:rPr lang="en-US" sz="1400" dirty="0">
                <a:latin typeface="Times New Roman" panose="02020603050405020304" pitchFamily="18" charset="0"/>
                <a:cs typeface="Times New Roman" panose="02020603050405020304" pitchFamily="18" charset="0"/>
              </a:rPr>
              <a:t> ĐTXD </a:t>
            </a:r>
            <a:r>
              <a:rPr lang="en-US" sz="1400" dirty="0" err="1">
                <a:latin typeface="Times New Roman" panose="02020603050405020304" pitchFamily="18" charset="0"/>
                <a:cs typeface="Times New Roman" panose="02020603050405020304" pitchFamily="18" charset="0"/>
              </a:rPr>
              <a:t>dự</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án</a:t>
            </a:r>
            <a:r>
              <a:rPr lang="en-US" sz="1400" dirty="0">
                <a:latin typeface="Times New Roman" panose="02020603050405020304" pitchFamily="18" charset="0"/>
                <a:cs typeface="Times New Roman" panose="02020603050405020304" pitchFamily="18" charset="0"/>
              </a:rPr>
              <a:t> ĐTXD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trú</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KCN</a:t>
            </a:r>
          </a:p>
        </p:txBody>
      </p:sp>
      <p:sp>
        <p:nvSpPr>
          <p:cNvPr id="31" name="Google Shape;333;p39"/>
          <p:cNvSpPr txBox="1">
            <a:spLocks noGrp="1"/>
          </p:cNvSpPr>
          <p:nvPr>
            <p:ph type="title" idx="2"/>
          </p:nvPr>
        </p:nvSpPr>
        <p:spPr>
          <a:xfrm>
            <a:off x="436611" y="3112531"/>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08</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2" name="Google Shape;333;p39"/>
          <p:cNvSpPr txBox="1">
            <a:spLocks noGrp="1"/>
          </p:cNvSpPr>
          <p:nvPr>
            <p:ph type="title" idx="2"/>
          </p:nvPr>
        </p:nvSpPr>
        <p:spPr>
          <a:xfrm>
            <a:off x="436611" y="348029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09</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3" name="Google Shape;333;p39"/>
          <p:cNvSpPr txBox="1">
            <a:spLocks noGrp="1"/>
          </p:cNvSpPr>
          <p:nvPr>
            <p:ph type="title" idx="2"/>
          </p:nvPr>
        </p:nvSpPr>
        <p:spPr>
          <a:xfrm>
            <a:off x="415656" y="3824402"/>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10</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4" name="Google Shape;333;p39"/>
          <p:cNvSpPr txBox="1">
            <a:spLocks noGrp="1"/>
          </p:cNvSpPr>
          <p:nvPr>
            <p:ph type="title" idx="2"/>
          </p:nvPr>
        </p:nvSpPr>
        <p:spPr>
          <a:xfrm>
            <a:off x="446136" y="4491910"/>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rgbClr val="ED2727"/>
                </a:solidFill>
                <a:latin typeface="Times New Roman" panose="02020603050405020304" pitchFamily="18" charset="0"/>
                <a:cs typeface="Times New Roman" panose="02020603050405020304" pitchFamily="18" charset="0"/>
              </a:rPr>
              <a:t>12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5" name="Google Shape;341;p39"/>
          <p:cNvSpPr txBox="1">
            <a:spLocks noGrp="1"/>
          </p:cNvSpPr>
          <p:nvPr>
            <p:ph type="title" idx="9"/>
          </p:nvPr>
        </p:nvSpPr>
        <p:spPr>
          <a:xfrm>
            <a:off x="809625" y="312355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Chủ đầu tư dự án ĐTXD nhà lưu trú công nhân trong KCN</a:t>
            </a:r>
            <a:endParaRPr sz="1400" i="1" dirty="0">
              <a:latin typeface="Times New Roman" panose="02020603050405020304" pitchFamily="18" charset="0"/>
              <a:cs typeface="Times New Roman" panose="02020603050405020304" pitchFamily="18" charset="0"/>
            </a:endParaRPr>
          </a:p>
        </p:txBody>
      </p:sp>
      <p:sp>
        <p:nvSpPr>
          <p:cNvPr id="36" name="Google Shape;341;p39"/>
          <p:cNvSpPr txBox="1">
            <a:spLocks noGrp="1"/>
          </p:cNvSpPr>
          <p:nvPr>
            <p:ph type="title" idx="9"/>
          </p:nvPr>
        </p:nvSpPr>
        <p:spPr>
          <a:xfrm>
            <a:off x="790575" y="3471025"/>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Ưu đãi chủ đầu tư dự án ĐTXD nhà lưu trú công nhân trong KCN</a:t>
            </a:r>
            <a:endParaRPr sz="1400" i="1" dirty="0">
              <a:latin typeface="Times New Roman" panose="02020603050405020304" pitchFamily="18" charset="0"/>
              <a:cs typeface="Times New Roman" panose="02020603050405020304" pitchFamily="18" charset="0"/>
            </a:endParaRPr>
          </a:p>
        </p:txBody>
      </p:sp>
      <p:sp>
        <p:nvSpPr>
          <p:cNvPr id="37" name="Google Shape;341;p39"/>
          <p:cNvSpPr txBox="1">
            <a:spLocks noGrp="1"/>
          </p:cNvSpPr>
          <p:nvPr>
            <p:ph type="title" idx="9"/>
          </p:nvPr>
        </p:nvSpPr>
        <p:spPr>
          <a:xfrm>
            <a:off x="800100" y="3834788"/>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Giá cho thuê nhà lưu trú công nhân trong KCN</a:t>
            </a:r>
            <a:endParaRPr sz="1400" i="1" dirty="0">
              <a:latin typeface="Times New Roman" panose="02020603050405020304" pitchFamily="18" charset="0"/>
              <a:cs typeface="Times New Roman" panose="02020603050405020304" pitchFamily="18" charset="0"/>
            </a:endParaRPr>
          </a:p>
        </p:txBody>
      </p:sp>
      <p:sp>
        <p:nvSpPr>
          <p:cNvPr id="38" name="Google Shape;341;p39"/>
          <p:cNvSpPr txBox="1">
            <a:spLocks noGrp="1"/>
          </p:cNvSpPr>
          <p:nvPr>
            <p:ph type="title" idx="9"/>
          </p:nvPr>
        </p:nvSpPr>
        <p:spPr>
          <a:xfrm>
            <a:off x="809625" y="4180331"/>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Nguyên tắc quản lý vận hành nhà lưu trú công nhân trong KCN</a:t>
            </a:r>
            <a:endParaRPr sz="1400" i="1" dirty="0">
              <a:latin typeface="Times New Roman" panose="02020603050405020304" pitchFamily="18" charset="0"/>
              <a:cs typeface="Times New Roman" panose="02020603050405020304" pitchFamily="18" charset="0"/>
            </a:endParaRPr>
          </a:p>
        </p:txBody>
      </p:sp>
      <p:sp>
        <p:nvSpPr>
          <p:cNvPr id="2" name="Google Shape;332;p39">
            <a:extLst>
              <a:ext uri="{FF2B5EF4-FFF2-40B4-BE49-F238E27FC236}">
                <a16:creationId xmlns:a16="http://schemas.microsoft.com/office/drawing/2014/main" id="{C25E6990-6C08-0804-34DB-E4FAA04B1C87}"/>
              </a:ext>
            </a:extLst>
          </p:cNvPr>
          <p:cNvSpPr txBox="1">
            <a:spLocks/>
          </p:cNvSpPr>
          <p:nvPr/>
        </p:nvSpPr>
        <p:spPr>
          <a:xfrm>
            <a:off x="808457" y="1039467"/>
            <a:ext cx="6758203" cy="457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r>
              <a:rPr lang="en-US" sz="1400" dirty="0" err="1">
                <a:latin typeface="Times New Roman" panose="02020603050405020304" pitchFamily="18" charset="0"/>
                <a:cs typeface="Times New Roman" panose="02020603050405020304" pitchFamily="18" charset="0"/>
              </a:rPr>
              <a:t>Đối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tượng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được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chính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sách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hỗ</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về</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trú</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KCN</a:t>
            </a:r>
          </a:p>
        </p:txBody>
      </p:sp>
      <p:sp>
        <p:nvSpPr>
          <p:cNvPr id="3" name="Google Shape;333;p39">
            <a:extLst>
              <a:ext uri="{FF2B5EF4-FFF2-40B4-BE49-F238E27FC236}">
                <a16:creationId xmlns:a16="http://schemas.microsoft.com/office/drawing/2014/main" id="{9601844A-69C8-11F9-897A-61068660A6DA}"/>
              </a:ext>
            </a:extLst>
          </p:cNvPr>
          <p:cNvSpPr txBox="1">
            <a:spLocks/>
          </p:cNvSpPr>
          <p:nvPr/>
        </p:nvSpPr>
        <p:spPr>
          <a:xfrm>
            <a:off x="454576" y="1008570"/>
            <a:ext cx="471339" cy="593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4000" b="1" i="0" u="none" strike="noStrike" cap="none">
                <a:solidFill>
                  <a:schemeClr val="accent6"/>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r>
              <a:rPr lang="en" sz="1800" dirty="0">
                <a:solidFill>
                  <a:srgbClr val="ED2727"/>
                </a:solidFill>
                <a:latin typeface="Times New Roman" panose="02020603050405020304" pitchFamily="18" charset="0"/>
                <a:cs typeface="Times New Roman" panose="02020603050405020304" pitchFamily="18" charset="0"/>
              </a:rPr>
              <a:t>02</a:t>
            </a:r>
          </a:p>
        </p:txBody>
      </p:sp>
      <p:sp>
        <p:nvSpPr>
          <p:cNvPr id="4" name="Google Shape;333;p39">
            <a:extLst>
              <a:ext uri="{FF2B5EF4-FFF2-40B4-BE49-F238E27FC236}">
                <a16:creationId xmlns:a16="http://schemas.microsoft.com/office/drawing/2014/main" id="{7984DA6A-C917-6419-A86D-5E86445FF74C}"/>
              </a:ext>
            </a:extLst>
          </p:cNvPr>
          <p:cNvSpPr txBox="1">
            <a:spLocks/>
          </p:cNvSpPr>
          <p:nvPr/>
        </p:nvSpPr>
        <p:spPr>
          <a:xfrm>
            <a:off x="456807" y="4154825"/>
            <a:ext cx="471339" cy="5934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4000" b="1" i="0" u="none" strike="noStrike" cap="none">
                <a:solidFill>
                  <a:schemeClr val="accent6"/>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r>
              <a:rPr lang="en" sz="1800" dirty="0">
                <a:solidFill>
                  <a:srgbClr val="ED2727"/>
                </a:solidFill>
                <a:latin typeface="Times New Roman" panose="02020603050405020304" pitchFamily="18" charset="0"/>
                <a:cs typeface="Times New Roman" panose="02020603050405020304" pitchFamily="18" charset="0"/>
              </a:rPr>
              <a:t>11</a:t>
            </a:r>
          </a:p>
        </p:txBody>
      </p:sp>
      <p:sp>
        <p:nvSpPr>
          <p:cNvPr id="5" name="Google Shape;332;p39">
            <a:extLst>
              <a:ext uri="{FF2B5EF4-FFF2-40B4-BE49-F238E27FC236}">
                <a16:creationId xmlns:a16="http://schemas.microsoft.com/office/drawing/2014/main" id="{86783E48-066B-1137-0850-080C4D9464D7}"/>
              </a:ext>
            </a:extLst>
          </p:cNvPr>
          <p:cNvSpPr txBox="1">
            <a:spLocks/>
          </p:cNvSpPr>
          <p:nvPr/>
        </p:nvSpPr>
        <p:spPr>
          <a:xfrm>
            <a:off x="791087" y="4508103"/>
            <a:ext cx="6758203" cy="4572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r>
              <a:rPr lang="en-US" sz="1400" dirty="0" err="1">
                <a:latin typeface="Times New Roman" panose="02020603050405020304" pitchFamily="18" charset="0"/>
                <a:cs typeface="Times New Roman" panose="02020603050405020304" pitchFamily="18" charset="0"/>
              </a:rPr>
              <a:t>Việc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thuê</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lưu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trú</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công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nhân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trong</a:t>
            </a:r>
            <a:r>
              <a:rPr lang="en-US" sz="1400" dirty="0">
                <a:latin typeface="Times New Roman" panose="02020603050405020304" pitchFamily="18" charset="0"/>
                <a:cs typeface="Times New Roman" panose="02020603050405020304" pitchFamily="18" charset="0"/>
              </a:rPr>
              <a:t> KCN</a:t>
            </a:r>
          </a:p>
        </p:txBody>
      </p:sp>
    </p:spTree>
    <p:extLst>
      <p:ext uri="{BB962C8B-B14F-4D97-AF65-F5344CB8AC3E}">
        <p14:creationId xmlns:p14="http://schemas.microsoft.com/office/powerpoint/2010/main" val="16353524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557303"/>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IV.1. </a:t>
            </a:r>
            <a:r>
              <a:rPr lang="vi-VN" sz="1800" dirty="0">
                <a:solidFill>
                  <a:srgbClr val="FF0000"/>
                </a:solidFill>
                <a:latin typeface="Times New Roman" panose="02020603050405020304" pitchFamily="18" charset="0"/>
                <a:cs typeface="Times New Roman" panose="02020603050405020304" pitchFamily="18" charset="0"/>
              </a:rPr>
              <a:t>Các giai đoạn ĐTXD dự án ĐTXD nhà lưu trú công nhân trong KCN</a:t>
            </a:r>
            <a:br>
              <a:rPr lang="en-GB" sz="1800" dirty="0">
                <a:solidFill>
                  <a:srgbClr val="FF0000"/>
                </a:solidFill>
                <a:latin typeface="Times New Roman" panose="02020603050405020304" pitchFamily="18" charset="0"/>
                <a:cs typeface="Times New Roman" panose="02020603050405020304" pitchFamily="18" charset="0"/>
              </a:rPr>
            </a:br>
            <a:r>
              <a:rPr lang="en-GB"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itchFamily="18" charset="0"/>
                <a:cs typeface="Times New Roman" pitchFamily="18" charset="0"/>
              </a:rPr>
              <a:t>Điều</a:t>
            </a:r>
            <a:r>
              <a:rPr lang="en-US" sz="1600" dirty="0">
                <a:solidFill>
                  <a:srgbClr val="2F9018"/>
                </a:solidFill>
                <a:latin typeface="Times New Roman" pitchFamily="18" charset="0"/>
                <a:cs typeface="Times New Roman" pitchFamily="18" charset="0"/>
              </a:rPr>
              <a:t> 57 </a:t>
            </a:r>
            <a:r>
              <a:rPr lang="en-US" sz="1600" dirty="0" err="1">
                <a:solidFill>
                  <a:srgbClr val="2F9018"/>
                </a:solidFill>
                <a:latin typeface="Times New Roman" pitchFamily="18" charset="0"/>
                <a:cs typeface="Times New Roman" pitchFamily="18" charset="0"/>
              </a:rPr>
              <a:t>Nghị</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định</a:t>
            </a:r>
            <a:r>
              <a:rPr lang="en-US" sz="1600" dirty="0">
                <a:solidFill>
                  <a:srgbClr val="2F9018"/>
                </a:solidFill>
                <a:latin typeface="Times New Roman" pitchFamily="18" charset="0"/>
                <a:cs typeface="Times New Roman" pitchFamily="18" charset="0"/>
              </a:rPr>
              <a:t> </a:t>
            </a:r>
            <a:r>
              <a:rPr lang="en-US" sz="1600" dirty="0" err="1">
                <a:solidFill>
                  <a:srgbClr val="2F9018"/>
                </a:solidFill>
                <a:latin typeface="Times New Roman" pitchFamily="18" charset="0"/>
                <a:cs typeface="Times New Roman" pitchFamily="18" charset="0"/>
              </a:rPr>
              <a:t>số</a:t>
            </a:r>
            <a:r>
              <a:rPr lang="en-US" sz="1600" dirty="0">
                <a:solidFill>
                  <a:srgbClr val="2F9018"/>
                </a:solidFill>
                <a:latin typeface="Times New Roman" pitchFamily="18" charset="0"/>
                <a:cs typeface="Times New Roman" pitchFamily="18" charset="0"/>
              </a:rPr>
              <a:t> 100/2024/NĐ-CP]</a:t>
            </a:r>
            <a:br>
              <a:rPr lang="vi-VN" sz="1800" dirty="0">
                <a:solidFill>
                  <a:srgbClr val="FF0000"/>
                </a:solidFill>
                <a:latin typeface="Times New Roman" panose="02020603050405020304" pitchFamily="18" charset="0"/>
                <a:cs typeface="Times New Roman" panose="02020603050405020304" pitchFamily="18" charset="0"/>
              </a:rPr>
            </a:br>
            <a:br>
              <a:rPr lang="vi-VN" sz="1800" dirty="0">
                <a:latin typeface="Times New Roman" panose="02020603050405020304" pitchFamily="18" charset="0"/>
                <a:cs typeface="Times New Roman" panose="02020603050405020304" pitchFamily="18" charset="0"/>
              </a:rPr>
            </a:b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31350" y="918478"/>
            <a:ext cx="8134650" cy="3797453"/>
          </a:xfrm>
          <a:prstGeom prst="rect">
            <a:avLst/>
          </a:prstGeom>
        </p:spPr>
        <p:txBody>
          <a:bodyPr spcFirstLastPara="1" wrap="square" lIns="91425" tIns="91425" rIns="91425" bIns="91425" anchor="b" anchorCtr="0">
            <a:noAutofit/>
          </a:bodyPr>
          <a:lstStyle/>
          <a:p>
            <a:r>
              <a:rPr lang="vi-VN" sz="1700" dirty="0">
                <a:solidFill>
                  <a:srgbClr val="2F9018"/>
                </a:solidFill>
                <a:latin typeface="Times New Roman" panose="02020603050405020304" pitchFamily="18" charset="0"/>
                <a:cs typeface="Times New Roman" panose="02020603050405020304" pitchFamily="18" charset="0"/>
              </a:rPr>
              <a:t>1. Giai đoạn chuẩn bị đầu tư</a:t>
            </a:r>
            <a:br>
              <a:rPr lang="vi-VN" sz="1700" b="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a:t>
            </a:r>
            <a:r>
              <a:rPr lang="vi-VN" sz="1700" b="0" dirty="0">
                <a:solidFill>
                  <a:srgbClr val="FF0000"/>
                </a:solidFill>
                <a:latin typeface="Times New Roman" panose="02020603050405020304" pitchFamily="18" charset="0"/>
                <a:cs typeface="Times New Roman" panose="02020603050405020304" pitchFamily="18" charset="0"/>
              </a:rPr>
              <a:t>Việc đề xuất; Quyết định, chấp thuận </a:t>
            </a:r>
            <a:r>
              <a:rPr lang="en-US" sz="1700" b="0" dirty="0">
                <a:solidFill>
                  <a:srgbClr val="FF0000"/>
                </a:solidFill>
                <a:latin typeface="Times New Roman" panose="02020603050405020304" pitchFamily="18" charset="0"/>
                <a:cs typeface="Times New Roman" panose="02020603050405020304" pitchFamily="18" charset="0"/>
              </a:rPr>
              <a:t>CTĐT</a:t>
            </a:r>
            <a:r>
              <a:rPr lang="vi-VN" sz="1700" b="0" dirty="0">
                <a:solidFill>
                  <a:srgbClr val="FF0000"/>
                </a:solidFill>
                <a:latin typeface="Times New Roman" panose="02020603050405020304" pitchFamily="18" charset="0"/>
                <a:cs typeface="Times New Roman" panose="02020603050405020304" pitchFamily="18" charset="0"/>
              </a:rPr>
              <a:t>; </a:t>
            </a:r>
            <a:r>
              <a:rPr lang="en-US" sz="1700" b="0" dirty="0">
                <a:solidFill>
                  <a:srgbClr val="FF0000"/>
                </a:solidFill>
                <a:latin typeface="Times New Roman" panose="02020603050405020304" pitchFamily="18" charset="0"/>
                <a:cs typeface="Times New Roman" panose="02020603050405020304" pitchFamily="18" charset="0"/>
              </a:rPr>
              <a:t>QH</a:t>
            </a:r>
            <a:r>
              <a:rPr lang="vi-VN" sz="1700" b="0" dirty="0">
                <a:solidFill>
                  <a:srgbClr val="FF0000"/>
                </a:solidFill>
                <a:latin typeface="Times New Roman" panose="02020603050405020304" pitchFamily="18" charset="0"/>
                <a:cs typeface="Times New Roman" panose="02020603050405020304" pitchFamily="18" charset="0"/>
              </a:rPr>
              <a:t> nhà </a:t>
            </a:r>
            <a:r>
              <a:rPr lang="en-US" sz="1700" b="0" dirty="0">
                <a:solidFill>
                  <a:srgbClr val="FF0000"/>
                </a:solidFill>
                <a:latin typeface="Times New Roman" panose="02020603050405020304" pitchFamily="18" charset="0"/>
                <a:cs typeface="Times New Roman" panose="02020603050405020304" pitchFamily="18" charset="0"/>
              </a:rPr>
              <a:t>LTCN</a:t>
            </a:r>
            <a:r>
              <a:rPr lang="vi-VN" sz="1700" b="0" dirty="0">
                <a:solidFill>
                  <a:srgbClr val="FF0000"/>
                </a:solidFill>
                <a:latin typeface="Times New Roman" panose="02020603050405020304" pitchFamily="18" charset="0"/>
                <a:cs typeface="Times New Roman" panose="02020603050405020304" pitchFamily="18" charset="0"/>
              </a:rPr>
              <a:t> được thực hiện đồng bộ với </a:t>
            </a:r>
            <a:r>
              <a:rPr lang="en-US" sz="1700" b="0" dirty="0">
                <a:solidFill>
                  <a:srgbClr val="FF0000"/>
                </a:solidFill>
                <a:latin typeface="Times New Roman" panose="02020603050405020304" pitchFamily="18" charset="0"/>
                <a:cs typeface="Times New Roman" panose="02020603050405020304" pitchFamily="18" charset="0"/>
              </a:rPr>
              <a:t>DA</a:t>
            </a:r>
            <a:r>
              <a:rPr lang="vi-VN" sz="1700" b="0" dirty="0">
                <a:solidFill>
                  <a:srgbClr val="FF0000"/>
                </a:solidFill>
                <a:latin typeface="Times New Roman" panose="02020603050405020304" pitchFamily="18" charset="0"/>
                <a:cs typeface="Times New Roman" panose="02020603050405020304" pitchFamily="18" charset="0"/>
              </a:rPr>
              <a:t> </a:t>
            </a:r>
            <a:r>
              <a:rPr lang="en-US" sz="1700" b="0" dirty="0">
                <a:solidFill>
                  <a:srgbClr val="FF0000"/>
                </a:solidFill>
                <a:latin typeface="Times New Roman" panose="02020603050405020304" pitchFamily="18" charset="0"/>
                <a:cs typeface="Times New Roman" panose="02020603050405020304" pitchFamily="18" charset="0"/>
              </a:rPr>
              <a:t>ĐT</a:t>
            </a:r>
            <a:r>
              <a:rPr lang="vi-VN" sz="1700" b="0" dirty="0">
                <a:solidFill>
                  <a:srgbClr val="FF0000"/>
                </a:solidFill>
                <a:latin typeface="Times New Roman" panose="02020603050405020304" pitchFamily="18" charset="0"/>
                <a:cs typeface="Times New Roman" panose="02020603050405020304" pitchFamily="18" charset="0"/>
              </a:rPr>
              <a:t> </a:t>
            </a:r>
            <a:r>
              <a:rPr lang="en-US" sz="1700" b="0" dirty="0">
                <a:solidFill>
                  <a:srgbClr val="FF0000"/>
                </a:solidFill>
                <a:latin typeface="Times New Roman" panose="02020603050405020304" pitchFamily="18" charset="0"/>
                <a:cs typeface="Times New Roman" panose="02020603050405020304" pitchFamily="18" charset="0"/>
              </a:rPr>
              <a:t>HT</a:t>
            </a:r>
            <a:r>
              <a:rPr lang="vi-VN" sz="1700" b="0" dirty="0">
                <a:solidFill>
                  <a:srgbClr val="FF0000"/>
                </a:solidFill>
                <a:latin typeface="Times New Roman" panose="02020603050405020304" pitchFamily="18" charset="0"/>
                <a:cs typeface="Times New Roman" panose="02020603050405020304" pitchFamily="18" charset="0"/>
              </a:rPr>
              <a:t> </a:t>
            </a:r>
            <a:r>
              <a:rPr lang="en-US" sz="1700" b="0" dirty="0">
                <a:solidFill>
                  <a:srgbClr val="FF0000"/>
                </a:solidFill>
                <a:latin typeface="Times New Roman" panose="02020603050405020304" pitchFamily="18" charset="0"/>
                <a:cs typeface="Times New Roman" panose="02020603050405020304" pitchFamily="18" charset="0"/>
              </a:rPr>
              <a:t>KCN</a:t>
            </a:r>
            <a:r>
              <a:rPr lang="vi-VN" sz="1700" b="0" dirty="0">
                <a:solidFill>
                  <a:srgbClr val="FF0000"/>
                </a:solidFill>
                <a:latin typeface="Times New Roman" panose="02020603050405020304" pitchFamily="18" charset="0"/>
                <a:cs typeface="Times New Roman" panose="02020603050405020304" pitchFamily="18" charset="0"/>
              </a:rPr>
              <a:t> theo </a:t>
            </a:r>
            <a:r>
              <a:rPr lang="en-US" sz="1700" b="0" dirty="0">
                <a:solidFill>
                  <a:srgbClr val="FF0000"/>
                </a:solidFill>
                <a:latin typeface="Times New Roman" panose="02020603050405020304" pitchFamily="18" charset="0"/>
                <a:cs typeface="Times New Roman" panose="02020603050405020304" pitchFamily="18" charset="0"/>
              </a:rPr>
              <a:t>PL</a:t>
            </a:r>
            <a:r>
              <a:rPr lang="vi-VN" sz="1700" b="0" dirty="0">
                <a:solidFill>
                  <a:srgbClr val="FF0000"/>
                </a:solidFill>
                <a:latin typeface="Times New Roman" panose="02020603050405020304" pitchFamily="18" charset="0"/>
                <a:cs typeface="Times New Roman" panose="02020603050405020304" pitchFamily="18" charset="0"/>
              </a:rPr>
              <a:t> về quản lý </a:t>
            </a:r>
            <a:r>
              <a:rPr lang="en-US" sz="1700" b="0" dirty="0">
                <a:solidFill>
                  <a:srgbClr val="FF0000"/>
                </a:solidFill>
                <a:latin typeface="Times New Roman" panose="02020603050405020304" pitchFamily="18" charset="0"/>
                <a:cs typeface="Times New Roman" panose="02020603050405020304" pitchFamily="18" charset="0"/>
              </a:rPr>
              <a:t>KCN&amp;KKT</a:t>
            </a:r>
            <a:r>
              <a:rPr lang="vi-VN" sz="1700" b="0" dirty="0">
                <a:solidFill>
                  <a:srgbClr val="FF0000"/>
                </a:solidFill>
                <a:latin typeface="Times New Roman" panose="02020603050405020304" pitchFamily="18" charset="0"/>
                <a:cs typeface="Times New Roman" panose="02020603050405020304" pitchFamily="18" charset="0"/>
              </a:rPr>
              <a:t>, </a:t>
            </a:r>
            <a:r>
              <a:rPr lang="en-US" sz="1700" b="0" dirty="0">
                <a:solidFill>
                  <a:srgbClr val="FF0000"/>
                </a:solidFill>
                <a:latin typeface="Times New Roman" panose="02020603050405020304" pitchFamily="18" charset="0"/>
                <a:cs typeface="Times New Roman" panose="02020603050405020304" pitchFamily="18" charset="0"/>
              </a:rPr>
              <a:t>PL</a:t>
            </a:r>
            <a:r>
              <a:rPr lang="vi-VN" sz="1700" b="0" dirty="0">
                <a:solidFill>
                  <a:srgbClr val="FF0000"/>
                </a:solidFill>
                <a:latin typeface="Times New Roman" panose="02020603050405020304" pitchFamily="18" charset="0"/>
                <a:cs typeface="Times New Roman" panose="02020603050405020304" pitchFamily="18" charset="0"/>
              </a:rPr>
              <a:t> về đầu tư</a:t>
            </a:r>
            <a:br>
              <a:rPr lang="en-US" sz="1700" b="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Việc </a:t>
            </a:r>
            <a:r>
              <a:rPr lang="vi-VN" sz="1700" dirty="0">
                <a:solidFill>
                  <a:srgbClr val="FF0000"/>
                </a:solidFill>
                <a:latin typeface="Times New Roman" panose="02020603050405020304" pitchFamily="18" charset="0"/>
                <a:cs typeface="Times New Roman" panose="02020603050405020304" pitchFamily="18" charset="0"/>
              </a:rPr>
              <a:t>lựa chọn </a:t>
            </a:r>
            <a:r>
              <a:rPr lang="en-US" sz="1700" dirty="0">
                <a:solidFill>
                  <a:srgbClr val="FF0000"/>
                </a:solidFill>
                <a:latin typeface="Times New Roman" panose="02020603050405020304" pitchFamily="18" charset="0"/>
                <a:cs typeface="Times New Roman" panose="02020603050405020304" pitchFamily="18" charset="0"/>
              </a:rPr>
              <a:t>CĐT</a:t>
            </a:r>
            <a:r>
              <a:rPr lang="vi-VN" sz="1700" dirty="0">
                <a:solidFill>
                  <a:srgbClr val="FF0000"/>
                </a:solidFill>
                <a:latin typeface="Times New Roman" panose="02020603050405020304" pitchFamily="18" charset="0"/>
                <a:cs typeface="Times New Roman" panose="02020603050405020304" pitchFamily="18" charset="0"/>
              </a:rPr>
              <a:t> </a:t>
            </a:r>
            <a:r>
              <a:rPr lang="en-US" sz="1700" dirty="0">
                <a:solidFill>
                  <a:srgbClr val="FF0000"/>
                </a:solidFill>
                <a:latin typeface="Times New Roman" panose="02020603050405020304" pitchFamily="18" charset="0"/>
                <a:cs typeface="Times New Roman" panose="02020603050405020304" pitchFamily="18" charset="0"/>
              </a:rPr>
              <a:t>DA</a:t>
            </a:r>
            <a:r>
              <a:rPr lang="vi-VN" sz="1700" dirty="0">
                <a:solidFill>
                  <a:srgbClr val="FF0000"/>
                </a:solidFill>
                <a:latin typeface="Times New Roman" panose="02020603050405020304" pitchFamily="18" charset="0"/>
                <a:cs typeface="Times New Roman" panose="02020603050405020304" pitchFamily="18" charset="0"/>
              </a:rPr>
              <a:t> nhà </a:t>
            </a:r>
            <a:r>
              <a:rPr lang="en-US" sz="1700" dirty="0">
                <a:solidFill>
                  <a:srgbClr val="FF0000"/>
                </a:solidFill>
                <a:latin typeface="Times New Roman" panose="02020603050405020304" pitchFamily="18" charset="0"/>
                <a:cs typeface="Times New Roman" panose="02020603050405020304" pitchFamily="18" charset="0"/>
              </a:rPr>
              <a:t>LTCN</a:t>
            </a:r>
            <a:r>
              <a:rPr lang="vi-VN" sz="1700" dirty="0">
                <a:solidFill>
                  <a:srgbClr val="FF0000"/>
                </a:solidFill>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thực hiện theo </a:t>
            </a:r>
            <a:r>
              <a:rPr lang="en-US" sz="1700" b="0" dirty="0">
                <a:latin typeface="Times New Roman" panose="02020603050405020304" pitchFamily="18" charset="0"/>
                <a:cs typeface="Times New Roman" panose="02020603050405020304" pitchFamily="18" charset="0"/>
              </a:rPr>
              <a:t>PL</a:t>
            </a:r>
            <a:r>
              <a:rPr lang="vi-VN" sz="1700" b="0" dirty="0">
                <a:latin typeface="Times New Roman" panose="02020603050405020304" pitchFamily="18" charset="0"/>
                <a:cs typeface="Times New Roman" panose="02020603050405020304" pitchFamily="18" charset="0"/>
              </a:rPr>
              <a:t> về nhà ở</a:t>
            </a:r>
            <a:br>
              <a:rPr lang="en-US" sz="1700" b="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Việc giao đất, cho thuê đất, chuyển mục đích sử dụng đất </a:t>
            </a:r>
            <a:r>
              <a:rPr lang="en-US" sz="1700" b="0" dirty="0" err="1">
                <a:latin typeface="Times New Roman" panose="02020603050405020304" pitchFamily="18" charset="0"/>
                <a:cs typeface="Times New Roman" panose="02020603050405020304" pitchFamily="18" charset="0"/>
              </a:rPr>
              <a:t>theo</a:t>
            </a:r>
            <a:r>
              <a:rPr lang="vi-VN" sz="1700" b="0" dirty="0">
                <a:latin typeface="Times New Roman" panose="02020603050405020304" pitchFamily="18" charset="0"/>
                <a:cs typeface="Times New Roman" panose="02020603050405020304" pitchFamily="18" charset="0"/>
              </a:rPr>
              <a:t> </a:t>
            </a:r>
            <a:r>
              <a:rPr lang="en-US" sz="1700" b="0" dirty="0">
                <a:latin typeface="Times New Roman" panose="02020603050405020304" pitchFamily="18" charset="0"/>
                <a:cs typeface="Times New Roman" panose="02020603050405020304" pitchFamily="18" charset="0"/>
              </a:rPr>
              <a:t>PL</a:t>
            </a:r>
            <a:r>
              <a:rPr lang="vi-VN" sz="1700" b="0" dirty="0">
                <a:latin typeface="Times New Roman" panose="02020603050405020304" pitchFamily="18" charset="0"/>
                <a:cs typeface="Times New Roman" panose="02020603050405020304" pitchFamily="18" charset="0"/>
              </a:rPr>
              <a:t> về đất đai;</a:t>
            </a:r>
            <a:br>
              <a:rPr lang="en-US" sz="1700" b="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Các thủ tục lập, thẩm định, phê duyệt dự án thực hiện theo </a:t>
            </a:r>
            <a:r>
              <a:rPr lang="en-US" sz="1700" b="0" dirty="0">
                <a:latin typeface="Times New Roman" panose="02020603050405020304" pitchFamily="18" charset="0"/>
                <a:cs typeface="Times New Roman" panose="02020603050405020304" pitchFamily="18" charset="0"/>
              </a:rPr>
              <a:t>PL</a:t>
            </a:r>
            <a:r>
              <a:rPr lang="vi-VN" sz="1700" b="0" dirty="0">
                <a:latin typeface="Times New Roman" panose="02020603050405020304" pitchFamily="18" charset="0"/>
                <a:cs typeface="Times New Roman" panose="02020603050405020304" pitchFamily="18" charset="0"/>
              </a:rPr>
              <a:t> về xây dựng.</a:t>
            </a:r>
            <a:br>
              <a:rPr lang="vi-VN" sz="1700" b="0" dirty="0">
                <a:latin typeface="Times New Roman" panose="02020603050405020304" pitchFamily="18" charset="0"/>
                <a:cs typeface="Times New Roman" panose="02020603050405020304" pitchFamily="18" charset="0"/>
              </a:rPr>
            </a:br>
            <a:r>
              <a:rPr lang="vi-VN" sz="1700" dirty="0">
                <a:solidFill>
                  <a:srgbClr val="2F9018"/>
                </a:solidFill>
                <a:latin typeface="Times New Roman" panose="02020603050405020304" pitchFamily="18" charset="0"/>
                <a:cs typeface="Times New Roman" panose="02020603050405020304" pitchFamily="18" charset="0"/>
              </a:rPr>
              <a:t>2. Giai đoạn thực hiện dự án: </a:t>
            </a:r>
            <a:r>
              <a:rPr lang="vi-VN" sz="1700" b="0" dirty="0">
                <a:latin typeface="Times New Roman" panose="02020603050405020304" pitchFamily="18" charset="0"/>
                <a:cs typeface="Times New Roman" panose="02020603050405020304" pitchFamily="18" charset="0"/>
              </a:rPr>
              <a:t>bao gồm khảo sát, lập, thẩm định và phê duyệt thiết kế xây dựng, cấp phép xây dựng, thi công xây dựng, vận hành công trình xây dựng và nghiệm thu hoàn thành công trình xây dựng theo quy định của pháp luật về xây dựng.</a:t>
            </a:r>
            <a:br>
              <a:rPr lang="vi-VN" sz="1700" b="0" dirty="0">
                <a:latin typeface="Times New Roman" panose="02020603050405020304" pitchFamily="18" charset="0"/>
                <a:cs typeface="Times New Roman" panose="02020603050405020304" pitchFamily="18" charset="0"/>
              </a:rPr>
            </a:br>
            <a:r>
              <a:rPr lang="vi-VN" sz="1700" dirty="0">
                <a:solidFill>
                  <a:srgbClr val="2F9018"/>
                </a:solidFill>
                <a:latin typeface="Times New Roman" panose="02020603050405020304" pitchFamily="18" charset="0"/>
                <a:cs typeface="Times New Roman" panose="02020603050405020304" pitchFamily="18" charset="0"/>
              </a:rPr>
              <a:t>3. Giai đoạn kết thúc dự án: </a:t>
            </a:r>
            <a:r>
              <a:rPr lang="vi-VN" sz="1700" b="0" dirty="0">
                <a:latin typeface="Times New Roman" panose="02020603050405020304" pitchFamily="18" charset="0"/>
                <a:cs typeface="Times New Roman" panose="02020603050405020304" pitchFamily="18" charset="0"/>
              </a:rPr>
              <a:t>bao gồm việc bàn giao, quyết toán và các thủ tục khác có liên quan thực hiện theo </a:t>
            </a:r>
            <a:r>
              <a:rPr lang="en-US" sz="1700" b="0" dirty="0">
                <a:latin typeface="Times New Roman" panose="02020603050405020304" pitchFamily="18" charset="0"/>
                <a:cs typeface="Times New Roman" panose="02020603050405020304" pitchFamily="18" charset="0"/>
              </a:rPr>
              <a:t>PL</a:t>
            </a:r>
            <a:r>
              <a:rPr lang="vi-VN" sz="1700" b="0" dirty="0">
                <a:latin typeface="Times New Roman" panose="02020603050405020304" pitchFamily="18" charset="0"/>
                <a:cs typeface="Times New Roman" panose="02020603050405020304" pitchFamily="18" charset="0"/>
              </a:rPr>
              <a:t> về xây dựng, </a:t>
            </a:r>
            <a:r>
              <a:rPr lang="en-US" sz="1700" b="0" dirty="0">
                <a:latin typeface="Times New Roman" panose="02020603050405020304" pitchFamily="18" charset="0"/>
                <a:cs typeface="Times New Roman" panose="02020603050405020304" pitchFamily="18" charset="0"/>
              </a:rPr>
              <a:t>PL</a:t>
            </a:r>
            <a:r>
              <a:rPr lang="vi-VN" sz="1700" b="0" dirty="0">
                <a:latin typeface="Times New Roman" panose="02020603050405020304" pitchFamily="18" charset="0"/>
                <a:cs typeface="Times New Roman" panose="02020603050405020304" pitchFamily="18" charset="0"/>
              </a:rPr>
              <a:t> về nhà ở và các pháp luật khác liên quan.</a:t>
            </a:r>
          </a:p>
        </p:txBody>
      </p:sp>
    </p:spTree>
    <p:extLst>
      <p:ext uri="{BB962C8B-B14F-4D97-AF65-F5344CB8AC3E}">
        <p14:creationId xmlns:p14="http://schemas.microsoft.com/office/powerpoint/2010/main" val="41353976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62550"/>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IV.2. </a:t>
            </a:r>
            <a:r>
              <a:rPr lang="vi-VN" sz="1800" dirty="0">
                <a:solidFill>
                  <a:srgbClr val="FF0000"/>
                </a:solidFill>
                <a:latin typeface="Times New Roman" panose="02020603050405020304" pitchFamily="18" charset="0"/>
                <a:cs typeface="Times New Roman" panose="02020603050405020304" pitchFamily="18" charset="0"/>
              </a:rPr>
              <a:t>Đối tượng được hưởng chính sách hỗ trợ về nhà </a:t>
            </a:r>
            <a:r>
              <a:rPr lang="en-GB" sz="1800" dirty="0">
                <a:solidFill>
                  <a:srgbClr val="FF0000"/>
                </a:solidFill>
                <a:latin typeface="Times New Roman" panose="02020603050405020304" pitchFamily="18" charset="0"/>
                <a:cs typeface="Times New Roman" panose="02020603050405020304" pitchFamily="18" charset="0"/>
              </a:rPr>
              <a:t>LTCN</a:t>
            </a:r>
            <a:r>
              <a:rPr lang="vi-VN" sz="1800" dirty="0">
                <a:solidFill>
                  <a:srgbClr val="FF0000"/>
                </a:solidFill>
                <a:latin typeface="Times New Roman" panose="02020603050405020304" pitchFamily="18" charset="0"/>
                <a:cs typeface="Times New Roman" panose="02020603050405020304" pitchFamily="18" charset="0"/>
              </a:rPr>
              <a:t> trong KCN</a:t>
            </a:r>
            <a:r>
              <a:rPr lang="en-US" sz="1800" dirty="0">
                <a:solidFill>
                  <a:srgbClr val="FF0000"/>
                </a:solidFill>
                <a:latin typeface="Times New Roman" panose="02020603050405020304" pitchFamily="18" charset="0"/>
                <a:cs typeface="Times New Roman" panose="02020603050405020304" pitchFamily="18" charset="0"/>
              </a:rPr>
              <a:t> </a:t>
            </a: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91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71812" y="1584001"/>
            <a:ext cx="7623075" cy="1818300"/>
          </a:xfrm>
          <a:prstGeom prst="rect">
            <a:avLst/>
          </a:prstGeom>
        </p:spPr>
        <p:txBody>
          <a:bodyPr spcFirstLastPara="1" wrap="square" lIns="91425" tIns="91425" rIns="91425" bIns="91425" anchor="b" anchorCtr="0">
            <a:noAutofit/>
          </a:bodyPr>
          <a:lstStyle/>
          <a:p>
            <a:r>
              <a:rPr lang="en-US" sz="1800" b="0" dirty="0">
                <a:solidFill>
                  <a:schemeClr val="tx1"/>
                </a:solidFill>
                <a:latin typeface="Times New Roman" pitchFamily="18" charset="0"/>
                <a:cs typeface="Times New Roman" pitchFamily="18" charset="0"/>
              </a:rPr>
              <a:t> (1)</a:t>
            </a:r>
            <a:r>
              <a:rPr lang="vi-VN" sz="1800" b="0" dirty="0">
                <a:solidFill>
                  <a:schemeClr val="tx1"/>
                </a:solidFill>
                <a:latin typeface="Times New Roman" pitchFamily="18" charset="0"/>
                <a:cs typeface="Times New Roman" pitchFamily="18" charset="0"/>
              </a:rPr>
              <a:t> Công nhân đang làm việc tại doanh nghiệp, hợp tác xã, liên hiệp hợp tác xã sản xuất trong khu công nghiệp.</a:t>
            </a:r>
            <a:br>
              <a:rPr lang="vi-VN" sz="1800" b="0" dirty="0">
                <a:solidFill>
                  <a:schemeClr val="tx1"/>
                </a:solidFill>
                <a:latin typeface="Times New Roman" pitchFamily="18" charset="0"/>
                <a:cs typeface="Times New Roman" pitchFamily="18" charset="0"/>
              </a:rPr>
            </a:br>
            <a:br>
              <a:rPr lang="vi-VN" sz="1800" b="0" dirty="0">
                <a:solidFill>
                  <a:schemeClr val="tx1"/>
                </a:solidFill>
                <a:latin typeface="Times New Roman" pitchFamily="18" charset="0"/>
                <a:cs typeface="Times New Roman" pitchFamily="18" charset="0"/>
              </a:rPr>
            </a:br>
            <a:r>
              <a:rPr lang="en-GB" sz="1800" b="0" dirty="0">
                <a:solidFill>
                  <a:schemeClr val="tx1"/>
                </a:solidFill>
                <a:latin typeface="Times New Roman" pitchFamily="18" charset="0"/>
                <a:cs typeface="Times New Roman" pitchFamily="18" charset="0"/>
              </a:rPr>
              <a:t>(2)</a:t>
            </a:r>
            <a:r>
              <a:rPr lang="vi-VN" sz="1800" b="0" dirty="0">
                <a:solidFill>
                  <a:schemeClr val="tx1"/>
                </a:solidFill>
                <a:latin typeface="Times New Roman" pitchFamily="18" charset="0"/>
                <a:cs typeface="Times New Roman" pitchFamily="18" charset="0"/>
              </a:rPr>
              <a:t> Doanh nghiệp kinh doanh kết cấu hạ tầng khu công nghiệp; doanh nghiệp, hợp tác xã, liên hiệp hợp tác xã sản xuất trong khu công nghiệp đầu tư xây dựng nhà lưu trú công nhân.</a:t>
            </a:r>
            <a:endParaRPr lang="vi-VN" sz="1800" b="0" dirty="0">
              <a:solidFill>
                <a:schemeClr val="tx1"/>
              </a:solidFill>
              <a:latin typeface="+mj-lt"/>
            </a:endParaRPr>
          </a:p>
        </p:txBody>
      </p:sp>
    </p:spTree>
    <p:extLst>
      <p:ext uri="{BB962C8B-B14F-4D97-AF65-F5344CB8AC3E}">
        <p14:creationId xmlns:p14="http://schemas.microsoft.com/office/powerpoint/2010/main" val="2605236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0250" y="204841"/>
            <a:ext cx="6523500" cy="573200"/>
          </a:xfrm>
        </p:spPr>
        <p:txBody>
          <a:bodyPr/>
          <a:lstStyle/>
          <a:p>
            <a:r>
              <a:rPr lang="en" sz="2400" dirty="0">
                <a:solidFill>
                  <a:srgbClr val="FF0000"/>
                </a:solidFill>
                <a:latin typeface="Times New Roman" panose="02020603050405020304" pitchFamily="18" charset="0"/>
                <a:cs typeface="Times New Roman" panose="02020603050405020304" pitchFamily="18" charset="0"/>
              </a:rPr>
              <a:t>I. NHỮNG QUY ĐỊNH CHUNG</a:t>
            </a:r>
            <a:endParaRPr lang="en-US" sz="2400" dirty="0"/>
          </a:p>
        </p:txBody>
      </p:sp>
      <p:sp>
        <p:nvSpPr>
          <p:cNvPr id="4" name="Subtitle 3"/>
          <p:cNvSpPr>
            <a:spLocks noGrp="1"/>
          </p:cNvSpPr>
          <p:nvPr>
            <p:ph type="subTitle" idx="1"/>
          </p:nvPr>
        </p:nvSpPr>
        <p:spPr>
          <a:xfrm>
            <a:off x="497840" y="877683"/>
            <a:ext cx="8442960" cy="4259714"/>
          </a:xfrm>
        </p:spPr>
        <p:txBody>
          <a:bodyPr/>
          <a:lstStyle/>
          <a:p>
            <a:pPr lvl="0" algn="just">
              <a:spcBef>
                <a:spcPts val="600"/>
              </a:spcBef>
              <a:spcAft>
                <a:spcPts val="600"/>
              </a:spcAft>
            </a:pPr>
            <a:r>
              <a:rPr lang="en-US" sz="2000" b="1" dirty="0">
                <a:solidFill>
                  <a:srgbClr val="FF0000"/>
                </a:solidFill>
                <a:latin typeface="Times New Roman" panose="02020603050405020304" pitchFamily="18" charset="0"/>
                <a:cs typeface="Times New Roman" panose="02020603050405020304" pitchFamily="18" charset="0"/>
              </a:rPr>
              <a:t>1. </a:t>
            </a:r>
            <a:r>
              <a:rPr lang="en-US" sz="2000" b="1" dirty="0" err="1">
                <a:latin typeface="Times New Roman" panose="02020603050405020304" pitchFamily="18" charset="0"/>
                <a:cs typeface="Times New Roman" panose="02020603050405020304" pitchFamily="18" charset="0"/>
              </a:rPr>
              <a:t>Đối</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tượng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được</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hưởng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chính</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sách</a:t>
            </a:r>
            <a:endParaRPr lang="en-US" sz="2000" b="1" dirty="0">
              <a:latin typeface="Times New Roman" panose="02020603050405020304" pitchFamily="18" charset="0"/>
              <a:cs typeface="Times New Roman" panose="02020603050405020304" pitchFamily="18" charset="0"/>
            </a:endParaRPr>
          </a:p>
          <a:p>
            <a:pPr algn="just">
              <a:spcBef>
                <a:spcPts val="600"/>
              </a:spcBef>
              <a:spcAft>
                <a:spcPts val="600"/>
              </a:spcAft>
            </a:pPr>
            <a:r>
              <a:rPr lang="en-US" sz="2000" b="1" dirty="0">
                <a:solidFill>
                  <a:srgbClr val="FF0000"/>
                </a:solidFill>
                <a:latin typeface="Times New Roman" panose="02020603050405020304" pitchFamily="18" charset="0"/>
                <a:cs typeface="Times New Roman" panose="02020603050405020304" pitchFamily="18" charset="0"/>
              </a:rPr>
              <a:t>2.</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Hình</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thức</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thực</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hiện</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chính</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sách</a:t>
            </a:r>
            <a:endParaRPr lang="en-US" sz="2000" b="1" dirty="0">
              <a:latin typeface="Times New Roman" panose="02020603050405020304" pitchFamily="18" charset="0"/>
              <a:cs typeface="Times New Roman" panose="02020603050405020304" pitchFamily="18" charset="0"/>
            </a:endParaRPr>
          </a:p>
          <a:p>
            <a:pPr algn="just">
              <a:spcBef>
                <a:spcPts val="600"/>
              </a:spcBef>
              <a:spcAft>
                <a:spcPts val="600"/>
              </a:spcAft>
            </a:pPr>
            <a:r>
              <a:rPr lang="en-US" sz="2000" b="1" dirty="0">
                <a:solidFill>
                  <a:srgbClr val="FF0000"/>
                </a:solidFill>
                <a:latin typeface="Times New Roman" panose="02020603050405020304" pitchFamily="18" charset="0"/>
                <a:cs typeface="Times New Roman" panose="02020603050405020304" pitchFamily="18" charset="0"/>
              </a:rPr>
              <a:t>3. </a:t>
            </a:r>
            <a:r>
              <a:rPr lang="en-US" sz="2000" b="1" dirty="0" err="1">
                <a:latin typeface="Times New Roman" panose="02020603050405020304" pitchFamily="18" charset="0"/>
                <a:cs typeface="Times New Roman" panose="02020603050405020304" pitchFamily="18" charset="0"/>
              </a:rPr>
              <a:t>Điều</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kiện</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được</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hưởng</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chính</a:t>
            </a:r>
            <a:r>
              <a:rPr lang="en-US" sz="2000" b="1" dirty="0">
                <a:latin typeface="Times New Roman" panose="02020603050405020304" pitchFamily="18" charset="0"/>
                <a:cs typeface="Times New Roman" panose="02020603050405020304" pitchFamily="18" charset="0"/>
              </a:rPr>
              <a:t> </a:t>
            </a:r>
            <a:r>
              <a:rPr lang="en-US" sz="2000" b="1" dirty="0" err="1">
                <a:latin typeface="Times New Roman" panose="02020603050405020304" pitchFamily="18" charset="0"/>
                <a:cs typeface="Times New Roman" panose="02020603050405020304" pitchFamily="18" charset="0"/>
              </a:rPr>
              <a:t>sách</a:t>
            </a:r>
            <a:endParaRPr lang="vi-VN"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03072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62550"/>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IV.3. </a:t>
            </a:r>
            <a:r>
              <a:rPr lang="vi-VN" sz="1800" dirty="0">
                <a:solidFill>
                  <a:srgbClr val="FF0000"/>
                </a:solidFill>
                <a:latin typeface="Times New Roman" panose="02020603050405020304" pitchFamily="18" charset="0"/>
                <a:cs typeface="Times New Roman" panose="02020603050405020304" pitchFamily="18" charset="0"/>
              </a:rPr>
              <a:t>Hình thức phát triển 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92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754125" y="1227874"/>
            <a:ext cx="7930488" cy="1869120"/>
          </a:xfrm>
          <a:prstGeom prst="rect">
            <a:avLst/>
          </a:prstGeom>
        </p:spPr>
        <p:txBody>
          <a:bodyPr spcFirstLastPara="1" wrap="square" lIns="91425" tIns="91425" rIns="91425" bIns="91425" anchor="b" anchorCtr="0">
            <a:noAutofit/>
          </a:bodyPr>
          <a:lstStyle/>
          <a:p>
            <a:r>
              <a:rPr lang="vi-VN" sz="1800" b="0" dirty="0">
                <a:solidFill>
                  <a:schemeClr val="tx1"/>
                </a:solidFill>
                <a:latin typeface="Times New Roman" pitchFamily="18" charset="0"/>
                <a:cs typeface="Times New Roman" pitchFamily="18" charset="0"/>
              </a:rPr>
              <a:t>1. Doanh nghiệp kinh doanh kết cấu hạ tầng khu công nghiệp </a:t>
            </a:r>
            <a:r>
              <a:rPr lang="vi-VN" sz="1800" b="0" dirty="0">
                <a:solidFill>
                  <a:srgbClr val="FF0000"/>
                </a:solidFill>
                <a:latin typeface="Times New Roman" pitchFamily="18" charset="0"/>
                <a:cs typeface="Times New Roman" pitchFamily="18" charset="0"/>
              </a:rPr>
              <a:t>đầu tư xây dựng </a:t>
            </a:r>
            <a:r>
              <a:rPr lang="vi-VN" sz="1800" b="0" dirty="0">
                <a:solidFill>
                  <a:schemeClr val="tx1"/>
                </a:solidFill>
                <a:latin typeface="Times New Roman" pitchFamily="18" charset="0"/>
                <a:cs typeface="Times New Roman" pitchFamily="18" charset="0"/>
              </a:rPr>
              <a:t>nhà lưu trú công nhân trong khu công nghiệp.</a:t>
            </a:r>
            <a:br>
              <a:rPr lang="vi-VN" sz="1800" b="0" dirty="0">
                <a:solidFill>
                  <a:schemeClr val="tx1"/>
                </a:solidFill>
                <a:latin typeface="Times New Roman" pitchFamily="18" charset="0"/>
                <a:cs typeface="Times New Roman" pitchFamily="18" charset="0"/>
              </a:rPr>
            </a:br>
            <a:br>
              <a:rPr lang="vi-VN" sz="1800" b="0" dirty="0">
                <a:solidFill>
                  <a:schemeClr val="tx1"/>
                </a:solidFill>
                <a:latin typeface="Times New Roman" pitchFamily="18" charset="0"/>
                <a:cs typeface="Times New Roman" pitchFamily="18" charset="0"/>
              </a:rPr>
            </a:br>
            <a:r>
              <a:rPr lang="vi-VN" sz="1800" b="0" dirty="0">
                <a:solidFill>
                  <a:schemeClr val="tx1"/>
                </a:solidFill>
                <a:latin typeface="Times New Roman" pitchFamily="18" charset="0"/>
                <a:cs typeface="Times New Roman" pitchFamily="18" charset="0"/>
              </a:rPr>
              <a:t>2. Doanh nghiệp, hợp tác xã, liên hiệp hợp tác xã sản xuất trong khu công nghiệp </a:t>
            </a:r>
            <a:r>
              <a:rPr lang="vi-VN" sz="1800" b="0" dirty="0">
                <a:solidFill>
                  <a:srgbClr val="FF0000"/>
                </a:solidFill>
                <a:latin typeface="Times New Roman" pitchFamily="18" charset="0"/>
                <a:cs typeface="Times New Roman" pitchFamily="18" charset="0"/>
              </a:rPr>
              <a:t>đầu tư xây dựng hoặc thuê nhà lưu trú công nhân</a:t>
            </a:r>
            <a:r>
              <a:rPr lang="vi-VN" sz="1800" b="0" dirty="0">
                <a:solidFill>
                  <a:schemeClr val="tx1"/>
                </a:solidFill>
                <a:latin typeface="Times New Roman" pitchFamily="18" charset="0"/>
                <a:cs typeface="Times New Roman" pitchFamily="18" charset="0"/>
              </a:rPr>
              <a:t> trong khu công nghiệp để bố trí cho công nhân của mình thuê lại.</a:t>
            </a:r>
            <a:endParaRPr lang="vi-VN" sz="1800" b="0" dirty="0">
              <a:solidFill>
                <a:schemeClr val="tx1"/>
              </a:solidFill>
              <a:latin typeface="+mj-lt"/>
            </a:endParaRPr>
          </a:p>
        </p:txBody>
      </p:sp>
    </p:spTree>
    <p:extLst>
      <p:ext uri="{BB962C8B-B14F-4D97-AF65-F5344CB8AC3E}">
        <p14:creationId xmlns:p14="http://schemas.microsoft.com/office/powerpoint/2010/main" val="371757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92975"/>
            <a:ext cx="7704000" cy="700902"/>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IV.4. </a:t>
            </a:r>
            <a:r>
              <a:rPr lang="vi-VN" sz="1800" dirty="0">
                <a:solidFill>
                  <a:srgbClr val="FF0000"/>
                </a:solidFill>
                <a:latin typeface="Times New Roman" panose="02020603050405020304" pitchFamily="18" charset="0"/>
                <a:cs typeface="Times New Roman" panose="02020603050405020304" pitchFamily="18" charset="0"/>
              </a:rPr>
              <a:t>Điều kiện thuê 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93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31350" y="1123464"/>
            <a:ext cx="8017411" cy="3542576"/>
          </a:xfrm>
          <a:prstGeom prst="rect">
            <a:avLst/>
          </a:prstGeom>
        </p:spPr>
        <p:txBody>
          <a:bodyPr spcFirstLastPara="1" wrap="square" lIns="91425" tIns="91425" rIns="91425" bIns="91425" anchor="b" anchorCtr="0">
            <a:noAutofit/>
          </a:bodyPr>
          <a:lstStyle/>
          <a:p>
            <a:pPr>
              <a:lnSpc>
                <a:spcPct val="120000"/>
              </a:lnSpc>
            </a:pPr>
            <a:r>
              <a:rPr lang="vi-VN" sz="1800" dirty="0">
                <a:solidFill>
                  <a:srgbClr val="FF0000"/>
                </a:solidFill>
                <a:latin typeface="Times New Roman" panose="02020603050405020304" pitchFamily="18" charset="0"/>
                <a:cs typeface="Times New Roman" pitchFamily="18" charset="0"/>
              </a:rPr>
              <a:t>1. </a:t>
            </a:r>
            <a:r>
              <a:rPr lang="vi-VN" sz="1800" b="0" dirty="0">
                <a:solidFill>
                  <a:schemeClr val="tx1"/>
                </a:solidFill>
                <a:latin typeface="Times New Roman" panose="02020603050405020304" pitchFamily="18" charset="0"/>
                <a:cs typeface="Times New Roman" pitchFamily="18" charset="0"/>
              </a:rPr>
              <a:t>Doanh nghiệp, hợp tác xã, liên hiệp hợp tác xã sản xuất trong </a:t>
            </a:r>
            <a:r>
              <a:rPr lang="en-GB" sz="1800" b="0" dirty="0">
                <a:solidFill>
                  <a:schemeClr val="tx1"/>
                </a:solidFill>
                <a:latin typeface="Times New Roman" panose="02020603050405020304" pitchFamily="18" charset="0"/>
                <a:cs typeface="Times New Roman" pitchFamily="18" charset="0"/>
              </a:rPr>
              <a:t>KCN</a:t>
            </a:r>
            <a:r>
              <a:rPr lang="vi-VN" sz="1800" b="0" dirty="0">
                <a:solidFill>
                  <a:schemeClr val="tx1"/>
                </a:solidFill>
                <a:latin typeface="Times New Roman" panose="02020603050405020304" pitchFamily="18" charset="0"/>
                <a:cs typeface="Times New Roman" pitchFamily="18" charset="0"/>
              </a:rPr>
              <a:t> thuê nhà </a:t>
            </a:r>
            <a:r>
              <a:rPr lang="en-GB" sz="1800" b="0" dirty="0">
                <a:solidFill>
                  <a:schemeClr val="tx1"/>
                </a:solidFill>
                <a:latin typeface="Times New Roman" panose="02020603050405020304" pitchFamily="18" charset="0"/>
                <a:cs typeface="Times New Roman" pitchFamily="18" charset="0"/>
              </a:rPr>
              <a:t>LTCN</a:t>
            </a:r>
            <a:r>
              <a:rPr lang="vi-VN" sz="1800" b="0" dirty="0">
                <a:solidFill>
                  <a:schemeClr val="tx1"/>
                </a:solidFill>
                <a:latin typeface="Times New Roman" panose="02020603050405020304" pitchFamily="18" charset="0"/>
                <a:cs typeface="Times New Roman" pitchFamily="18" charset="0"/>
              </a:rPr>
              <a:t> trong </a:t>
            </a:r>
            <a:r>
              <a:rPr lang="en-GB" sz="1800" b="0" dirty="0">
                <a:solidFill>
                  <a:schemeClr val="tx1"/>
                </a:solidFill>
                <a:latin typeface="Times New Roman" panose="02020603050405020304" pitchFamily="18" charset="0"/>
                <a:cs typeface="Times New Roman" pitchFamily="18" charset="0"/>
              </a:rPr>
              <a:t>KCN</a:t>
            </a:r>
            <a:r>
              <a:rPr lang="vi-VN" sz="1800" b="0" dirty="0">
                <a:solidFill>
                  <a:schemeClr val="tx1"/>
                </a:solidFill>
                <a:latin typeface="Times New Roman" panose="02020603050405020304" pitchFamily="18" charset="0"/>
                <a:cs typeface="Times New Roman" pitchFamily="18" charset="0"/>
              </a:rPr>
              <a:t> </a:t>
            </a:r>
            <a:r>
              <a:rPr lang="vi-VN" sz="1800" b="0" dirty="0">
                <a:solidFill>
                  <a:srgbClr val="2F9018"/>
                </a:solidFill>
                <a:latin typeface="Times New Roman" panose="02020603050405020304" pitchFamily="18" charset="0"/>
                <a:cs typeface="Times New Roman" pitchFamily="18" charset="0"/>
              </a:rPr>
              <a:t>phải có hợp đồng thuê mặt bằng </a:t>
            </a:r>
            <a:r>
              <a:rPr lang="en-GB" sz="1800" b="0" dirty="0">
                <a:solidFill>
                  <a:srgbClr val="2F9018"/>
                </a:solidFill>
                <a:latin typeface="Times New Roman" panose="02020603050405020304" pitchFamily="18" charset="0"/>
                <a:cs typeface="Times New Roman" pitchFamily="18" charset="0"/>
              </a:rPr>
              <a:t>KCN</a:t>
            </a:r>
            <a:r>
              <a:rPr lang="vi-VN" sz="1800" b="0" dirty="0">
                <a:solidFill>
                  <a:srgbClr val="2F9018"/>
                </a:solidFill>
                <a:latin typeface="Times New Roman" panose="02020603050405020304" pitchFamily="18" charset="0"/>
                <a:cs typeface="Times New Roman" pitchFamily="18" charset="0"/>
              </a:rPr>
              <a:t> và đang hoạt động sản xuất, kinh doanh</a:t>
            </a:r>
            <a:r>
              <a:rPr lang="en-GB" sz="1800" b="0" dirty="0">
                <a:solidFill>
                  <a:srgbClr val="2F9018"/>
                </a:solidFill>
                <a:latin typeface="Times New Roman" panose="02020603050405020304" pitchFamily="18" charset="0"/>
                <a:cs typeface="Times New Roman" pitchFamily="18" charset="0"/>
              </a:rPr>
              <a:t>;</a:t>
            </a:r>
            <a:r>
              <a:rPr lang="vi-VN" sz="1800" b="0" dirty="0">
                <a:solidFill>
                  <a:srgbClr val="2F9018"/>
                </a:solidFill>
                <a:latin typeface="Times New Roman" panose="02020603050405020304" pitchFamily="18" charset="0"/>
                <a:cs typeface="Times New Roman" pitchFamily="18" charset="0"/>
              </a:rPr>
              <a:t> phải có hợp đồng thuê, sử dụng lao động</a:t>
            </a:r>
            <a:r>
              <a:rPr lang="vi-VN" sz="1800" b="0" dirty="0">
                <a:solidFill>
                  <a:schemeClr val="tx1"/>
                </a:solidFill>
                <a:latin typeface="Times New Roman" panose="02020603050405020304" pitchFamily="18" charset="0"/>
                <a:cs typeface="Times New Roman" pitchFamily="18" charset="0"/>
              </a:rPr>
              <a:t>.</a:t>
            </a:r>
            <a:br>
              <a:rPr lang="vi-VN" sz="1800" b="0" dirty="0">
                <a:solidFill>
                  <a:schemeClr val="tx1"/>
                </a:solidFill>
                <a:latin typeface="Times New Roman" panose="02020603050405020304" pitchFamily="18" charset="0"/>
                <a:cs typeface="Times New Roman" pitchFamily="18" charset="0"/>
              </a:rPr>
            </a:br>
            <a:r>
              <a:rPr lang="vi-VN" sz="1800" dirty="0">
                <a:solidFill>
                  <a:srgbClr val="FF0000"/>
                </a:solidFill>
                <a:latin typeface="Times New Roman" panose="02020603050405020304" pitchFamily="18" charset="0"/>
                <a:cs typeface="Times New Roman" pitchFamily="18" charset="0"/>
              </a:rPr>
              <a:t>2. </a:t>
            </a:r>
            <a:r>
              <a:rPr lang="en-US" sz="1800" b="0" dirty="0" err="1">
                <a:solidFill>
                  <a:schemeClr val="tx1"/>
                </a:solidFill>
                <a:latin typeface="Times New Roman" panose="02020603050405020304" pitchFamily="18" charset="0"/>
                <a:cs typeface="Times New Roman" pitchFamily="18" charset="0"/>
              </a:rPr>
              <a:t>Công</a:t>
            </a:r>
            <a:r>
              <a:rPr lang="en-US" sz="1800" b="0" dirty="0">
                <a:solidFill>
                  <a:schemeClr val="tx1"/>
                </a:solidFill>
                <a:latin typeface="Times New Roman" panose="02020603050405020304" pitchFamily="18" charset="0"/>
                <a:cs typeface="Times New Roman" pitchFamily="18" charset="0"/>
              </a:rPr>
              <a:t> </a:t>
            </a:r>
            <a:r>
              <a:rPr lang="en-US" sz="1800" b="0" dirty="0" err="1">
                <a:solidFill>
                  <a:schemeClr val="tx1"/>
                </a:solidFill>
                <a:latin typeface="Times New Roman" panose="02020603050405020304" pitchFamily="18" charset="0"/>
                <a:cs typeface="Times New Roman" pitchFamily="18" charset="0"/>
              </a:rPr>
              <a:t>nhân</a:t>
            </a:r>
            <a:r>
              <a:rPr lang="en-US" sz="1800" b="0" dirty="0">
                <a:solidFill>
                  <a:schemeClr val="tx1"/>
                </a:solidFill>
                <a:latin typeface="Times New Roman" panose="02020603050405020304" pitchFamily="18" charset="0"/>
                <a:cs typeface="Times New Roman" pitchFamily="18" charset="0"/>
              </a:rPr>
              <a:t> </a:t>
            </a:r>
            <a:r>
              <a:rPr lang="vi-VN" sz="1800" b="0" dirty="0">
                <a:solidFill>
                  <a:srgbClr val="2F9018"/>
                </a:solidFill>
                <a:latin typeface="Times New Roman" panose="02020603050405020304" pitchFamily="18" charset="0"/>
                <a:cs typeface="Times New Roman" pitchFamily="18" charset="0"/>
              </a:rPr>
              <a:t>phải có hợp đồng lao động và xác nhận của doanh nghiệp</a:t>
            </a:r>
            <a:r>
              <a:rPr lang="vi-VN" sz="1800" b="0" dirty="0">
                <a:solidFill>
                  <a:schemeClr val="tx1"/>
                </a:solidFill>
                <a:latin typeface="Times New Roman" panose="02020603050405020304" pitchFamily="18" charset="0"/>
                <a:cs typeface="Times New Roman" pitchFamily="18" charset="0"/>
              </a:rPr>
              <a:t>, hợp tác xã, liên hiệp hợp tác xã sản xuất trong </a:t>
            </a:r>
            <a:r>
              <a:rPr lang="en-GB" sz="1800" b="0" dirty="0">
                <a:solidFill>
                  <a:schemeClr val="tx1"/>
                </a:solidFill>
                <a:latin typeface="Times New Roman" panose="02020603050405020304" pitchFamily="18" charset="0"/>
                <a:cs typeface="Times New Roman" pitchFamily="18" charset="0"/>
              </a:rPr>
              <a:t>KCN</a:t>
            </a:r>
            <a:r>
              <a:rPr lang="vi-VN" sz="1800" b="0" dirty="0">
                <a:solidFill>
                  <a:schemeClr val="tx1"/>
                </a:solidFill>
                <a:latin typeface="Times New Roman" panose="02020603050405020304" pitchFamily="18" charset="0"/>
                <a:cs typeface="Times New Roman" pitchFamily="18" charset="0"/>
              </a:rPr>
              <a:t>, </a:t>
            </a:r>
            <a:r>
              <a:rPr lang="en-GB" sz="1800" b="0" dirty="0">
                <a:solidFill>
                  <a:schemeClr val="tx1"/>
                </a:solidFill>
                <a:latin typeface="Times New Roman" panose="02020603050405020304" pitchFamily="18" charset="0"/>
                <a:cs typeface="Times New Roman" pitchFamily="18" charset="0"/>
              </a:rPr>
              <a:t>DN</a:t>
            </a:r>
            <a:r>
              <a:rPr lang="vi-VN" sz="1800" b="0" dirty="0">
                <a:solidFill>
                  <a:schemeClr val="tx1"/>
                </a:solidFill>
                <a:latin typeface="Times New Roman" panose="02020603050405020304" pitchFamily="18" charset="0"/>
                <a:cs typeface="Times New Roman" pitchFamily="18" charset="0"/>
              </a:rPr>
              <a:t> kinh doanh kết cấu hạ tầng </a:t>
            </a:r>
            <a:r>
              <a:rPr lang="en-GB" sz="1800" b="0" dirty="0">
                <a:solidFill>
                  <a:schemeClr val="tx1"/>
                </a:solidFill>
                <a:latin typeface="Times New Roman" panose="02020603050405020304" pitchFamily="18" charset="0"/>
                <a:cs typeface="Times New Roman" pitchFamily="18" charset="0"/>
              </a:rPr>
              <a:t>KCN</a:t>
            </a:r>
            <a:r>
              <a:rPr lang="vi-VN" sz="1800" b="0" dirty="0">
                <a:solidFill>
                  <a:schemeClr val="tx1"/>
                </a:solidFill>
                <a:latin typeface="Times New Roman" panose="02020603050405020304" pitchFamily="18" charset="0"/>
                <a:cs typeface="Times New Roman" pitchFamily="18" charset="0"/>
              </a:rPr>
              <a:t>.</a:t>
            </a:r>
            <a:br>
              <a:rPr lang="en-GB" sz="1800" b="0" dirty="0">
                <a:solidFill>
                  <a:schemeClr val="tx1"/>
                </a:solidFill>
                <a:latin typeface="Times New Roman" panose="02020603050405020304" pitchFamily="18" charset="0"/>
                <a:cs typeface="Times New Roman" pitchFamily="18" charset="0"/>
              </a:rPr>
            </a:br>
            <a:r>
              <a:rPr lang="vi-VN" sz="1800" i="0" dirty="0">
                <a:solidFill>
                  <a:srgbClr val="FF0000"/>
                </a:solidFill>
                <a:effectLst/>
                <a:latin typeface="Times New Roman" panose="02020603050405020304" pitchFamily="18" charset="0"/>
                <a:cs typeface="Times New Roman" panose="02020603050405020304" pitchFamily="18" charset="0"/>
              </a:rPr>
              <a:t>3. </a:t>
            </a:r>
            <a:r>
              <a:rPr lang="vi-VN" sz="1800" b="0" i="0" dirty="0">
                <a:solidFill>
                  <a:srgbClr val="000000"/>
                </a:solidFill>
                <a:effectLst/>
                <a:latin typeface="Times New Roman" panose="02020603050405020304" pitchFamily="18" charset="0"/>
                <a:cs typeface="Times New Roman" panose="02020603050405020304" pitchFamily="18" charset="0"/>
              </a:rPr>
              <a:t>Việc xét duyệt đối tượng được thuê nhà </a:t>
            </a:r>
            <a:r>
              <a:rPr lang="en-GB" sz="1800" b="0" i="0" dirty="0">
                <a:solidFill>
                  <a:srgbClr val="000000"/>
                </a:solidFill>
                <a:effectLst/>
                <a:latin typeface="Times New Roman" panose="02020603050405020304" pitchFamily="18" charset="0"/>
                <a:cs typeface="Times New Roman" panose="02020603050405020304" pitchFamily="18" charset="0"/>
              </a:rPr>
              <a:t>LTCN</a:t>
            </a:r>
            <a:r>
              <a:rPr lang="vi-VN" sz="1800" b="0" i="0" dirty="0">
                <a:solidFill>
                  <a:srgbClr val="000000"/>
                </a:solidFill>
                <a:effectLst/>
                <a:latin typeface="Times New Roman" panose="02020603050405020304" pitchFamily="18" charset="0"/>
                <a:cs typeface="Times New Roman" panose="02020603050405020304" pitchFamily="18" charset="0"/>
              </a:rPr>
              <a:t> do </a:t>
            </a:r>
            <a:r>
              <a:rPr lang="vi-VN" sz="1800" b="0" i="0" dirty="0">
                <a:solidFill>
                  <a:srgbClr val="2F9018"/>
                </a:solidFill>
                <a:effectLst/>
                <a:latin typeface="Times New Roman" panose="02020603050405020304" pitchFamily="18" charset="0"/>
                <a:cs typeface="Times New Roman" panose="02020603050405020304" pitchFamily="18" charset="0"/>
              </a:rPr>
              <a:t>chủ đầu tư thực hiện</a:t>
            </a:r>
            <a:r>
              <a:rPr lang="vi-VN" sz="1800" b="0" i="0" dirty="0">
                <a:solidFill>
                  <a:srgbClr val="000000"/>
                </a:solidFill>
                <a:effectLst/>
                <a:latin typeface="Times New Roman" panose="02020603050405020304" pitchFamily="18" charset="0"/>
                <a:cs typeface="Times New Roman" panose="02020603050405020304" pitchFamily="18" charset="0"/>
              </a:rPr>
              <a:t>; trường hợp </a:t>
            </a:r>
            <a:r>
              <a:rPr lang="en-GB" sz="1800" b="0" i="0" dirty="0">
                <a:solidFill>
                  <a:srgbClr val="000000"/>
                </a:solidFill>
                <a:effectLst/>
                <a:latin typeface="Times New Roman" panose="02020603050405020304" pitchFamily="18" charset="0"/>
                <a:cs typeface="Times New Roman" panose="02020603050405020304" pitchFamily="18" charset="0"/>
              </a:rPr>
              <a:t>DN, HTX</a:t>
            </a:r>
            <a:r>
              <a:rPr lang="vi-VN" sz="1800" b="0" i="0" dirty="0">
                <a:solidFill>
                  <a:srgbClr val="000000"/>
                </a:solidFill>
                <a:effectLst/>
                <a:latin typeface="Times New Roman" panose="02020603050405020304" pitchFamily="18" charset="0"/>
                <a:cs typeface="Times New Roman" panose="02020603050405020304" pitchFamily="18" charset="0"/>
              </a:rPr>
              <a:t> thuê nhà </a:t>
            </a:r>
            <a:r>
              <a:rPr lang="en-GB" sz="1800" b="0" i="0" dirty="0">
                <a:solidFill>
                  <a:srgbClr val="000000"/>
                </a:solidFill>
                <a:effectLst/>
                <a:latin typeface="Times New Roman" panose="02020603050405020304" pitchFamily="18" charset="0"/>
                <a:cs typeface="Times New Roman" panose="02020603050405020304" pitchFamily="18" charset="0"/>
              </a:rPr>
              <a:t>LTCN</a:t>
            </a:r>
            <a:r>
              <a:rPr lang="vi-VN" sz="1800" b="0" i="0" dirty="0">
                <a:solidFill>
                  <a:srgbClr val="000000"/>
                </a:solidFill>
                <a:effectLst/>
                <a:latin typeface="Times New Roman" panose="02020603050405020304" pitchFamily="18" charset="0"/>
                <a:cs typeface="Times New Roman" panose="02020603050405020304" pitchFamily="18" charset="0"/>
              </a:rPr>
              <a:t> trong </a:t>
            </a:r>
            <a:r>
              <a:rPr lang="en-GB" sz="1800" b="0" i="0" dirty="0">
                <a:solidFill>
                  <a:srgbClr val="000000"/>
                </a:solidFill>
                <a:effectLst/>
                <a:latin typeface="Times New Roman" panose="02020603050405020304" pitchFamily="18" charset="0"/>
                <a:cs typeface="Times New Roman" panose="02020603050405020304" pitchFamily="18" charset="0"/>
              </a:rPr>
              <a:t>KCN</a:t>
            </a:r>
            <a:r>
              <a:rPr lang="vi-VN" sz="1800" b="0" i="0" dirty="0">
                <a:solidFill>
                  <a:srgbClr val="000000"/>
                </a:solidFill>
                <a:effectLst/>
                <a:latin typeface="Times New Roman" panose="02020603050405020304" pitchFamily="18" charset="0"/>
                <a:cs typeface="Times New Roman" panose="02020603050405020304" pitchFamily="18" charset="0"/>
              </a:rPr>
              <a:t> để cho công nhân của mình thuê lại thì </a:t>
            </a:r>
            <a:r>
              <a:rPr lang="vi-VN" sz="1800" b="0" i="0" dirty="0">
                <a:solidFill>
                  <a:srgbClr val="2F9018"/>
                </a:solidFill>
                <a:effectLst/>
                <a:latin typeface="Times New Roman" panose="02020603050405020304" pitchFamily="18" charset="0"/>
                <a:cs typeface="Times New Roman" panose="02020603050405020304" pitchFamily="18" charset="0"/>
              </a:rPr>
              <a:t>do </a:t>
            </a:r>
            <a:r>
              <a:rPr lang="en-GB" sz="1800" b="0" i="0" dirty="0">
                <a:solidFill>
                  <a:srgbClr val="2F9018"/>
                </a:solidFill>
                <a:effectLst/>
                <a:latin typeface="Times New Roman" panose="02020603050405020304" pitchFamily="18" charset="0"/>
                <a:cs typeface="Times New Roman" panose="02020603050405020304" pitchFamily="18" charset="0"/>
              </a:rPr>
              <a:t>D, HTX</a:t>
            </a:r>
            <a:r>
              <a:rPr lang="vi-VN" sz="1800" b="0" i="0" dirty="0">
                <a:solidFill>
                  <a:srgbClr val="2F9018"/>
                </a:solidFill>
                <a:effectLst/>
                <a:latin typeface="Times New Roman" panose="02020603050405020304" pitchFamily="18" charset="0"/>
                <a:cs typeface="Times New Roman" panose="02020603050405020304" pitchFamily="18" charset="0"/>
              </a:rPr>
              <a:t> đó thực hiện</a:t>
            </a:r>
            <a:r>
              <a:rPr lang="vi-VN" sz="1800" b="0" i="0" dirty="0">
                <a:solidFill>
                  <a:srgbClr val="000000"/>
                </a:solidFill>
                <a:effectLst/>
                <a:latin typeface="Times New Roman" panose="02020603050405020304" pitchFamily="18" charset="0"/>
                <a:cs typeface="Times New Roman" panose="02020603050405020304" pitchFamily="18" charset="0"/>
              </a:rPr>
              <a:t>.</a:t>
            </a:r>
            <a:br>
              <a:rPr lang="en-GB" sz="1800" b="0" i="0" dirty="0">
                <a:solidFill>
                  <a:srgbClr val="000000"/>
                </a:solidFill>
                <a:effectLst/>
                <a:latin typeface="Times New Roman" panose="02020603050405020304" pitchFamily="18" charset="0"/>
                <a:cs typeface="Times New Roman" panose="02020603050405020304" pitchFamily="18" charset="0"/>
              </a:rPr>
            </a:br>
            <a:r>
              <a:rPr lang="en-GB" sz="1800" i="0" dirty="0">
                <a:solidFill>
                  <a:srgbClr val="FF0000"/>
                </a:solidFill>
                <a:effectLst/>
                <a:latin typeface="Times New Roman" panose="02020603050405020304" pitchFamily="18" charset="0"/>
                <a:cs typeface="Times New Roman" panose="02020603050405020304" pitchFamily="18" charset="0"/>
              </a:rPr>
              <a:t>(4) </a:t>
            </a:r>
            <a:r>
              <a:rPr lang="vi-VN" sz="1800" b="0" i="0" dirty="0">
                <a:solidFill>
                  <a:srgbClr val="2F9018"/>
                </a:solidFill>
                <a:effectLst/>
                <a:latin typeface="Times New Roman" panose="02020603050405020304" pitchFamily="18" charset="0"/>
                <a:cs typeface="Times New Roman" panose="02020603050405020304" pitchFamily="18" charset="0"/>
              </a:rPr>
              <a:t>Ban quản lý khu công nghiệp có trách nhiệm kiểm tra</a:t>
            </a:r>
            <a:r>
              <a:rPr lang="vi-VN" sz="1800" b="0" i="0" dirty="0">
                <a:solidFill>
                  <a:srgbClr val="000000"/>
                </a:solidFill>
                <a:effectLst/>
                <a:latin typeface="Times New Roman" panose="02020603050405020304" pitchFamily="18" charset="0"/>
                <a:cs typeface="Times New Roman" panose="02020603050405020304" pitchFamily="18" charset="0"/>
              </a:rPr>
              <a:t> theo thẩm quyền việc xét duyệt đối tượng được thuê nhà lưu trú công nhân trong khu công nghiệp.</a:t>
            </a:r>
            <a:endParaRPr lang="vi-VN" sz="1800" b="0" dirty="0">
              <a:solidFill>
                <a:schemeClr val="tx1"/>
              </a:solidFill>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24085112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937785"/>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IV.5. </a:t>
            </a:r>
            <a:r>
              <a:rPr lang="vi-VN" sz="1800" dirty="0">
                <a:solidFill>
                  <a:srgbClr val="FF0000"/>
                </a:solidFill>
                <a:latin typeface="Times New Roman" panose="02020603050405020304" pitchFamily="18" charset="0"/>
                <a:cs typeface="Times New Roman" panose="02020603050405020304" pitchFamily="18" charset="0"/>
              </a:rPr>
              <a:t>Quy hoạch, bố trí quỹ đất phát triển 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94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 </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58 NĐ 100/2024/NĐ-CP]</a:t>
            </a: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31350" y="1118198"/>
            <a:ext cx="8127450" cy="3616883"/>
          </a:xfrm>
          <a:prstGeom prst="rect">
            <a:avLst/>
          </a:prstGeom>
        </p:spPr>
        <p:txBody>
          <a:bodyPr spcFirstLastPara="1" wrap="square" lIns="91425" tIns="91425" rIns="91425" bIns="91425" anchor="b" anchorCtr="0">
            <a:noAutofit/>
          </a:bodyPr>
          <a:lstStyle/>
          <a:p>
            <a:pPr>
              <a:lnSpc>
                <a:spcPct val="120000"/>
              </a:lnSpc>
              <a:spcBef>
                <a:spcPts val="1200"/>
              </a:spcBef>
              <a:spcAft>
                <a:spcPts val="1200"/>
              </a:spcAft>
            </a:pPr>
            <a:br>
              <a:rPr lang="en-US" sz="1800" b="0" dirty="0">
                <a:solidFill>
                  <a:schemeClr val="tx1"/>
                </a:solidFill>
                <a:latin typeface="Times New Roman" pitchFamily="18" charset="0"/>
                <a:cs typeface="Times New Roman" pitchFamily="18" charset="0"/>
              </a:rPr>
            </a:br>
            <a:br>
              <a:rPr lang="en-US" sz="1800" b="0" dirty="0">
                <a:solidFill>
                  <a:schemeClr val="tx1"/>
                </a:solidFill>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(1) </a:t>
            </a:r>
            <a:r>
              <a:rPr lang="en-GB" sz="1800" b="0" dirty="0">
                <a:solidFill>
                  <a:schemeClr val="tx1"/>
                </a:solidFill>
                <a:latin typeface="Times New Roman" pitchFamily="18" charset="0"/>
                <a:cs typeface="Times New Roman" pitchFamily="18" charset="0"/>
              </a:rPr>
              <a:t>Khi</a:t>
            </a:r>
            <a:r>
              <a:rPr lang="vi-VN" sz="1800" b="0" dirty="0">
                <a:solidFill>
                  <a:schemeClr val="tx1"/>
                </a:solidFill>
                <a:latin typeface="Times New Roman" pitchFamily="18" charset="0"/>
                <a:cs typeface="Times New Roman" pitchFamily="18" charset="0"/>
              </a:rPr>
              <a:t> quy hoạch xây dựng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a:t>
            </a:r>
            <a:r>
              <a:rPr lang="en-GB" sz="1800" b="0" dirty="0">
                <a:solidFill>
                  <a:schemeClr val="tx1"/>
                </a:solidFill>
                <a:latin typeface="Times New Roman" pitchFamily="18" charset="0"/>
                <a:cs typeface="Times New Roman" pitchFamily="18" charset="0"/>
              </a:rPr>
              <a:t>UBND</a:t>
            </a:r>
            <a:r>
              <a:rPr lang="vi-VN" sz="1800" b="0" dirty="0">
                <a:solidFill>
                  <a:schemeClr val="tx1"/>
                </a:solidFill>
                <a:latin typeface="Times New Roman" pitchFamily="18" charset="0"/>
                <a:cs typeface="Times New Roman" pitchFamily="18" charset="0"/>
              </a:rPr>
              <a:t> </a:t>
            </a:r>
            <a:r>
              <a:rPr lang="en-GB" sz="1800" b="0" dirty="0" err="1">
                <a:solidFill>
                  <a:schemeClr val="tx1"/>
                </a:solidFill>
                <a:latin typeface="Times New Roman" pitchFamily="18" charset="0"/>
                <a:cs typeface="Times New Roman" pitchFamily="18" charset="0"/>
              </a:rPr>
              <a:t>tỉ</a:t>
            </a:r>
            <a:r>
              <a:rPr lang="vi-VN" sz="1800" b="0" dirty="0">
                <a:solidFill>
                  <a:schemeClr val="tx1"/>
                </a:solidFill>
                <a:latin typeface="Times New Roman" pitchFamily="18" charset="0"/>
                <a:cs typeface="Times New Roman" pitchFamily="18" charset="0"/>
              </a:rPr>
              <a:t>nh có trách nhiệm bố trí </a:t>
            </a:r>
            <a:r>
              <a:rPr lang="vi-VN" sz="1800" dirty="0">
                <a:solidFill>
                  <a:srgbClr val="2F9018"/>
                </a:solidFill>
                <a:latin typeface="Times New Roman" pitchFamily="18" charset="0"/>
                <a:cs typeface="Times New Roman" pitchFamily="18" charset="0"/>
              </a:rPr>
              <a:t>tối thiểu 20% quỹ đất thương mại, dịch vụ </a:t>
            </a:r>
            <a:r>
              <a:rPr lang="vi-VN" sz="1800" b="0" dirty="0">
                <a:solidFill>
                  <a:schemeClr val="tx1"/>
                </a:solidFill>
                <a:latin typeface="Times New Roman" pitchFamily="18" charset="0"/>
                <a:cs typeface="Times New Roman" pitchFamily="18" charset="0"/>
              </a:rPr>
              <a:t>của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để làm nhà </a:t>
            </a:r>
            <a:r>
              <a:rPr lang="en-GB" sz="1800" b="0" dirty="0">
                <a:solidFill>
                  <a:schemeClr val="tx1"/>
                </a:solidFill>
                <a:latin typeface="Times New Roman" pitchFamily="18" charset="0"/>
                <a:cs typeface="Times New Roman" pitchFamily="18" charset="0"/>
              </a:rPr>
              <a:t>LTCN</a:t>
            </a:r>
            <a:r>
              <a:rPr lang="vi-VN" sz="1800" b="0" dirty="0">
                <a:solidFill>
                  <a:schemeClr val="tx1"/>
                </a:solidFill>
                <a:latin typeface="Times New Roman" pitchFamily="18" charset="0"/>
                <a:cs typeface="Times New Roman" pitchFamily="18" charset="0"/>
              </a:rPr>
              <a:t>, </a:t>
            </a:r>
            <a:r>
              <a:rPr lang="vi-VN" sz="1800" b="0" dirty="0">
                <a:solidFill>
                  <a:srgbClr val="FF0000"/>
                </a:solidFill>
                <a:latin typeface="Times New Roman" pitchFamily="18" charset="0"/>
                <a:cs typeface="Times New Roman" pitchFamily="18" charset="0"/>
              </a:rPr>
              <a:t>trừ trường hợp </a:t>
            </a:r>
            <a:r>
              <a:rPr lang="vi-VN" sz="1800" b="0" dirty="0">
                <a:solidFill>
                  <a:schemeClr val="tx1"/>
                </a:solidFill>
                <a:latin typeface="Times New Roman" pitchFamily="18" charset="0"/>
                <a:cs typeface="Times New Roman" pitchFamily="18" charset="0"/>
              </a:rPr>
              <a:t>quy hoạch, kế hoạch sử dụng đất cấp tỉnh, chương trình, kế hoạch phát triển nhà ở cấp tỉnh đã bố trí đủ quỹ đất đáp ứng nhu cầu chỗ ở cho công nhân của </a:t>
            </a:r>
            <a:r>
              <a:rPr lang="en-GB" sz="1800" b="0" dirty="0">
                <a:solidFill>
                  <a:schemeClr val="tx1"/>
                </a:solidFill>
                <a:latin typeface="Times New Roman" pitchFamily="18" charset="0"/>
                <a:cs typeface="Times New Roman" pitchFamily="18" charset="0"/>
              </a:rPr>
              <a:t>KCN </a:t>
            </a:r>
            <a:r>
              <a:rPr lang="vi-VN" sz="1800" b="0" dirty="0">
                <a:solidFill>
                  <a:schemeClr val="tx1"/>
                </a:solidFill>
                <a:latin typeface="Times New Roman" pitchFamily="18" charset="0"/>
                <a:cs typeface="Times New Roman" pitchFamily="18" charset="0"/>
              </a:rPr>
              <a:t>đó.</a:t>
            </a:r>
            <a:br>
              <a:rPr lang="en-US" sz="1800" b="0" dirty="0">
                <a:solidFill>
                  <a:schemeClr val="tx1"/>
                </a:solidFill>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(2) </a:t>
            </a:r>
            <a:r>
              <a:rPr lang="vi-VN" sz="1800" b="0" dirty="0">
                <a:solidFill>
                  <a:schemeClr val="tx1"/>
                </a:solidFill>
                <a:latin typeface="Times New Roman" pitchFamily="18" charset="0"/>
                <a:cs typeface="Times New Roman" pitchFamily="18" charset="0"/>
              </a:rPr>
              <a:t>Trường hợp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đã hình thành mà chưa có hoặc chưa đáp ứng đủ chỗ ở cho công nhân trong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và còn diện tích đất </a:t>
            </a:r>
            <a:r>
              <a:rPr lang="en-GB" sz="1800" b="0" dirty="0">
                <a:solidFill>
                  <a:schemeClr val="tx1"/>
                </a:solidFill>
                <a:latin typeface="Times New Roman" pitchFamily="18" charset="0"/>
                <a:cs typeface="Times New Roman" pitchFamily="18" charset="0"/>
              </a:rPr>
              <a:t>TM, DV</a:t>
            </a:r>
            <a:r>
              <a:rPr lang="vi-VN" sz="1800" b="0" dirty="0">
                <a:solidFill>
                  <a:schemeClr val="tx1"/>
                </a:solidFill>
                <a:latin typeface="Times New Roman" pitchFamily="18" charset="0"/>
                <a:cs typeface="Times New Roman" pitchFamily="18" charset="0"/>
              </a:rPr>
              <a:t> đảm bảo an toàn về môi trường thì </a:t>
            </a:r>
            <a:r>
              <a:rPr lang="en-GB" sz="1800" b="0" dirty="0">
                <a:solidFill>
                  <a:schemeClr val="tx1"/>
                </a:solidFill>
                <a:latin typeface="Times New Roman" pitchFamily="18" charset="0"/>
                <a:cs typeface="Times New Roman" pitchFamily="18" charset="0"/>
              </a:rPr>
              <a:t>DN</a:t>
            </a:r>
            <a:r>
              <a:rPr lang="vi-VN" sz="1800" b="0" dirty="0">
                <a:solidFill>
                  <a:schemeClr val="tx1"/>
                </a:solidFill>
                <a:latin typeface="Times New Roman" pitchFamily="18" charset="0"/>
                <a:cs typeface="Times New Roman" pitchFamily="18" charset="0"/>
              </a:rPr>
              <a:t> kinh doanh hạ tầng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có thể nghiên cứu báo cáo </a:t>
            </a:r>
            <a:r>
              <a:rPr lang="en-GB" sz="1800" b="0" dirty="0">
                <a:solidFill>
                  <a:schemeClr val="tx1"/>
                </a:solidFill>
                <a:latin typeface="Times New Roman" pitchFamily="18" charset="0"/>
                <a:cs typeface="Times New Roman" pitchFamily="18" charset="0"/>
              </a:rPr>
              <a:t>UBND</a:t>
            </a:r>
            <a:r>
              <a:rPr lang="vi-VN" sz="1800" b="0" dirty="0">
                <a:solidFill>
                  <a:schemeClr val="tx1"/>
                </a:solidFill>
                <a:latin typeface="Times New Roman" pitchFamily="18" charset="0"/>
                <a:cs typeface="Times New Roman" pitchFamily="18" charset="0"/>
              </a:rPr>
              <a:t> tỉnh để điều chỉnh một phần diện tích đất </a:t>
            </a:r>
            <a:r>
              <a:rPr lang="en-GB" sz="1800" b="0" dirty="0">
                <a:solidFill>
                  <a:schemeClr val="tx1"/>
                </a:solidFill>
                <a:latin typeface="Times New Roman" pitchFamily="18" charset="0"/>
                <a:cs typeface="Times New Roman" pitchFamily="18" charset="0"/>
              </a:rPr>
              <a:t>TM</a:t>
            </a:r>
            <a:r>
              <a:rPr lang="vi-VN" sz="1800" b="0" dirty="0">
                <a:solidFill>
                  <a:schemeClr val="tx1"/>
                </a:solidFill>
                <a:latin typeface="Times New Roman" pitchFamily="18" charset="0"/>
                <a:cs typeface="Times New Roman" pitchFamily="18" charset="0"/>
              </a:rPr>
              <a:t>, </a:t>
            </a:r>
            <a:r>
              <a:rPr lang="en-GB" sz="1800" b="0" dirty="0">
                <a:solidFill>
                  <a:schemeClr val="tx1"/>
                </a:solidFill>
                <a:latin typeface="Times New Roman" pitchFamily="18" charset="0"/>
                <a:cs typeface="Times New Roman" pitchFamily="18" charset="0"/>
              </a:rPr>
              <a:t>DV</a:t>
            </a:r>
            <a:r>
              <a:rPr lang="vi-VN" sz="1800" b="0" dirty="0">
                <a:solidFill>
                  <a:schemeClr val="tx1"/>
                </a:solidFill>
                <a:latin typeface="Times New Roman" pitchFamily="18" charset="0"/>
                <a:cs typeface="Times New Roman" pitchFamily="18" charset="0"/>
              </a:rPr>
              <a:t> để làm nhà </a:t>
            </a:r>
            <a:r>
              <a:rPr lang="en-GB" sz="1800" b="0" dirty="0">
                <a:solidFill>
                  <a:schemeClr val="tx1"/>
                </a:solidFill>
                <a:latin typeface="Times New Roman" pitchFamily="18" charset="0"/>
                <a:cs typeface="Times New Roman" pitchFamily="18" charset="0"/>
              </a:rPr>
              <a:t>LTCN</a:t>
            </a:r>
            <a:r>
              <a:rPr lang="vi-VN" sz="1800" b="0" dirty="0">
                <a:solidFill>
                  <a:schemeClr val="tx1"/>
                </a:solidFill>
                <a:latin typeface="Times New Roman" pitchFamily="18" charset="0"/>
                <a:cs typeface="Times New Roman" pitchFamily="18" charset="0"/>
              </a:rPr>
              <a:t>.</a:t>
            </a:r>
            <a:br>
              <a:rPr lang="en-US" sz="1800" b="0" dirty="0">
                <a:solidFill>
                  <a:schemeClr val="tx1"/>
                </a:solidFill>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(3) </a:t>
            </a:r>
            <a:r>
              <a:rPr lang="vi-VN" sz="1800" b="0" dirty="0">
                <a:solidFill>
                  <a:schemeClr val="tx1"/>
                </a:solidFill>
                <a:latin typeface="Times New Roman" pitchFamily="18" charset="0"/>
                <a:cs typeface="Times New Roman" pitchFamily="18" charset="0"/>
              </a:rPr>
              <a:t>Khu đất để làm nhà </a:t>
            </a:r>
            <a:r>
              <a:rPr lang="en-GB" sz="1800" b="0" dirty="0">
                <a:solidFill>
                  <a:schemeClr val="tx1"/>
                </a:solidFill>
                <a:latin typeface="Times New Roman" pitchFamily="18" charset="0"/>
                <a:cs typeface="Times New Roman" pitchFamily="18" charset="0"/>
              </a:rPr>
              <a:t>LTCN</a:t>
            </a:r>
            <a:r>
              <a:rPr lang="vi-VN" sz="1800" b="0" dirty="0">
                <a:solidFill>
                  <a:schemeClr val="tx1"/>
                </a:solidFill>
                <a:latin typeface="Times New Roman" pitchFamily="18" charset="0"/>
                <a:cs typeface="Times New Roman" pitchFamily="18" charset="0"/>
              </a:rPr>
              <a:t> trong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 và các công trình dịch vụ, tiện ích công cộng phải </a:t>
            </a:r>
            <a:r>
              <a:rPr lang="vi-VN" sz="1800" b="0" dirty="0">
                <a:solidFill>
                  <a:srgbClr val="FF0000"/>
                </a:solidFill>
                <a:latin typeface="Times New Roman" pitchFamily="18" charset="0"/>
                <a:cs typeface="Times New Roman" pitchFamily="18" charset="0"/>
              </a:rPr>
              <a:t>bảo đảm khoảng cách an toàn về môi trường với khu sản xuất </a:t>
            </a:r>
            <a:r>
              <a:rPr lang="vi-VN" sz="1800" b="0" dirty="0">
                <a:solidFill>
                  <a:schemeClr val="tx1"/>
                </a:solidFill>
                <a:latin typeface="Times New Roman" pitchFamily="18" charset="0"/>
                <a:cs typeface="Times New Roman" pitchFamily="18" charset="0"/>
              </a:rPr>
              <a:t>trong </a:t>
            </a:r>
            <a:r>
              <a:rPr lang="en-GB" sz="1800" b="0" dirty="0">
                <a:solidFill>
                  <a:schemeClr val="tx1"/>
                </a:solidFill>
                <a:latin typeface="Times New Roman" pitchFamily="18" charset="0"/>
                <a:cs typeface="Times New Roman" pitchFamily="18" charset="0"/>
              </a:rPr>
              <a:t>KCN</a:t>
            </a:r>
            <a:r>
              <a:rPr lang="vi-VN" sz="1800" b="0" dirty="0">
                <a:solidFill>
                  <a:schemeClr val="tx1"/>
                </a:solidFill>
                <a:latin typeface="Times New Roman" pitchFamily="18" charset="0"/>
                <a:cs typeface="Times New Roman" pitchFamily="18" charset="0"/>
              </a:rPr>
              <a:t>.</a:t>
            </a:r>
            <a:endParaRPr lang="vi-VN" sz="1800" b="0" dirty="0">
              <a:solidFill>
                <a:schemeClr val="tx1"/>
              </a:solidFill>
              <a:latin typeface="+mj-lt"/>
            </a:endParaRPr>
          </a:p>
        </p:txBody>
      </p:sp>
    </p:spTree>
    <p:extLst>
      <p:ext uri="{BB962C8B-B14F-4D97-AF65-F5344CB8AC3E}">
        <p14:creationId xmlns:p14="http://schemas.microsoft.com/office/powerpoint/2010/main" val="17289751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557303"/>
          </a:xfrm>
          <a:prstGeom prst="rect">
            <a:avLst/>
          </a:prstGeom>
        </p:spPr>
        <p:txBody>
          <a:bodyPr spcFirstLastPara="1" wrap="square" lIns="91425" tIns="91425" rIns="91425" bIns="91425" anchor="t" anchorCtr="0">
            <a:noAutofit/>
          </a:bodyPr>
          <a:lstStyle/>
          <a:p>
            <a:pPr lvl="0" algn="ctr"/>
            <a:r>
              <a:rPr lang="en-US" sz="1800" dirty="0">
                <a:solidFill>
                  <a:srgbClr val="FF0000"/>
                </a:solidFill>
                <a:latin typeface="Times New Roman" panose="02020603050405020304" pitchFamily="18" charset="0"/>
                <a:cs typeface="Times New Roman" panose="02020603050405020304" pitchFamily="18" charset="0"/>
              </a:rPr>
              <a:t>IV.6. </a:t>
            </a:r>
            <a:r>
              <a:rPr lang="vi-VN" sz="1800" dirty="0">
                <a:solidFill>
                  <a:srgbClr val="FF0000"/>
                </a:solidFill>
                <a:latin typeface="Times New Roman" panose="02020603050405020304" pitchFamily="18" charset="0"/>
                <a:cs typeface="Times New Roman" panose="02020603050405020304" pitchFamily="18" charset="0"/>
              </a:rPr>
              <a:t>Loại dự án và yêu cầu đối với dự án ĐTXD nhà </a:t>
            </a:r>
            <a:r>
              <a:rPr lang="en-GB" sz="1800" dirty="0">
                <a:solidFill>
                  <a:srgbClr val="FF0000"/>
                </a:solidFill>
                <a:latin typeface="Times New Roman" panose="02020603050405020304" pitchFamily="18" charset="0"/>
                <a:cs typeface="Times New Roman" panose="02020603050405020304" pitchFamily="18" charset="0"/>
              </a:rPr>
              <a:t>LTCN</a:t>
            </a:r>
            <a:r>
              <a:rPr lang="vi-VN" sz="1800" dirty="0">
                <a:solidFill>
                  <a:srgbClr val="FF0000"/>
                </a:solidFill>
                <a:latin typeface="Times New Roman" panose="02020603050405020304" pitchFamily="18" charset="0"/>
                <a:cs typeface="Times New Roman" panose="02020603050405020304" pitchFamily="18" charset="0"/>
              </a:rPr>
              <a:t> trong KCN</a:t>
            </a:r>
            <a:r>
              <a:rPr lang="en-US" sz="1800" dirty="0">
                <a:solidFill>
                  <a:srgbClr val="FF0000"/>
                </a:solidFill>
                <a:latin typeface="Times New Roman" panose="02020603050405020304" pitchFamily="18" charset="0"/>
                <a:cs typeface="Times New Roman" panose="02020603050405020304" pitchFamily="18" charset="0"/>
              </a:rPr>
              <a:t> </a:t>
            </a: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95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dirty="0">
                <a:solidFill>
                  <a:srgbClr val="FF0000"/>
                </a:solidFill>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412125" y="888494"/>
            <a:ext cx="8260276" cy="3711603"/>
          </a:xfrm>
          <a:prstGeom prst="rect">
            <a:avLst/>
          </a:prstGeom>
        </p:spPr>
        <p:txBody>
          <a:bodyPr spcFirstLastPara="1" wrap="square" lIns="91425" tIns="91425" rIns="91425" bIns="91425" anchor="b" anchorCtr="0">
            <a:noAutofit/>
          </a:bodyPr>
          <a:lstStyle/>
          <a:p>
            <a:r>
              <a:rPr lang="vi-VN" sz="1800" dirty="0">
                <a:solidFill>
                  <a:srgbClr val="FF0000"/>
                </a:solidFill>
                <a:latin typeface="Times New Roman" panose="02020603050405020304" pitchFamily="18" charset="0"/>
                <a:cs typeface="Times New Roman" panose="02020603050405020304" pitchFamily="18" charset="0"/>
              </a:rPr>
              <a:t>1. </a:t>
            </a:r>
            <a:r>
              <a:rPr lang="en-GB" sz="1800" b="0" dirty="0">
                <a:latin typeface="Times New Roman" panose="02020603050405020304" pitchFamily="18" charset="0"/>
                <a:cs typeface="Times New Roman" panose="02020603050405020304" pitchFamily="18" charset="0"/>
              </a:rPr>
              <a:t>DA</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là loại </a:t>
            </a:r>
            <a:r>
              <a:rPr lang="en-GB" sz="1800" b="0" dirty="0">
                <a:latin typeface="Times New Roman" panose="02020603050405020304" pitchFamily="18" charset="0"/>
                <a:cs typeface="Times New Roman" panose="02020603050405020304" pitchFamily="18" charset="0"/>
              </a:rPr>
              <a:t>DA</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mới 1 công trình hoặc 1 cụm công trình</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2. </a:t>
            </a:r>
            <a:r>
              <a:rPr lang="vi-VN" sz="1800" b="0" dirty="0">
                <a:latin typeface="Times New Roman" panose="02020603050405020304" pitchFamily="18" charset="0"/>
                <a:cs typeface="Times New Roman" panose="02020603050405020304" pitchFamily="18" charset="0"/>
              </a:rPr>
              <a:t>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phải đáp ứng các yêu cầu sau đây:</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a) Phù hợp với quy hoạch xây dựng khu công nghiệp;</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b) Đáp ứng nhu cầu về diện tích nhà ở cho công nhân trong khu công nghiệp</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c) </a:t>
            </a:r>
            <a:r>
              <a:rPr lang="vi-VN" sz="1800" b="0" dirty="0">
                <a:solidFill>
                  <a:srgbClr val="2F9018"/>
                </a:solidFill>
                <a:latin typeface="Times New Roman" panose="02020603050405020304" pitchFamily="18" charset="0"/>
                <a:cs typeface="Times New Roman" panose="02020603050405020304" pitchFamily="18" charset="0"/>
              </a:rPr>
              <a:t>Bảo đảm đồng bộ hệ thống </a:t>
            </a:r>
            <a:r>
              <a:rPr lang="en-GB" sz="1800" b="0" dirty="0">
                <a:solidFill>
                  <a:srgbClr val="2F9018"/>
                </a:solidFill>
                <a:latin typeface="Times New Roman" panose="02020603050405020304" pitchFamily="18" charset="0"/>
                <a:cs typeface="Times New Roman" panose="02020603050405020304" pitchFamily="18" charset="0"/>
              </a:rPr>
              <a:t>HTKT</a:t>
            </a:r>
            <a:r>
              <a:rPr lang="vi-VN" sz="1800" b="0" dirty="0">
                <a:solidFill>
                  <a:srgbClr val="2F9018"/>
                </a:solidFill>
                <a:latin typeface="Times New Roman" panose="02020603050405020304" pitchFamily="18" charset="0"/>
                <a:cs typeface="Times New Roman" panose="02020603050405020304" pitchFamily="18" charset="0"/>
              </a:rPr>
              <a:t> và </a:t>
            </a:r>
            <a:r>
              <a:rPr lang="en-GB" sz="1800" b="0" dirty="0">
                <a:solidFill>
                  <a:srgbClr val="2F9018"/>
                </a:solidFill>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đủ các khu chức năng và không gian phục vụ nhu cầu lưu trú bao gồm: y tế, sinh hoạt văn hóa, sân chơi, thể dục, thể thao, dịch vụ, thương mại và tiện ích công cộng;</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d) Có hàng rào, lối đi riêng với các khu sản xuất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bảo đảm an ninh, an toàn;</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đ) Đánh giá tác động môi trường theo quy định của pháp luật về bảo vệ môi trường.</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3. </a:t>
            </a:r>
            <a:r>
              <a:rPr lang="vi-VN" sz="1800" b="0" dirty="0">
                <a:latin typeface="Times New Roman" panose="02020603050405020304" pitchFamily="18" charset="0"/>
                <a:cs typeface="Times New Roman" panose="02020603050405020304" pitchFamily="18" charset="0"/>
              </a:rPr>
              <a:t>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phải được </a:t>
            </a:r>
            <a:r>
              <a:rPr lang="en-GB" sz="1800" dirty="0">
                <a:solidFill>
                  <a:srgbClr val="FF0000"/>
                </a:solidFill>
                <a:latin typeface="Times New Roman" panose="02020603050405020304" pitchFamily="18" charset="0"/>
                <a:cs typeface="Times New Roman" panose="02020603050405020304" pitchFamily="18" charset="0"/>
              </a:rPr>
              <a:t>BQL</a:t>
            </a:r>
            <a:r>
              <a:rPr lang="vi-VN" sz="1800" dirty="0">
                <a:solidFill>
                  <a:srgbClr val="FF0000"/>
                </a:solidFill>
                <a:latin typeface="Times New Roman" panose="02020603050405020304" pitchFamily="18" charset="0"/>
                <a:cs typeface="Times New Roman" panose="02020603050405020304" pitchFamily="18" charset="0"/>
              </a:rPr>
              <a:t> </a:t>
            </a:r>
            <a:r>
              <a:rPr lang="en-GB" sz="1800" dirty="0">
                <a:solidFill>
                  <a:srgbClr val="FF0000"/>
                </a:solidFill>
                <a:latin typeface="Times New Roman" panose="02020603050405020304" pitchFamily="18" charset="0"/>
                <a:cs typeface="Times New Roman" panose="02020603050405020304" pitchFamily="18" charset="0"/>
              </a:rPr>
              <a:t>KCN</a:t>
            </a:r>
            <a:r>
              <a:rPr lang="vi-VN" sz="1800" dirty="0">
                <a:solidFill>
                  <a:srgbClr val="FF0000"/>
                </a:solidFill>
                <a:latin typeface="Times New Roman" panose="02020603050405020304" pitchFamily="18" charset="0"/>
                <a:cs typeface="Times New Roman" panose="02020603050405020304" pitchFamily="18" charset="0"/>
              </a:rPr>
              <a:t> chấp thuận </a:t>
            </a:r>
            <a:r>
              <a:rPr lang="en-GB" sz="1800" dirty="0">
                <a:solidFill>
                  <a:srgbClr val="FF0000"/>
                </a:solidFill>
                <a:latin typeface="Times New Roman" panose="02020603050405020304" pitchFamily="18" charset="0"/>
                <a:cs typeface="Times New Roman" panose="02020603050405020304" pitchFamily="18" charset="0"/>
              </a:rPr>
              <a:t>CTĐT</a:t>
            </a:r>
            <a:r>
              <a:rPr lang="vi-VN" sz="1800" dirty="0">
                <a:solidFill>
                  <a:srgbClr val="FF0000"/>
                </a:solidFill>
                <a:latin typeface="Times New Roman" panose="02020603050405020304" pitchFamily="18" charset="0"/>
                <a:cs typeface="Times New Roman" panose="02020603050405020304" pitchFamily="18" charset="0"/>
              </a:rPr>
              <a:t>, chấp thuận nhà đầu tư theo quy định áp dụng đối với dự án đầu tư xây dựng nhà ở theo quy định của pháp luật về đầu tư</a:t>
            </a:r>
            <a:r>
              <a:rPr lang="vi-VN" sz="1800" b="0" dirty="0">
                <a:latin typeface="Times New Roman" panose="02020603050405020304" pitchFamily="18" charset="0"/>
                <a:cs typeface="Times New Roman" panose="02020603050405020304" pitchFamily="18" charset="0"/>
              </a:rPr>
              <a:t>; quản lý, kiểm soát về chất lượng, tiêu chuẩn diện tích, giá cho thuê nhà lưu trú công nhân trong khu công nghiệp.</a:t>
            </a:r>
          </a:p>
        </p:txBody>
      </p:sp>
    </p:spTree>
    <p:extLst>
      <p:ext uri="{BB962C8B-B14F-4D97-AF65-F5344CB8AC3E}">
        <p14:creationId xmlns:p14="http://schemas.microsoft.com/office/powerpoint/2010/main" val="43828285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42190"/>
            <a:ext cx="7704000" cy="857775"/>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IV.7. </a:t>
            </a:r>
            <a:r>
              <a:rPr lang="vi-VN" sz="1800" dirty="0">
                <a:latin typeface="Times New Roman" panose="02020603050405020304" pitchFamily="18" charset="0"/>
                <a:cs typeface="Times New Roman" panose="02020603050405020304" pitchFamily="18" charset="0"/>
              </a:rPr>
              <a:t>Loại nhà và tiêu chuẩn thiết kế, xây dựng nhà </a:t>
            </a:r>
            <a:r>
              <a:rPr lang="en-GB" sz="1800" dirty="0">
                <a:latin typeface="Times New Roman" panose="02020603050405020304" pitchFamily="18" charset="0"/>
                <a:cs typeface="Times New Roman" panose="02020603050405020304" pitchFamily="18" charset="0"/>
              </a:rPr>
              <a:t>LTC</a:t>
            </a:r>
            <a:r>
              <a:rPr lang="vi-VN" sz="1800" dirty="0">
                <a:latin typeface="Times New Roman" panose="02020603050405020304" pitchFamily="18" charset="0"/>
                <a:cs typeface="Times New Roman" panose="02020603050405020304" pitchFamily="18" charset="0"/>
              </a:rPr>
              <a:t> trong KCN</a:t>
            </a:r>
            <a:br>
              <a:rPr lang="en-GB" sz="180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96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719999" y="1151295"/>
            <a:ext cx="7704001" cy="1791436"/>
          </a:xfrm>
          <a:prstGeom prst="rect">
            <a:avLst/>
          </a:prstGeom>
        </p:spPr>
        <p:txBody>
          <a:bodyPr spcFirstLastPara="1" wrap="square" lIns="91425" tIns="91425" rIns="91425" bIns="91425" anchor="b" anchorCtr="0">
            <a:noAutofit/>
          </a:bodyPr>
          <a:lstStyle/>
          <a:p>
            <a:r>
              <a:rPr lang="vi-VN" sz="1800" b="0" dirty="0">
                <a:latin typeface="+mj-lt"/>
              </a:rPr>
              <a:t>1. Là loại nhà chung cư phù hợp với quy hoạch chi tiết xây dựng được cơ quan nhà nước có thẩm quyền phê duyệt.</a:t>
            </a:r>
            <a:br>
              <a:rPr lang="vi-VN" sz="1800" b="0" dirty="0">
                <a:latin typeface="+mj-lt"/>
              </a:rPr>
            </a:br>
            <a:br>
              <a:rPr lang="vi-VN" sz="1800" b="0" dirty="0">
                <a:latin typeface="+mj-lt"/>
              </a:rPr>
            </a:br>
            <a:r>
              <a:rPr lang="vi-VN" sz="1800" b="0" dirty="0">
                <a:latin typeface="+mj-lt"/>
              </a:rPr>
              <a:t>2. Được thiết kế, xây dựng bảo đảm tiêu chuẩn, quy chuẩn xây dựng; ưu tiên áp dụng các công nghệ xây dựng mới nhằm giảm giá thành, tiết kiệm năng lượng.</a:t>
            </a:r>
            <a:r>
              <a:rPr lang="en-US" sz="1800" b="0" dirty="0">
                <a:latin typeface="+mj-lt"/>
              </a:rPr>
              <a:t> </a:t>
            </a:r>
            <a:endParaRPr lang="vi-VN" sz="1800" b="0" dirty="0">
              <a:latin typeface="+mj-lt"/>
            </a:endParaRPr>
          </a:p>
        </p:txBody>
      </p:sp>
    </p:spTree>
    <p:extLst>
      <p:ext uri="{BB962C8B-B14F-4D97-AF65-F5344CB8AC3E}">
        <p14:creationId xmlns:p14="http://schemas.microsoft.com/office/powerpoint/2010/main" val="231568014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807825"/>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IV.8. </a:t>
            </a:r>
            <a:r>
              <a:rPr lang="vi-VN" sz="1800" dirty="0">
                <a:solidFill>
                  <a:srgbClr val="FF0000"/>
                </a:solidFill>
                <a:latin typeface="Times New Roman" panose="02020603050405020304" pitchFamily="18" charset="0"/>
                <a:cs typeface="Times New Roman" panose="02020603050405020304" pitchFamily="18" charset="0"/>
              </a:rPr>
              <a:t>Chủ đầu tư dự án ĐTXD nhà lưu trú công nhân trong KCN</a:t>
            </a:r>
            <a:br>
              <a:rPr lang="vi-VN" sz="1800" dirty="0">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97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722327" y="1702801"/>
            <a:ext cx="7993574" cy="2926260"/>
          </a:xfrm>
          <a:prstGeom prst="rect">
            <a:avLst/>
          </a:prstGeom>
        </p:spPr>
        <p:txBody>
          <a:bodyPr spcFirstLastPara="1" wrap="square" lIns="91425" tIns="91425" rIns="91425" bIns="91425" anchor="b" anchorCtr="0">
            <a:noAutofit/>
          </a:bodyPr>
          <a:lstStyle/>
          <a:p>
            <a:pPr>
              <a:lnSpc>
                <a:spcPct val="120000"/>
              </a:lnSpc>
              <a:spcBef>
                <a:spcPts val="1800"/>
              </a:spcBef>
              <a:spcAft>
                <a:spcPts val="1800"/>
              </a:spcAft>
            </a:pPr>
            <a:r>
              <a:rPr lang="en-US" sz="1800" dirty="0">
                <a:solidFill>
                  <a:srgbClr val="FF0000"/>
                </a:solidFill>
                <a:latin typeface="Times New Roman" panose="02020603050405020304" pitchFamily="18" charset="0"/>
                <a:cs typeface="Times New Roman" panose="02020603050405020304" pitchFamily="18" charset="0"/>
              </a:rPr>
              <a:t>(1) </a:t>
            </a:r>
            <a:r>
              <a:rPr lang="vi-VN" sz="1800" b="0" dirty="0">
                <a:latin typeface="Times New Roman" panose="02020603050405020304" pitchFamily="18" charset="0"/>
                <a:cs typeface="Times New Roman" panose="02020603050405020304" pitchFamily="18" charset="0"/>
              </a:rPr>
              <a:t>Doanh nghiệp kinh doanh kết cấu hạ tầng </a:t>
            </a:r>
            <a:r>
              <a:rPr lang="en-GB" sz="1800" b="0" dirty="0">
                <a:latin typeface="Times New Roman" panose="02020603050405020304" pitchFamily="18" charset="0"/>
                <a:cs typeface="Times New Roman" panose="02020603050405020304" pitchFamily="18" charset="0"/>
              </a:rPr>
              <a:t>KCN </a:t>
            </a:r>
            <a:r>
              <a:rPr lang="vi-VN" sz="1800" b="0" dirty="0">
                <a:latin typeface="Times New Roman" panose="02020603050405020304" pitchFamily="18" charset="0"/>
                <a:cs typeface="Times New Roman" panose="02020603050405020304" pitchFamily="18" charset="0"/>
              </a:rPr>
              <a:t>phải </a:t>
            </a:r>
            <a:r>
              <a:rPr lang="vi-VN" sz="1800" b="0" dirty="0">
                <a:solidFill>
                  <a:srgbClr val="2F9018"/>
                </a:solidFill>
                <a:latin typeface="Times New Roman" panose="02020603050405020304" pitchFamily="18" charset="0"/>
                <a:cs typeface="Times New Roman" panose="02020603050405020304" pitchFamily="18" charset="0"/>
              </a:rPr>
              <a:t>xác định nhu cầu thuê </a:t>
            </a:r>
            <a:r>
              <a:rPr lang="vi-VN" sz="1800" b="0" dirty="0">
                <a:latin typeface="Times New Roman" panose="02020603050405020304" pitchFamily="18" charset="0"/>
                <a:cs typeface="Times New Roman" panose="02020603050405020304" pitchFamily="18" charset="0"/>
              </a:rPr>
              <a:t>nhà lưu trú công nhân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tổ chức lập và trình cấp có thẩm quyền phê duyệt </a:t>
            </a:r>
            <a:r>
              <a:rPr lang="en-GB" sz="1800" b="0" dirty="0">
                <a:latin typeface="Times New Roman" panose="02020603050405020304" pitchFamily="18" charset="0"/>
                <a:cs typeface="Times New Roman" panose="02020603050405020304" pitchFamily="18" charset="0"/>
              </a:rPr>
              <a:t>QH</a:t>
            </a:r>
            <a:r>
              <a:rPr lang="vi-VN" sz="1800" b="0" dirty="0">
                <a:latin typeface="Times New Roman" panose="02020603050405020304" pitchFamily="18" charset="0"/>
                <a:cs typeface="Times New Roman" panose="02020603050405020304" pitchFamily="18" charset="0"/>
              </a:rPr>
              <a:t> và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của nhà </a:t>
            </a:r>
            <a:r>
              <a:rPr lang="en-GB" sz="1800" b="0" dirty="0">
                <a:latin typeface="Times New Roman" panose="02020603050405020304" pitchFamily="18" charset="0"/>
                <a:cs typeface="Times New Roman" panose="02020603050405020304" pitchFamily="18" charset="0"/>
              </a:rPr>
              <a:t>LTCN </a:t>
            </a:r>
            <a:r>
              <a:rPr lang="vi-VN" sz="1800" b="0" dirty="0">
                <a:latin typeface="Times New Roman" panose="02020603050405020304" pitchFamily="18" charset="0"/>
                <a:cs typeface="Times New Roman" panose="02020603050405020304" pitchFamily="18" charset="0"/>
              </a:rPr>
              <a:t>gắn với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đó.</a:t>
            </a:r>
            <a:br>
              <a:rPr lang="en-GB"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(2) </a:t>
            </a:r>
            <a:r>
              <a:rPr lang="vi-VN" sz="1800" b="0" dirty="0">
                <a:latin typeface="Times New Roman" panose="02020603050405020304" pitchFamily="18" charset="0"/>
                <a:cs typeface="Times New Roman" panose="02020603050405020304" pitchFamily="18" charset="0"/>
              </a:rPr>
              <a:t>Sau khi hoàn thành việc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a:t>
            </a:r>
            <a:r>
              <a:rPr lang="vi-VN" sz="1800" b="0" dirty="0">
                <a:latin typeface="Times New Roman" panose="02020603050405020304" pitchFamily="18" charset="0"/>
                <a:cs typeface="Times New Roman" panose="02020603050405020304" pitchFamily="18" charset="0"/>
              </a:rPr>
              <a:t>, doanh nghiệp kinh doanh kết cấu hạ tầng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có thể tự đầu tư xây dựng hoặc cho </a:t>
            </a:r>
            <a:r>
              <a:rPr lang="en-GB" sz="1800" b="0" dirty="0">
                <a:latin typeface="Times New Roman" panose="02020603050405020304" pitchFamily="18" charset="0"/>
                <a:cs typeface="Times New Roman" panose="02020603050405020304" pitchFamily="18" charset="0"/>
              </a:rPr>
              <a:t>D, HTX</a:t>
            </a:r>
            <a:r>
              <a:rPr lang="vi-VN"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sản</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xuất</a:t>
            </a:r>
            <a:r>
              <a:rPr lang="en-GB"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thuê đất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 </a:t>
            </a:r>
            <a:br>
              <a:rPr lang="en-GB"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Trường hợp </a:t>
            </a:r>
            <a:r>
              <a:rPr lang="en-US"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KD</a:t>
            </a:r>
            <a:r>
              <a:rPr lang="vi-VN" sz="1800" b="0" dirty="0">
                <a:latin typeface="Times New Roman" panose="02020603050405020304" pitchFamily="18" charset="0"/>
                <a:cs typeface="Times New Roman" panose="02020603050405020304" pitchFamily="18" charset="0"/>
              </a:rPr>
              <a:t> kết cấu hạ tầng </a:t>
            </a:r>
            <a:r>
              <a:rPr lang="en-US"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đầu tư nhà </a:t>
            </a:r>
            <a:r>
              <a:rPr lang="en-US"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thì </a:t>
            </a:r>
            <a:r>
              <a:rPr lang="en-GB"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đó</a:t>
            </a:r>
            <a:r>
              <a:rPr lang="vi-VN" sz="1800" b="0" dirty="0">
                <a:latin typeface="Times New Roman" panose="02020603050405020304" pitchFamily="18" charset="0"/>
                <a:cs typeface="Times New Roman" panose="02020603050405020304" pitchFamily="18" charset="0"/>
              </a:rPr>
              <a:t> là </a:t>
            </a:r>
            <a:r>
              <a:rPr lang="en-US" sz="1800" b="0" dirty="0">
                <a:latin typeface="Times New Roman" panose="02020603050405020304" pitchFamily="18" charset="0"/>
                <a:cs typeface="Times New Roman" panose="02020603050405020304" pitchFamily="18" charset="0"/>
              </a:rPr>
              <a:t>CĐT</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DA</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Trường hợp </a:t>
            </a:r>
            <a:r>
              <a:rPr lang="en-US"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LH</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a:t>
            </a:r>
            <a:r>
              <a:rPr lang="vi-VN" sz="1800" b="0" dirty="0">
                <a:latin typeface="Times New Roman" panose="02020603050405020304" pitchFamily="18" charset="0"/>
                <a:cs typeface="Times New Roman" panose="02020603050405020304" pitchFamily="18" charset="0"/>
              </a:rPr>
              <a:t> sản xuất trong </a:t>
            </a:r>
            <a:r>
              <a:rPr lang="en-US"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thuê lại đất để </a:t>
            </a:r>
            <a:r>
              <a:rPr lang="en-US"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nhà </a:t>
            </a:r>
            <a:r>
              <a:rPr lang="en-US"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thì </a:t>
            </a:r>
            <a:r>
              <a:rPr lang="en-US" sz="1800" b="0" dirty="0">
                <a:latin typeface="Times New Roman" panose="02020603050405020304" pitchFamily="18" charset="0"/>
                <a:cs typeface="Times New Roman" panose="02020603050405020304" pitchFamily="18" charset="0"/>
              </a:rPr>
              <a:t>DN, HTX, LH HTX </a:t>
            </a:r>
            <a:r>
              <a:rPr lang="en-US" sz="1800" b="0" dirty="0" err="1">
                <a:latin typeface="Times New Roman" panose="02020603050405020304" pitchFamily="18" charset="0"/>
                <a:cs typeface="Times New Roman" panose="02020603050405020304" pitchFamily="18" charset="0"/>
              </a:rPr>
              <a:t>đó</a:t>
            </a:r>
            <a:r>
              <a:rPr lang="vi-VN" sz="1800" b="0" dirty="0">
                <a:latin typeface="Times New Roman" panose="02020603050405020304" pitchFamily="18" charset="0"/>
                <a:cs typeface="Times New Roman" panose="02020603050405020304" pitchFamily="18" charset="0"/>
              </a:rPr>
              <a:t> là chủ đầu tư;</a:t>
            </a:r>
          </a:p>
        </p:txBody>
      </p:sp>
    </p:spTree>
    <p:extLst>
      <p:ext uri="{BB962C8B-B14F-4D97-AF65-F5344CB8AC3E}">
        <p14:creationId xmlns:p14="http://schemas.microsoft.com/office/powerpoint/2010/main" val="5387290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89195"/>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IV.9. </a:t>
            </a:r>
            <a:r>
              <a:rPr lang="vi-VN" sz="1800" dirty="0">
                <a:solidFill>
                  <a:srgbClr val="FF0000"/>
                </a:solidFill>
                <a:latin typeface="Times New Roman" panose="02020603050405020304" pitchFamily="18" charset="0"/>
                <a:cs typeface="Times New Roman" panose="02020603050405020304" pitchFamily="18" charset="0"/>
              </a:rPr>
              <a:t>Ưu đãi chủ đầu tư dự án ĐTXD 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98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dirty="0">
                <a:latin typeface="Times New Roman" panose="02020603050405020304" pitchFamily="18" charset="0"/>
                <a:cs typeface="Times New Roman" panose="02020603050405020304" pitchFamily="18" charset="0"/>
              </a:rPr>
            </a:b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667725" y="1209864"/>
            <a:ext cx="7975875" cy="3422431"/>
          </a:xfrm>
          <a:prstGeom prst="rect">
            <a:avLst/>
          </a:prstGeom>
        </p:spPr>
        <p:txBody>
          <a:bodyPr spcFirstLastPara="1" wrap="square" lIns="91425" tIns="91425" rIns="91425" bIns="91425" anchor="b" anchorCtr="0">
            <a:noAutofit/>
          </a:bodyPr>
          <a:lstStyle/>
          <a:p>
            <a:pPr>
              <a:lnSpc>
                <a:spcPct val="120000"/>
              </a:lnSpc>
              <a:spcBef>
                <a:spcPts val="1800"/>
              </a:spcBef>
              <a:spcAft>
                <a:spcPts val="1800"/>
              </a:spcAft>
            </a:pPr>
            <a:r>
              <a:rPr lang="vi-VN" sz="1800" dirty="0">
                <a:solidFill>
                  <a:srgbClr val="FF0000"/>
                </a:solidFill>
                <a:latin typeface="Times New Roman" panose="02020603050405020304" pitchFamily="18" charset="0"/>
                <a:cs typeface="Times New Roman" panose="02020603050405020304" pitchFamily="18" charset="0"/>
              </a:rPr>
              <a:t>1. </a:t>
            </a:r>
            <a:r>
              <a:rPr lang="vi-VN" sz="1800" b="0" dirty="0">
                <a:latin typeface="Times New Roman" panose="02020603050405020304" pitchFamily="18" charset="0"/>
                <a:cs typeface="Times New Roman" panose="02020603050405020304" pitchFamily="18" charset="0"/>
              </a:rPr>
              <a:t>Chủ đầu tư dự án </a:t>
            </a:r>
            <a:r>
              <a:rPr lang="en-GB" sz="1800" b="0" dirty="0" err="1">
                <a:latin typeface="Times New Roman" panose="02020603050405020304" pitchFamily="18" charset="0"/>
                <a:cs typeface="Times New Roman" panose="02020603050405020304" pitchFamily="18" charset="0"/>
              </a:rPr>
              <a:t>nhà</a:t>
            </a:r>
            <a:r>
              <a:rPr lang="en-GB" sz="1800" b="0" dirty="0">
                <a:latin typeface="Times New Roman" panose="02020603050405020304" pitchFamily="18" charset="0"/>
                <a:cs typeface="Times New Roman" panose="02020603050405020304" pitchFamily="18" charset="0"/>
              </a:rPr>
              <a:t> LTCN</a:t>
            </a:r>
            <a:r>
              <a:rPr lang="vi-VN" sz="1800" b="0" dirty="0">
                <a:latin typeface="Times New Roman" panose="02020603050405020304" pitchFamily="18" charset="0"/>
                <a:cs typeface="Times New Roman" panose="02020603050405020304" pitchFamily="18" charset="0"/>
              </a:rPr>
              <a:t> được ưu đãi theo quy định tại các </a:t>
            </a:r>
            <a:r>
              <a:rPr lang="vi-VN" sz="1800" b="0" dirty="0">
                <a:solidFill>
                  <a:srgbClr val="FF0000"/>
                </a:solidFill>
                <a:latin typeface="Times New Roman" panose="02020603050405020304" pitchFamily="18" charset="0"/>
                <a:cs typeface="Times New Roman" panose="02020603050405020304" pitchFamily="18" charset="0"/>
              </a:rPr>
              <a:t>điểm a, b, đ, g và h khoản 2 Điều 85</a:t>
            </a:r>
            <a:r>
              <a:rPr lang="vi-VN" sz="1800" b="0" dirty="0">
                <a:latin typeface="Times New Roman" panose="02020603050405020304" pitchFamily="18" charset="0"/>
                <a:cs typeface="Times New Roman" panose="02020603050405020304" pitchFamily="18" charset="0"/>
              </a:rPr>
              <a:t> của</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itchFamily="18" charset="0"/>
              </a:rPr>
              <a:t>Luật</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Nhà</a:t>
            </a:r>
            <a:r>
              <a:rPr lang="en-US" sz="1800" b="0" dirty="0">
                <a:latin typeface="Times New Roman" panose="02020603050405020304" pitchFamily="18" charset="0"/>
                <a:cs typeface="Times New Roman" pitchFamily="18" charset="0"/>
              </a:rPr>
              <a:t> ở</a:t>
            </a:r>
            <a:r>
              <a:rPr lang="vi-VN" sz="1800" b="0" dirty="0">
                <a:latin typeface="Times New Roman" panose="02020603050405020304" pitchFamily="18" charset="0"/>
                <a:cs typeface="Times New Roman" panose="02020603050405020304" pitchFamily="18" charset="0"/>
              </a:rPr>
              <a:t> và các ưu đãi sau đây:</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a) Chi phí đầu tư hạ tầng kỹ thuật, hạ tầng xã hội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a:t>
            </a:r>
            <a:r>
              <a:rPr lang="vi-VN" sz="1800" b="0" dirty="0">
                <a:solidFill>
                  <a:srgbClr val="FF0000"/>
                </a:solidFill>
                <a:latin typeface="Times New Roman" panose="02020603050405020304" pitchFamily="18" charset="0"/>
                <a:cs typeface="Times New Roman" panose="02020603050405020304" pitchFamily="18" charset="0"/>
              </a:rPr>
              <a:t>được tính vào chi phí đầu tư hạ tầng khu công nghiệp</a:t>
            </a:r>
            <a:r>
              <a:rPr lang="vi-VN"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vi-VN" sz="1800" b="0" dirty="0">
                <a:latin typeface="Times New Roman" panose="02020603050405020304" pitchFamily="18" charset="0"/>
                <a:cs typeface="Times New Roman" panose="02020603050405020304" pitchFamily="18" charset="0"/>
              </a:rPr>
              <a:t>b) Chi phí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được tính là khoản chi </a:t>
            </a:r>
            <a:r>
              <a:rPr lang="vi-VN" sz="1800" b="0" dirty="0">
                <a:solidFill>
                  <a:srgbClr val="FF0000"/>
                </a:solidFill>
                <a:latin typeface="Times New Roman" panose="02020603050405020304" pitchFamily="18" charset="0"/>
                <a:cs typeface="Times New Roman" panose="02020603050405020304" pitchFamily="18" charset="0"/>
              </a:rPr>
              <a:t>được trừ khi xác định thu nhập chịu thuế </a:t>
            </a:r>
            <a:r>
              <a:rPr lang="vi-VN" sz="1800" b="0" dirty="0">
                <a:latin typeface="Times New Roman" panose="02020603050405020304" pitchFamily="18" charset="0"/>
                <a:cs typeface="Times New Roman" panose="02020603050405020304" pitchFamily="18" charset="0"/>
              </a:rPr>
              <a:t>theo quy định của pháp luật về thuế thu nhập doanh nghiệp.</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2. </a:t>
            </a:r>
            <a:r>
              <a:rPr lang="vi-VN" sz="1800" b="0" dirty="0">
                <a:latin typeface="Times New Roman" panose="02020603050405020304" pitchFamily="18" charset="0"/>
                <a:cs typeface="Times New Roman" panose="02020603050405020304" pitchFamily="18" charset="0"/>
              </a:rPr>
              <a:t>Trường hợp </a:t>
            </a:r>
            <a:r>
              <a:rPr lang="en-GB" sz="1800" b="0" dirty="0">
                <a:latin typeface="Times New Roman" panose="02020603050405020304" pitchFamily="18" charset="0"/>
                <a:cs typeface="Times New Roman" panose="02020603050405020304" pitchFamily="18" charset="0"/>
              </a:rPr>
              <a:t>DN, HTX, LH HTX</a:t>
            </a:r>
            <a:r>
              <a:rPr lang="vi-VN" sz="1800" b="0" dirty="0">
                <a:latin typeface="Times New Roman" panose="02020603050405020304" pitchFamily="18" charset="0"/>
                <a:cs typeface="Times New Roman" panose="02020603050405020304" pitchFamily="18" charset="0"/>
              </a:rPr>
              <a:t> sản xuất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 thuê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để cho công nhân của mình thuê lại thì chi phí thuê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được tính là chi phí hợp lý trong giá thành sản xuất khi tính thuế </a:t>
            </a:r>
            <a:r>
              <a:rPr lang="en-GB" sz="1800" b="0" dirty="0">
                <a:latin typeface="Times New Roman" panose="02020603050405020304" pitchFamily="18" charset="0"/>
                <a:cs typeface="Times New Roman" panose="02020603050405020304" pitchFamily="18" charset="0"/>
              </a:rPr>
              <a:t>TNDN</a:t>
            </a:r>
            <a:r>
              <a:rPr lang="vi-VN" sz="1800" b="0" dirty="0">
                <a:latin typeface="Times New Roman" panose="02020603050405020304" pitchFamily="18" charset="0"/>
                <a:cs typeface="Times New Roman" panose="02020603050405020304" pitchFamily="18" charset="0"/>
              </a:rPr>
              <a:t> theo quy định của pháp luật về thuế.</a:t>
            </a:r>
          </a:p>
        </p:txBody>
      </p:sp>
    </p:spTree>
    <p:extLst>
      <p:ext uri="{BB962C8B-B14F-4D97-AF65-F5344CB8AC3E}">
        <p14:creationId xmlns:p14="http://schemas.microsoft.com/office/powerpoint/2010/main" val="9716539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869205"/>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IV.10. </a:t>
            </a:r>
            <a:r>
              <a:rPr lang="en-US" sz="1800" dirty="0" err="1">
                <a:solidFill>
                  <a:srgbClr val="FF0000"/>
                </a:solidFill>
                <a:latin typeface="Times New Roman" panose="02020603050405020304" pitchFamily="18" charset="0"/>
                <a:cs typeface="Times New Roman" panose="02020603050405020304" pitchFamily="18" charset="0"/>
              </a:rPr>
              <a:t>Giá</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vi-VN" sz="1800" dirty="0">
                <a:solidFill>
                  <a:srgbClr val="FF0000"/>
                </a:solidFill>
                <a:latin typeface="Times New Roman" panose="02020603050405020304" pitchFamily="18" charset="0"/>
                <a:cs typeface="Times New Roman" panose="02020603050405020304" pitchFamily="18" charset="0"/>
              </a:rPr>
              <a:t>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99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dirty="0">
                <a:latin typeface="Times New Roman" panose="02020603050405020304" pitchFamily="18" charset="0"/>
                <a:cs typeface="Times New Roman" panose="02020603050405020304" pitchFamily="18" charset="0"/>
              </a:rPr>
            </a:b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751201" y="982980"/>
            <a:ext cx="7615875" cy="888393"/>
          </a:xfrm>
          <a:prstGeom prst="rect">
            <a:avLst/>
          </a:prstGeom>
        </p:spPr>
        <p:txBody>
          <a:bodyPr spcFirstLastPara="1" wrap="square" lIns="91425" tIns="91425" rIns="91425" bIns="91425" anchor="b" anchorCtr="0">
            <a:noAutofit/>
          </a:bodyPr>
          <a:lstStyle/>
          <a:p>
            <a:r>
              <a:rPr lang="vi-VN" sz="1800" b="0" dirty="0">
                <a:latin typeface="+mj-lt"/>
              </a:rPr>
              <a:t>Giá cho thuê nhà lưu trú công nhân trong khu công nghiệp do </a:t>
            </a:r>
            <a:r>
              <a:rPr lang="vi-VN" sz="1800" dirty="0">
                <a:solidFill>
                  <a:srgbClr val="2F9018"/>
                </a:solidFill>
                <a:latin typeface="+mj-lt"/>
              </a:rPr>
              <a:t>bên cho thuê thỏa thuận với bên thuê theo khung giá </a:t>
            </a:r>
            <a:r>
              <a:rPr lang="vi-VN" sz="1800" b="0" dirty="0">
                <a:latin typeface="+mj-lt"/>
              </a:rPr>
              <a:t>do Ủy ban nhân dân cấp tỉnh quy định.</a:t>
            </a:r>
          </a:p>
        </p:txBody>
      </p:sp>
    </p:spTree>
    <p:extLst>
      <p:ext uri="{BB962C8B-B14F-4D97-AF65-F5344CB8AC3E}">
        <p14:creationId xmlns:p14="http://schemas.microsoft.com/office/powerpoint/2010/main" val="20142129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00902"/>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IV.11. </a:t>
            </a:r>
            <a:r>
              <a:rPr lang="en-US" sz="1800" dirty="0" err="1">
                <a:solidFill>
                  <a:srgbClr val="FF0000"/>
                </a:solidFill>
                <a:latin typeface="Times New Roman" panose="02020603050405020304" pitchFamily="18" charset="0"/>
                <a:cs typeface="Times New Roman" panose="02020603050405020304" pitchFamily="18" charset="0"/>
              </a:rPr>
              <a:t>Nguyên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tắc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quản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lý</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vận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hành</a:t>
            </a:r>
            <a:r>
              <a:rPr lang="en-US" sz="1800" dirty="0">
                <a:solidFill>
                  <a:srgbClr val="FF0000"/>
                </a:solidFill>
                <a:latin typeface="Times New Roman" panose="02020603050405020304" pitchFamily="18" charset="0"/>
                <a:cs typeface="Times New Roman" panose="02020603050405020304" pitchFamily="18" charset="0"/>
              </a:rPr>
              <a:t> </a:t>
            </a:r>
            <a:r>
              <a:rPr lang="vi-VN" sz="1800" dirty="0">
                <a:solidFill>
                  <a:srgbClr val="FF0000"/>
                </a:solidFill>
                <a:latin typeface="Times New Roman" panose="02020603050405020304" pitchFamily="18" charset="0"/>
                <a:cs typeface="Times New Roman" panose="02020603050405020304" pitchFamily="18" charset="0"/>
              </a:rPr>
              <a:t>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100 </a:t>
            </a:r>
            <a:r>
              <a:rPr lang="en-US" sz="1600" dirty="0" err="1">
                <a:solidFill>
                  <a:srgbClr val="2F9018"/>
                </a:solidFill>
                <a:latin typeface="Times New Roman" panose="02020603050405020304" pitchFamily="18" charset="0"/>
                <a:cs typeface="Times New Roman" panose="02020603050405020304" pitchFamily="18" charset="0"/>
              </a:rPr>
              <a:t>Luật</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Nhà</a:t>
            </a:r>
            <a:r>
              <a:rPr lang="en-US" sz="1600" dirty="0">
                <a:solidFill>
                  <a:srgbClr val="2F9018"/>
                </a:solidFill>
                <a:latin typeface="Times New Roman" panose="02020603050405020304" pitchFamily="18" charset="0"/>
                <a:cs typeface="Times New Roman" panose="02020603050405020304" pitchFamily="18" charset="0"/>
              </a:rPr>
              <a:t> ở]</a:t>
            </a:r>
            <a:br>
              <a:rPr lang="vi-VN" sz="1800" dirty="0">
                <a:latin typeface="Times New Roman" panose="02020603050405020304" pitchFamily="18" charset="0"/>
                <a:cs typeface="Times New Roman" panose="02020603050405020304" pitchFamily="18" charset="0"/>
              </a:rPr>
            </a:b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702000" y="918478"/>
            <a:ext cx="7891200" cy="3623973"/>
          </a:xfrm>
          <a:prstGeom prst="rect">
            <a:avLst/>
          </a:prstGeom>
        </p:spPr>
        <p:txBody>
          <a:bodyPr spcFirstLastPara="1" wrap="square" lIns="91425" tIns="91425" rIns="91425" bIns="91425" anchor="b" anchorCtr="0">
            <a:noAutofit/>
          </a:bodyPr>
          <a:lstStyle/>
          <a:p>
            <a:pPr>
              <a:lnSpc>
                <a:spcPct val="120000"/>
              </a:lnSpc>
            </a:pPr>
            <a:r>
              <a:rPr lang="vi-VN" sz="1800" dirty="0">
                <a:solidFill>
                  <a:srgbClr val="FF0000"/>
                </a:solidFill>
                <a:latin typeface="Times New Roman" panose="02020603050405020304" pitchFamily="18" charset="0"/>
                <a:cs typeface="Times New Roman" panose="02020603050405020304" pitchFamily="18" charset="0"/>
              </a:rPr>
              <a:t>1. </a:t>
            </a:r>
            <a:r>
              <a:rPr lang="en-GB" sz="1800" b="0" dirty="0">
                <a:solidFill>
                  <a:srgbClr val="2F9018"/>
                </a:solidFill>
                <a:latin typeface="Times New Roman" panose="02020603050405020304" pitchFamily="18" charset="0"/>
                <a:cs typeface="Times New Roman" panose="02020603050405020304" pitchFamily="18" charset="0"/>
              </a:rPr>
              <a:t>CĐT </a:t>
            </a:r>
            <a:r>
              <a:rPr lang="vi-VN" sz="1800" b="0" dirty="0">
                <a:solidFill>
                  <a:srgbClr val="2F9018"/>
                </a:solidFill>
                <a:latin typeface="Times New Roman" panose="02020603050405020304" pitchFamily="18" charset="0"/>
                <a:cs typeface="Times New Roman" panose="02020603050405020304" pitchFamily="18" charset="0"/>
              </a:rPr>
              <a:t>tự tổ chức </a:t>
            </a:r>
            <a:r>
              <a:rPr lang="en-GB" sz="1800" b="0" dirty="0">
                <a:solidFill>
                  <a:srgbClr val="2F9018"/>
                </a:solidFill>
                <a:latin typeface="Times New Roman" panose="02020603050405020304" pitchFamily="18" charset="0"/>
                <a:cs typeface="Times New Roman" panose="02020603050405020304" pitchFamily="18" charset="0"/>
              </a:rPr>
              <a:t>QLVH</a:t>
            </a:r>
            <a:r>
              <a:rPr lang="vi-VN" sz="1800" b="0" dirty="0">
                <a:solidFill>
                  <a:srgbClr val="2F9018"/>
                </a:solidFill>
                <a:latin typeface="Times New Roman" panose="02020603050405020304" pitchFamily="18" charset="0"/>
                <a:cs typeface="Times New Roman" panose="02020603050405020304" pitchFamily="18" charset="0"/>
              </a:rPr>
              <a:t> nhà </a:t>
            </a:r>
            <a:r>
              <a:rPr lang="en-GB" sz="1800" b="0" dirty="0">
                <a:solidFill>
                  <a:srgbClr val="2F9018"/>
                </a:solidFill>
                <a:latin typeface="Times New Roman" panose="02020603050405020304" pitchFamily="18" charset="0"/>
                <a:cs typeface="Times New Roman" panose="02020603050405020304" pitchFamily="18" charset="0"/>
              </a:rPr>
              <a:t>LTCN</a:t>
            </a:r>
            <a:r>
              <a:rPr lang="vi-VN" sz="1800" b="0" dirty="0">
                <a:solidFill>
                  <a:srgbClr val="2F9018"/>
                </a:solidFill>
                <a:latin typeface="Times New Roman" panose="02020603050405020304" pitchFamily="18" charset="0"/>
                <a:cs typeface="Times New Roman" panose="02020603050405020304" pitchFamily="18" charset="0"/>
              </a:rPr>
              <a:t> hoặc thuê, ủy thác </a:t>
            </a:r>
            <a:r>
              <a:rPr lang="vi-VN" sz="1800" b="0" dirty="0">
                <a:latin typeface="Times New Roman" panose="02020603050405020304" pitchFamily="18" charset="0"/>
                <a:cs typeface="Times New Roman" panose="02020603050405020304" pitchFamily="18" charset="0"/>
              </a:rPr>
              <a:t>cho đơn vị có năng lực quản lý vận hành thực hiện quản lý vận hành.</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2. </a:t>
            </a:r>
            <a:r>
              <a:rPr lang="vi-VN" sz="1800" b="0" dirty="0">
                <a:latin typeface="Times New Roman" panose="02020603050405020304" pitchFamily="18" charset="0"/>
                <a:cs typeface="Times New Roman" panose="02020603050405020304" pitchFamily="18" charset="0"/>
              </a:rPr>
              <a:t>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phải được cho thuê đúng đối tượng.</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3. </a:t>
            </a:r>
            <a:r>
              <a:rPr lang="vi-VN" sz="1800" b="0" dirty="0">
                <a:latin typeface="Times New Roman" panose="02020603050405020304" pitchFamily="18" charset="0"/>
                <a:cs typeface="Times New Roman" panose="02020603050405020304" pitchFamily="18" charset="0"/>
              </a:rPr>
              <a:t>Không được tự ý chuyển đổi mục đích sử dụng.</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4. </a:t>
            </a:r>
            <a:r>
              <a:rPr lang="vi-VN" sz="1800" b="0" dirty="0">
                <a:latin typeface="Times New Roman" panose="02020603050405020304" pitchFamily="18" charset="0"/>
                <a:cs typeface="Times New Roman" panose="02020603050405020304" pitchFamily="18" charset="0"/>
              </a:rPr>
              <a:t>Việc bảo trì công trình phải tuân theo quy định của pháp luật về xây dựng.</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5. </a:t>
            </a:r>
            <a:r>
              <a:rPr lang="vi-VN" sz="1800" b="0" dirty="0">
                <a:solidFill>
                  <a:srgbClr val="2F9018"/>
                </a:solidFill>
                <a:latin typeface="Times New Roman" panose="02020603050405020304" pitchFamily="18" charset="0"/>
                <a:cs typeface="Times New Roman" panose="02020603050405020304" pitchFamily="18" charset="0"/>
              </a:rPr>
              <a:t>Đơn vị </a:t>
            </a:r>
            <a:r>
              <a:rPr lang="en-GB" sz="1800" b="0" dirty="0">
                <a:solidFill>
                  <a:srgbClr val="2F9018"/>
                </a:solidFill>
                <a:latin typeface="Times New Roman" panose="02020603050405020304" pitchFamily="18" charset="0"/>
                <a:cs typeface="Times New Roman" panose="02020603050405020304" pitchFamily="18" charset="0"/>
              </a:rPr>
              <a:t>QLVH</a:t>
            </a:r>
            <a:r>
              <a:rPr lang="vi-VN" sz="1800" b="0" dirty="0">
                <a:solidFill>
                  <a:srgbClr val="2F9018"/>
                </a:solidFill>
                <a:latin typeface="Times New Roman" panose="02020603050405020304" pitchFamily="18" charset="0"/>
                <a:cs typeface="Times New Roman" panose="02020603050405020304" pitchFamily="18" charset="0"/>
              </a:rPr>
              <a:t> nhà </a:t>
            </a:r>
            <a:r>
              <a:rPr lang="en-GB" sz="1800" b="0" dirty="0">
                <a:solidFill>
                  <a:srgbClr val="2F9018"/>
                </a:solidFill>
                <a:latin typeface="Times New Roman" panose="02020603050405020304" pitchFamily="18" charset="0"/>
                <a:cs typeface="Times New Roman" panose="02020603050405020304" pitchFamily="18" charset="0"/>
              </a:rPr>
              <a:t>LTCN</a:t>
            </a:r>
            <a:r>
              <a:rPr lang="vi-VN" sz="1800" b="0" dirty="0">
                <a:solidFill>
                  <a:srgbClr val="2F9018"/>
                </a:solidFill>
                <a:latin typeface="Times New Roman" panose="02020603050405020304" pitchFamily="18" charset="0"/>
                <a:cs typeface="Times New Roman" panose="02020603050405020304" pitchFamily="18" charset="0"/>
              </a:rPr>
              <a:t> phải xây dựng nội quy sử dụng </a:t>
            </a:r>
            <a:r>
              <a:rPr lang="vi-VN" sz="1800" b="0" dirty="0">
                <a:latin typeface="Times New Roman" panose="02020603050405020304" pitchFamily="18" charset="0"/>
                <a:cs typeface="Times New Roman" panose="02020603050405020304" pitchFamily="18" charset="0"/>
              </a:rPr>
              <a:t>nhà lưu trú, công bố công khai để công nhân thuê nhà và các đơn vị, cá nhân có liên quan biết, thực hiện.</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6. </a:t>
            </a:r>
            <a:r>
              <a:rPr lang="vi-VN" sz="1800" b="0" dirty="0">
                <a:latin typeface="Times New Roman" panose="02020603050405020304" pitchFamily="18" charset="0"/>
                <a:cs typeface="Times New Roman" panose="02020603050405020304" pitchFamily="18" charset="0"/>
              </a:rPr>
              <a:t>Đơn vị </a:t>
            </a:r>
            <a:r>
              <a:rPr lang="en-GB" sz="1800" b="0" dirty="0">
                <a:latin typeface="Times New Roman" panose="02020603050405020304" pitchFamily="18" charset="0"/>
                <a:cs typeface="Times New Roman" panose="02020603050405020304" pitchFamily="18" charset="0"/>
              </a:rPr>
              <a:t>QLVH</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được quyền kinh doanh các dịch vụ khác để giảm giá dịch vụ quản lý vận hành nhà ở.</a:t>
            </a:r>
            <a:br>
              <a:rPr lang="vi-VN" sz="1800" b="0" dirty="0">
                <a:latin typeface="Times New Roman" panose="02020603050405020304" pitchFamily="18" charset="0"/>
                <a:cs typeface="Times New Roman" panose="02020603050405020304" pitchFamily="18" charset="0"/>
              </a:rPr>
            </a:br>
            <a:r>
              <a:rPr lang="vi-VN" sz="1800" dirty="0">
                <a:solidFill>
                  <a:srgbClr val="FF0000"/>
                </a:solidFill>
                <a:latin typeface="Times New Roman" panose="02020603050405020304" pitchFamily="18" charset="0"/>
                <a:cs typeface="Times New Roman" panose="02020603050405020304" pitchFamily="18" charset="0"/>
              </a:rPr>
              <a:t>7. </a:t>
            </a:r>
            <a:r>
              <a:rPr lang="vi-VN" sz="1800" b="0" dirty="0">
                <a:latin typeface="Times New Roman" panose="02020603050405020304" pitchFamily="18" charset="0"/>
                <a:cs typeface="Times New Roman" panose="02020603050405020304" pitchFamily="18" charset="0"/>
              </a:rPr>
              <a:t>Hoạt động </a:t>
            </a:r>
            <a:r>
              <a:rPr lang="en-GB" sz="1800" b="0" dirty="0">
                <a:latin typeface="Times New Roman" panose="02020603050405020304" pitchFamily="18" charset="0"/>
                <a:cs typeface="Times New Roman" panose="02020603050405020304" pitchFamily="18" charset="0"/>
              </a:rPr>
              <a:t>QLVH</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được hưởng cơ chế ưu đãi như dịch vụ công ích.</a:t>
            </a:r>
          </a:p>
        </p:txBody>
      </p:sp>
    </p:spTree>
    <p:extLst>
      <p:ext uri="{BB962C8B-B14F-4D97-AF65-F5344CB8AC3E}">
        <p14:creationId xmlns:p14="http://schemas.microsoft.com/office/powerpoint/2010/main" val="1563616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113775"/>
            <a:ext cx="7704000" cy="700902"/>
          </a:xfrm>
          <a:prstGeom prst="rect">
            <a:avLst/>
          </a:prstGeom>
        </p:spPr>
        <p:txBody>
          <a:bodyPr spcFirstLastPara="1" wrap="square" lIns="91425" tIns="91425" rIns="91425" bIns="91425" anchor="t" anchorCtr="0">
            <a:noAutofit/>
          </a:bodyPr>
          <a:lstStyle/>
          <a:p>
            <a:pPr algn="ctr"/>
            <a:r>
              <a:rPr lang="en-US" sz="1800" dirty="0">
                <a:solidFill>
                  <a:srgbClr val="FF0000"/>
                </a:solidFill>
                <a:latin typeface="Times New Roman" panose="02020603050405020304" pitchFamily="18" charset="0"/>
                <a:cs typeface="Times New Roman" panose="02020603050405020304" pitchFamily="18" charset="0"/>
              </a:rPr>
              <a:t>IV.12. </a:t>
            </a:r>
            <a:r>
              <a:rPr lang="vi-VN" sz="1800" dirty="0">
                <a:solidFill>
                  <a:srgbClr val="FF0000"/>
                </a:solidFill>
                <a:latin typeface="Times New Roman" panose="02020603050405020304" pitchFamily="18" charset="0"/>
                <a:cs typeface="Times New Roman" panose="02020603050405020304" pitchFamily="18" charset="0"/>
              </a:rPr>
              <a:t>Việc cho thuê nhà lưu trú công nhân trong KCN</a:t>
            </a:r>
            <a:br>
              <a:rPr lang="vi-VN" sz="1800" dirty="0">
                <a:solidFill>
                  <a:srgbClr val="FF0000"/>
                </a:solidFill>
                <a:latin typeface="Times New Roman" panose="02020603050405020304" pitchFamily="18" charset="0"/>
                <a:cs typeface="Times New Roman" panose="02020603050405020304" pitchFamily="18" charset="0"/>
              </a:rPr>
            </a:br>
            <a:r>
              <a:rPr lang="en-US" sz="1600" dirty="0">
                <a:solidFill>
                  <a:srgbClr val="2F9018"/>
                </a:solidFill>
                <a:latin typeface="Times New Roman" panose="02020603050405020304" pitchFamily="18" charset="0"/>
                <a:cs typeface="Times New Roman" panose="02020603050405020304" pitchFamily="18" charset="0"/>
              </a:rPr>
              <a:t>[</a:t>
            </a:r>
            <a:r>
              <a:rPr lang="en-US" sz="1600" dirty="0" err="1">
                <a:solidFill>
                  <a:srgbClr val="2F9018"/>
                </a:solidFill>
                <a:latin typeface="Times New Roman" panose="02020603050405020304" pitchFamily="18" charset="0"/>
                <a:cs typeface="Times New Roman" panose="02020603050405020304" pitchFamily="18" charset="0"/>
              </a:rPr>
              <a:t>Điều</a:t>
            </a:r>
            <a:r>
              <a:rPr lang="en-US" sz="1600" dirty="0">
                <a:solidFill>
                  <a:srgbClr val="2F9018"/>
                </a:solidFill>
                <a:latin typeface="Times New Roman" panose="02020603050405020304" pitchFamily="18" charset="0"/>
                <a:cs typeface="Times New Roman" panose="02020603050405020304" pitchFamily="18" charset="0"/>
              </a:rPr>
              <a:t> 60 </a:t>
            </a:r>
            <a:r>
              <a:rPr lang="en-US" sz="1600" dirty="0" err="1">
                <a:solidFill>
                  <a:srgbClr val="2F9018"/>
                </a:solidFill>
                <a:latin typeface="Times New Roman" panose="02020603050405020304" pitchFamily="18" charset="0"/>
                <a:cs typeface="Times New Roman" panose="02020603050405020304" pitchFamily="18" charset="0"/>
              </a:rPr>
              <a:t>Nghị</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định</a:t>
            </a:r>
            <a:r>
              <a:rPr lang="en-US" sz="1600" dirty="0">
                <a:solidFill>
                  <a:srgbClr val="2F9018"/>
                </a:solidFill>
                <a:latin typeface="Times New Roman" panose="02020603050405020304" pitchFamily="18" charset="0"/>
                <a:cs typeface="Times New Roman" panose="02020603050405020304" pitchFamily="18" charset="0"/>
              </a:rPr>
              <a:t> </a:t>
            </a:r>
            <a:r>
              <a:rPr lang="en-US" sz="1600" dirty="0" err="1">
                <a:solidFill>
                  <a:srgbClr val="2F9018"/>
                </a:solidFill>
                <a:latin typeface="Times New Roman" panose="02020603050405020304" pitchFamily="18" charset="0"/>
                <a:cs typeface="Times New Roman" panose="02020603050405020304" pitchFamily="18" charset="0"/>
              </a:rPr>
              <a:t>số</a:t>
            </a:r>
            <a:r>
              <a:rPr lang="en-US" sz="1600" dirty="0">
                <a:solidFill>
                  <a:srgbClr val="2F9018"/>
                </a:solidFill>
                <a:latin typeface="Times New Roman" panose="02020603050405020304" pitchFamily="18" charset="0"/>
                <a:cs typeface="Times New Roman" panose="02020603050405020304" pitchFamily="18" charset="0"/>
              </a:rPr>
              <a:t> 100/2024/NĐ-CP]</a:t>
            </a:r>
            <a:br>
              <a:rPr lang="vi-VN" sz="1800" dirty="0">
                <a:solidFill>
                  <a:srgbClr val="FF0000"/>
                </a:solidFill>
                <a:latin typeface="Times New Roman" panose="02020603050405020304" pitchFamily="18" charset="0"/>
                <a:cs typeface="Times New Roman" panose="02020603050405020304" pitchFamily="18" charset="0"/>
              </a:rPr>
            </a:br>
            <a:br>
              <a:rPr lang="vi-VN" sz="1800" dirty="0">
                <a:latin typeface="Times New Roman" panose="02020603050405020304" pitchFamily="18" charset="0"/>
                <a:cs typeface="Times New Roman" panose="02020603050405020304" pitchFamily="18" charset="0"/>
              </a:rPr>
            </a:br>
            <a:br>
              <a:rPr lang="vi-VN" sz="1800" i="1" dirty="0">
                <a:latin typeface="Times New Roman" panose="02020603050405020304" pitchFamily="18" charset="0"/>
                <a:cs typeface="Times New Roman" panose="02020603050405020304" pitchFamily="18" charset="0"/>
              </a:rPr>
            </a:br>
            <a:br>
              <a:rPr lang="vi-VN" sz="1800" dirty="0">
                <a:solidFill>
                  <a:srgbClr val="FF0000"/>
                </a:solidFill>
                <a:latin typeface="Times New Roman" panose="02020603050405020304" pitchFamily="18" charset="0"/>
                <a:cs typeface="Times New Roman" panose="02020603050405020304" pitchFamily="18" charset="0"/>
              </a:rPr>
            </a:br>
            <a:br>
              <a:rPr lang="en-US" sz="1800" dirty="0">
                <a:solidFill>
                  <a:srgbClr val="FF0000"/>
                </a:solidFill>
                <a:latin typeface="Times New Roman" panose="02020603050405020304" pitchFamily="18" charset="0"/>
                <a:cs typeface="Times New Roman" panose="02020603050405020304" pitchFamily="18" charset="0"/>
              </a:rPr>
            </a:br>
            <a:br>
              <a:rPr lang="vi-VN"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 name="Google Shape;332;p39"/>
          <p:cNvSpPr txBox="1">
            <a:spLocks noGrp="1"/>
          </p:cNvSpPr>
          <p:nvPr>
            <p:ph type="title"/>
          </p:nvPr>
        </p:nvSpPr>
        <p:spPr>
          <a:xfrm>
            <a:off x="538125" y="1001876"/>
            <a:ext cx="8325376" cy="3745893"/>
          </a:xfrm>
          <a:prstGeom prst="rect">
            <a:avLst/>
          </a:prstGeom>
        </p:spPr>
        <p:txBody>
          <a:bodyPr spcFirstLastPara="1" wrap="square" lIns="91425" tIns="91425" rIns="91425" bIns="91425" anchor="b" anchorCtr="0">
            <a:noAutofit/>
          </a:bodyPr>
          <a:lstStyle/>
          <a:p>
            <a:pPr>
              <a:lnSpc>
                <a:spcPct val="110000"/>
              </a:lnSpc>
              <a:spcBef>
                <a:spcPts val="1200"/>
              </a:spcBef>
              <a:spcAft>
                <a:spcPts val="1200"/>
              </a:spcAft>
            </a:pPr>
            <a:r>
              <a:rPr lang="vi-VN" sz="1800" dirty="0">
                <a:solidFill>
                  <a:srgbClr val="FF0000"/>
                </a:solidFill>
                <a:latin typeface="Times New Roman" panose="02020603050405020304" pitchFamily="18" charset="0"/>
                <a:cs typeface="Times New Roman" panose="02020603050405020304" pitchFamily="18" charset="0"/>
              </a:rPr>
              <a:t>1. </a:t>
            </a:r>
            <a:r>
              <a:rPr lang="en-GB" sz="1800" b="0" dirty="0">
                <a:latin typeface="Times New Roman" panose="02020603050405020304" pitchFamily="18" charset="0"/>
                <a:cs typeface="Times New Roman" panose="02020603050405020304" pitchFamily="18" charset="0"/>
              </a:rPr>
              <a:t>T</a:t>
            </a:r>
            <a:r>
              <a:rPr lang="vi-VN" sz="1800" b="0" dirty="0">
                <a:latin typeface="Times New Roman" panose="02020603050405020304" pitchFamily="18" charset="0"/>
                <a:cs typeface="Times New Roman" panose="02020603050405020304" pitchFamily="18" charset="0"/>
              </a:rPr>
              <a:t>rường hợp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do </a:t>
            </a:r>
            <a:r>
              <a:rPr lang="en-GB"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kinh doanh hạ tầng </a:t>
            </a:r>
            <a:r>
              <a:rPr lang="en-GB" sz="1800" b="0" dirty="0">
                <a:latin typeface="Times New Roman" panose="02020603050405020304" pitchFamily="18" charset="0"/>
                <a:cs typeface="Times New Roman" panose="02020603050405020304" pitchFamily="18" charset="0"/>
              </a:rPr>
              <a:t>ĐTXD:</a:t>
            </a:r>
            <a:br>
              <a:rPr lang="vi-VN" sz="1800" b="0" dirty="0">
                <a:latin typeface="Times New Roman" panose="02020603050405020304" pitchFamily="18" charset="0"/>
                <a:cs typeface="Times New Roman" panose="02020603050405020304" pitchFamily="18" charset="0"/>
              </a:rPr>
            </a:br>
            <a:r>
              <a:rPr lang="en-GB"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DN</a:t>
            </a:r>
            <a:r>
              <a:rPr lang="vi-VN" sz="1800" b="0" dirty="0">
                <a:latin typeface="Times New Roman" panose="02020603050405020304" pitchFamily="18" charset="0"/>
                <a:cs typeface="Times New Roman" panose="02020603050405020304" pitchFamily="18" charset="0"/>
              </a:rPr>
              <a:t> kinh doanh hạ tầng hoặc đơn vị</a:t>
            </a:r>
            <a:r>
              <a:rPr lang="en-GB" sz="1800" b="0" dirty="0">
                <a:latin typeface="Times New Roman" panose="02020603050405020304" pitchFamily="18" charset="0"/>
                <a:cs typeface="Times New Roman" panose="02020603050405020304" pitchFamily="18" charset="0"/>
              </a:rPr>
              <a:t>QLVH</a:t>
            </a:r>
            <a:r>
              <a:rPr lang="vi-VN" sz="1800" b="0" dirty="0">
                <a:latin typeface="Times New Roman" panose="02020603050405020304" pitchFamily="18" charset="0"/>
                <a:cs typeface="Times New Roman" panose="02020603050405020304" pitchFamily="18" charset="0"/>
              </a:rPr>
              <a:t> nhà </a:t>
            </a:r>
            <a:r>
              <a:rPr lang="en-GB" sz="1800" b="0" dirty="0">
                <a:latin typeface="Times New Roman" panose="02020603050405020304" pitchFamily="18" charset="0"/>
                <a:cs typeface="Times New Roman" panose="02020603050405020304" pitchFamily="18" charset="0"/>
              </a:rPr>
              <a:t>LTCN</a:t>
            </a:r>
            <a:r>
              <a:rPr lang="vi-VN" sz="1800" b="0" dirty="0">
                <a:latin typeface="Times New Roman" panose="02020603050405020304" pitchFamily="18" charset="0"/>
                <a:cs typeface="Times New Roman" panose="02020603050405020304" pitchFamily="18" charset="0"/>
              </a:rPr>
              <a:t> được ủy quyền chịu trách nhiệm cho thuê đúng đối tượng là công nhân trong </a:t>
            </a:r>
            <a:r>
              <a:rPr lang="en-GB" sz="1800" b="0" dirty="0">
                <a:latin typeface="Times New Roman" panose="02020603050405020304" pitchFamily="18" charset="0"/>
                <a:cs typeface="Times New Roman" panose="02020603050405020304" pitchFamily="18" charset="0"/>
              </a:rPr>
              <a:t>KCN</a:t>
            </a:r>
            <a:r>
              <a:rPr lang="vi-VN"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en-GB"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Công nhân có nhu cầu thuê nhà lưu trú phải làm đơn </a:t>
            </a:r>
            <a:r>
              <a:rPr lang="en-US" sz="1800" b="0" dirty="0" err="1">
                <a:latin typeface="Times New Roman" panose="02020603050405020304" pitchFamily="18" charset="0"/>
                <a:cs typeface="Times New Roman" pitchFamily="18" charset="0"/>
              </a:rPr>
              <a:t>và</a:t>
            </a:r>
            <a:r>
              <a:rPr lang="vi-VN" sz="1800" b="0" dirty="0">
                <a:latin typeface="Times New Roman" panose="02020603050405020304" pitchFamily="18" charset="0"/>
                <a:cs typeface="Times New Roman" pitchFamily="18" charset="0"/>
              </a:rPr>
              <a:t> có xác nhận của </a:t>
            </a:r>
            <a:r>
              <a:rPr lang="en-GB" sz="1800" b="0" dirty="0">
                <a:latin typeface="Times New Roman" panose="02020603050405020304" pitchFamily="18" charset="0"/>
                <a:cs typeface="Times New Roman" pitchFamily="18" charset="0"/>
              </a:rPr>
              <a:t>DN </a:t>
            </a:r>
            <a:r>
              <a:rPr lang="en-GB" sz="1800" b="0" dirty="0" err="1">
                <a:latin typeface="Times New Roman" panose="02020603050405020304" pitchFamily="18" charset="0"/>
                <a:cs typeface="Times New Roman" pitchFamily="18" charset="0"/>
              </a:rPr>
              <a:t>làm</a:t>
            </a:r>
            <a:r>
              <a:rPr lang="en-GB" sz="1800" b="0" dirty="0">
                <a:latin typeface="Times New Roman" panose="02020603050405020304" pitchFamily="18" charset="0"/>
                <a:cs typeface="Times New Roman" pitchFamily="18" charset="0"/>
              </a:rPr>
              <a:t> </a:t>
            </a:r>
            <a:r>
              <a:rPr lang="en-GB" sz="1800" b="0" dirty="0" err="1">
                <a:latin typeface="Times New Roman" panose="02020603050405020304" pitchFamily="18" charset="0"/>
                <a:cs typeface="Times New Roman" pitchFamily="18" charset="0"/>
              </a:rPr>
              <a:t>việc</a:t>
            </a:r>
            <a:br>
              <a:rPr lang="vi-VN" sz="1800" b="0" dirty="0">
                <a:latin typeface="Times New Roman" panose="02020603050405020304" pitchFamily="18" charset="0"/>
                <a:cs typeface="Times New Roman" pitchFamily="18" charset="0"/>
              </a:rPr>
            </a:br>
            <a:r>
              <a:rPr lang="en-GB"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Trường hợp số đơn đăng ký thuê nhiều hơn tổng số nhà </a:t>
            </a:r>
            <a:r>
              <a:rPr lang="en-GB" sz="1800" b="0" dirty="0">
                <a:latin typeface="Times New Roman" panose="02020603050405020304" pitchFamily="18" charset="0"/>
                <a:cs typeface="Times New Roman" pitchFamily="18" charset="0"/>
              </a:rPr>
              <a:t>LTCN</a:t>
            </a:r>
            <a:r>
              <a:rPr lang="vi-VN" sz="1800" b="0" dirty="0">
                <a:latin typeface="Times New Roman" panose="02020603050405020304" pitchFamily="18" charset="0"/>
                <a:cs typeface="Times New Roman" pitchFamily="18" charset="0"/>
              </a:rPr>
              <a:t> thì bốc thăm do chủ đầu tư tổ chức, có đại diện Ban quản lý </a:t>
            </a:r>
            <a:r>
              <a:rPr lang="en-GB" sz="1800" b="0" dirty="0">
                <a:latin typeface="Times New Roman" panose="02020603050405020304" pitchFamily="18" charset="0"/>
                <a:cs typeface="Times New Roman" pitchFamily="18" charset="0"/>
              </a:rPr>
              <a:t>KCN</a:t>
            </a:r>
            <a:r>
              <a:rPr lang="vi-VN" sz="1800" b="0" dirty="0">
                <a:latin typeface="Times New Roman" panose="02020603050405020304" pitchFamily="18" charset="0"/>
                <a:cs typeface="Times New Roman" pitchFamily="18" charset="0"/>
              </a:rPr>
              <a:t> tham gia và tổ chức công đoàn giám sát.</a:t>
            </a:r>
            <a:br>
              <a:rPr lang="vi-VN" sz="1800" b="0" dirty="0">
                <a:latin typeface="Times New Roman" panose="02020603050405020304" pitchFamily="18" charset="0"/>
                <a:cs typeface="Times New Roman" pitchFamily="18" charset="0"/>
              </a:rPr>
            </a:br>
            <a:r>
              <a:rPr lang="en-GB"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Việc thuê nhà </a:t>
            </a:r>
            <a:r>
              <a:rPr lang="en-GB" sz="1800" b="0" dirty="0">
                <a:latin typeface="Times New Roman" panose="02020603050405020304" pitchFamily="18" charset="0"/>
                <a:cs typeface="Times New Roman" pitchFamily="18" charset="0"/>
              </a:rPr>
              <a:t>LTCN</a:t>
            </a:r>
            <a:r>
              <a:rPr lang="vi-VN" sz="1800" b="0" dirty="0">
                <a:latin typeface="Times New Roman" panose="02020603050405020304" pitchFamily="18" charset="0"/>
                <a:cs typeface="Times New Roman" pitchFamily="18" charset="0"/>
              </a:rPr>
              <a:t> phải lập thành Hợp đồng thuê nhà với đơn vị </a:t>
            </a:r>
            <a:r>
              <a:rPr lang="en-GB" sz="1800" b="0" dirty="0">
                <a:latin typeface="Times New Roman" panose="02020603050405020304" pitchFamily="18" charset="0"/>
                <a:cs typeface="Times New Roman" pitchFamily="18" charset="0"/>
              </a:rPr>
              <a:t>QLVH</a:t>
            </a:r>
            <a:br>
              <a:rPr lang="vi-VN" sz="1800" b="0" dirty="0">
                <a:latin typeface="Times New Roman" panose="02020603050405020304" pitchFamily="18" charset="0"/>
                <a:cs typeface="Times New Roman" pitchFamily="18" charset="0"/>
              </a:rPr>
            </a:br>
            <a:r>
              <a:rPr lang="en-GB" sz="1800" b="0" dirty="0">
                <a:latin typeface="Times New Roman" panose="02020603050405020304" pitchFamily="18" charset="0"/>
                <a:cs typeface="Times New Roman" pitchFamily="18" charset="0"/>
              </a:rPr>
              <a:t>-</a:t>
            </a:r>
            <a:r>
              <a:rPr lang="vi-VN" sz="1800" b="0" dirty="0">
                <a:latin typeface="Times New Roman" panose="02020603050405020304" pitchFamily="18" charset="0"/>
                <a:cs typeface="Times New Roman" pitchFamily="18" charset="0"/>
              </a:rPr>
              <a:t> Công nhân thuê nhà lưu trú phải trả tiền thuê nhà đầy đủ, không được cho thuê lại hoặc chuyển nhượng Hợp đồng thuê, nếu vi phạm sẽ bị hủy Hợp đồng</a:t>
            </a:r>
            <a:br>
              <a:rPr lang="vi-VN" sz="1800" b="0" dirty="0">
                <a:latin typeface="Times New Roman" panose="02020603050405020304" pitchFamily="18" charset="0"/>
                <a:cs typeface="Times New Roman" pitchFamily="18" charset="0"/>
              </a:rPr>
            </a:br>
            <a:r>
              <a:rPr lang="vi-VN" sz="1800" dirty="0">
                <a:solidFill>
                  <a:srgbClr val="FF0000"/>
                </a:solidFill>
                <a:latin typeface="Times New Roman" panose="02020603050405020304" pitchFamily="18" charset="0"/>
                <a:cs typeface="Times New Roman" pitchFamily="18" charset="0"/>
              </a:rPr>
              <a:t>2.</a:t>
            </a:r>
            <a:r>
              <a:rPr lang="vi-VN" sz="1800" b="0" dirty="0">
                <a:latin typeface="Times New Roman" panose="02020603050405020304" pitchFamily="18" charset="0"/>
                <a:cs typeface="Times New Roman" pitchFamily="18" charset="0"/>
              </a:rPr>
              <a:t> </a:t>
            </a:r>
            <a:r>
              <a:rPr lang="en-GB" sz="1800" b="0" dirty="0">
                <a:latin typeface="Times New Roman" panose="02020603050405020304" pitchFamily="18" charset="0"/>
                <a:cs typeface="Times New Roman" pitchFamily="18" charset="0"/>
              </a:rPr>
              <a:t>T</a:t>
            </a:r>
            <a:r>
              <a:rPr lang="vi-VN" sz="1800" b="0" dirty="0">
                <a:latin typeface="Times New Roman" panose="02020603050405020304" pitchFamily="18" charset="0"/>
                <a:cs typeface="Times New Roman" pitchFamily="18" charset="0"/>
              </a:rPr>
              <a:t>rường hợp nhà </a:t>
            </a:r>
            <a:r>
              <a:rPr lang="en-GB" sz="1800" b="0" dirty="0">
                <a:latin typeface="Times New Roman" panose="02020603050405020304" pitchFamily="18" charset="0"/>
                <a:cs typeface="Times New Roman" pitchFamily="18" charset="0"/>
              </a:rPr>
              <a:t>LTCN</a:t>
            </a:r>
            <a:r>
              <a:rPr lang="vi-VN" sz="1800" b="0" dirty="0">
                <a:latin typeface="Times New Roman" panose="02020603050405020304" pitchFamily="18" charset="0"/>
                <a:cs typeface="Times New Roman" pitchFamily="18" charset="0"/>
              </a:rPr>
              <a:t> do </a:t>
            </a:r>
            <a:r>
              <a:rPr lang="en-GB" sz="1800" b="0" dirty="0">
                <a:latin typeface="Times New Roman" panose="02020603050405020304" pitchFamily="18" charset="0"/>
                <a:cs typeface="Times New Roman" pitchFamily="18" charset="0"/>
              </a:rPr>
              <a:t>DN</a:t>
            </a:r>
            <a:r>
              <a:rPr lang="vi-VN" sz="1800" b="0" dirty="0">
                <a:latin typeface="Times New Roman" panose="02020603050405020304" pitchFamily="18" charset="0"/>
                <a:cs typeface="Times New Roman" pitchFamily="18" charset="0"/>
              </a:rPr>
              <a:t> </a:t>
            </a:r>
            <a:r>
              <a:rPr lang="en-GB" sz="1800" b="0" dirty="0">
                <a:latin typeface="Times New Roman" panose="02020603050405020304" pitchFamily="18" charset="0"/>
                <a:cs typeface="Times New Roman" pitchFamily="18" charset="0"/>
              </a:rPr>
              <a:t>SX</a:t>
            </a:r>
            <a:r>
              <a:rPr lang="vi-VN" sz="1800" b="0" dirty="0">
                <a:latin typeface="Times New Roman" panose="02020603050405020304" pitchFamily="18" charset="0"/>
                <a:cs typeface="Times New Roman" pitchFamily="18" charset="0"/>
              </a:rPr>
              <a:t> trong </a:t>
            </a:r>
            <a:r>
              <a:rPr lang="en-GB" sz="1800" b="0" dirty="0">
                <a:latin typeface="Times New Roman" panose="02020603050405020304" pitchFamily="18" charset="0"/>
                <a:cs typeface="Times New Roman" pitchFamily="18" charset="0"/>
              </a:rPr>
              <a:t>KCN</a:t>
            </a:r>
            <a:r>
              <a:rPr lang="vi-VN" sz="1800" b="0" dirty="0">
                <a:latin typeface="Times New Roman" panose="02020603050405020304" pitchFamily="18" charset="0"/>
                <a:cs typeface="Times New Roman" pitchFamily="18" charset="0"/>
              </a:rPr>
              <a:t> </a:t>
            </a:r>
            <a:r>
              <a:rPr lang="en-GB" sz="1800" b="0" dirty="0">
                <a:latin typeface="Times New Roman" panose="02020603050405020304" pitchFamily="18" charset="0"/>
                <a:cs typeface="Times New Roman" pitchFamily="18" charset="0"/>
              </a:rPr>
              <a:t>ĐTXD</a:t>
            </a:r>
            <a:r>
              <a:rPr lang="vi-VN" sz="1800" b="0" dirty="0">
                <a:latin typeface="Times New Roman" panose="02020603050405020304" pitchFamily="18" charset="0"/>
                <a:cs typeface="Times New Roman" pitchFamily="18" charset="0"/>
              </a:rPr>
              <a:t> thì </a:t>
            </a:r>
            <a:r>
              <a:rPr lang="en-GB" sz="1800" b="0" dirty="0">
                <a:latin typeface="Times New Roman" panose="02020603050405020304" pitchFamily="18" charset="0"/>
                <a:cs typeface="Times New Roman" pitchFamily="18" charset="0"/>
              </a:rPr>
              <a:t>CN</a:t>
            </a:r>
            <a:r>
              <a:rPr lang="vi-VN" sz="1800" b="0" dirty="0">
                <a:latin typeface="Times New Roman" panose="02020603050405020304" pitchFamily="18" charset="0"/>
                <a:cs typeface="Times New Roman" pitchFamily="18" charset="0"/>
              </a:rPr>
              <a:t> có nhu cầu thuê nộp đơn và </a:t>
            </a:r>
            <a:r>
              <a:rPr lang="en-US" sz="1800" b="0" dirty="0" err="1">
                <a:latin typeface="Times New Roman" panose="02020603050405020304" pitchFamily="18" charset="0"/>
                <a:cs typeface="Times New Roman" pitchFamily="18" charset="0"/>
              </a:rPr>
              <a:t>có</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đơn</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xác</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nhận</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của</a:t>
            </a:r>
            <a:r>
              <a:rPr lang="en-US" sz="1800" b="0" dirty="0">
                <a:latin typeface="Times New Roman" panose="02020603050405020304" pitchFamily="18" charset="0"/>
                <a:cs typeface="Times New Roman" pitchFamily="18" charset="0"/>
              </a:rPr>
              <a:t> DN, DN </a:t>
            </a:r>
            <a:r>
              <a:rPr lang="en-US" sz="1800" b="0" dirty="0" err="1">
                <a:latin typeface="Times New Roman" panose="02020603050405020304" pitchFamily="18" charset="0"/>
                <a:cs typeface="Times New Roman" pitchFamily="18" charset="0"/>
              </a:rPr>
              <a:t>chịu</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trách</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nhiệm</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cho</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thuê</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đúng</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đối</a:t>
            </a:r>
            <a:r>
              <a:rPr lang="en-US" sz="1800" b="0" dirty="0">
                <a:latin typeface="Times New Roman" panose="02020603050405020304" pitchFamily="18" charset="0"/>
                <a:cs typeface="Times New Roman" pitchFamily="18" charset="0"/>
              </a:rPr>
              <a:t> </a:t>
            </a:r>
            <a:r>
              <a:rPr lang="en-US" sz="1800" b="0" dirty="0" err="1">
                <a:latin typeface="Times New Roman" panose="02020603050405020304" pitchFamily="18" charset="0"/>
                <a:cs typeface="Times New Roman" pitchFamily="18" charset="0"/>
              </a:rPr>
              <a:t>tượng</a:t>
            </a:r>
            <a:endParaRPr lang="vi-VN" sz="1800" b="0" dirty="0">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1677229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224023"/>
            <a:ext cx="7704000" cy="640200"/>
          </a:xfrm>
          <a:prstGeom prst="rect">
            <a:avLst/>
          </a:prstGeom>
        </p:spPr>
        <p:txBody>
          <a:bodyPr spcFirstLastPara="1" wrap="square" lIns="91425" tIns="91425" rIns="91425" bIns="91425" anchor="t" anchorCtr="0">
            <a:noAutofit/>
          </a:bodyPr>
          <a:lstStyle/>
          <a:p>
            <a:pPr algn="ctr"/>
            <a:r>
              <a:rPr lang="en" sz="1800" dirty="0">
                <a:solidFill>
                  <a:srgbClr val="FF0000"/>
                </a:solidFill>
                <a:latin typeface="Times New Roman" panose="02020603050405020304" pitchFamily="18" charset="0"/>
                <a:cs typeface="Times New Roman" panose="02020603050405020304" pitchFamily="18" charset="0"/>
              </a:rPr>
              <a:t>I.1. </a:t>
            </a:r>
            <a:r>
              <a:rPr lang="en-US" sz="2000" dirty="0" err="1">
                <a:latin typeface="Times New Roman" panose="02020603050405020304" pitchFamily="18" charset="0"/>
                <a:cs typeface="Times New Roman" panose="02020603050405020304" pitchFamily="18" charset="0"/>
              </a:rPr>
              <a:t>Đối</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tượng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sách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xã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hội</a:t>
            </a:r>
            <a:r>
              <a:rPr lang="en-US" sz="2000" dirty="0">
                <a:latin typeface="Times New Roman" panose="02020603050405020304" pitchFamily="18" charset="0"/>
                <a:cs typeface="Times New Roman" panose="02020603050405020304" pitchFamily="18" charset="0"/>
              </a:rPr>
              <a:t> </a:t>
            </a:r>
            <a:br>
              <a:rPr lang="en-US" sz="200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a:t>
            </a:r>
            <a:r>
              <a:rPr lang="en-US" sz="1600" dirty="0" err="1">
                <a:solidFill>
                  <a:srgbClr val="FF0000"/>
                </a:solidFill>
                <a:latin typeface="Times New Roman" panose="02020603050405020304" pitchFamily="18" charset="0"/>
                <a:cs typeface="Times New Roman" panose="02020603050405020304" pitchFamily="18" charset="0"/>
              </a:rPr>
              <a:t>Điều</a:t>
            </a:r>
            <a:r>
              <a:rPr lang="en-US" sz="1600" dirty="0">
                <a:solidFill>
                  <a:srgbClr val="FF0000"/>
                </a:solidFill>
                <a:latin typeface="Times New Roman" panose="02020603050405020304" pitchFamily="18" charset="0"/>
                <a:cs typeface="Times New Roman" panose="02020603050405020304" pitchFamily="18" charset="0"/>
              </a:rPr>
              <a:t> 76 </a:t>
            </a:r>
            <a:r>
              <a:rPr lang="en-US" sz="1600" dirty="0" err="1">
                <a:solidFill>
                  <a:srgbClr val="FF0000"/>
                </a:solidFill>
                <a:latin typeface="Times New Roman" panose="02020603050405020304" pitchFamily="18" charset="0"/>
                <a:cs typeface="Times New Roman" panose="02020603050405020304" pitchFamily="18" charset="0"/>
              </a:rPr>
              <a:t>Luật</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Nhà</a:t>
            </a:r>
            <a:r>
              <a:rPr lang="en-US" sz="1600" dirty="0">
                <a:solidFill>
                  <a:srgbClr val="FF0000"/>
                </a:solidFill>
                <a:latin typeface="Times New Roman" panose="02020603050405020304" pitchFamily="18" charset="0"/>
                <a:cs typeface="Times New Roman" panose="02020603050405020304" pitchFamily="18" charset="0"/>
              </a:rPr>
              <a:t> ở]</a:t>
            </a:r>
            <a:br>
              <a:rPr lang="en-US" sz="1600" dirty="0">
                <a:latin typeface="Times New Roman" panose="02020603050405020304" pitchFamily="18" charset="0"/>
                <a:cs typeface="Times New Roman" panose="02020603050405020304" pitchFamily="18" charset="0"/>
              </a:rPr>
            </a:br>
            <a:endParaRPr sz="16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77175" y="784455"/>
            <a:ext cx="8325376" cy="4040766"/>
          </a:xfrm>
          <a:prstGeom prst="rect">
            <a:avLst/>
          </a:prstGeom>
        </p:spPr>
        <p:txBody>
          <a:bodyPr spcFirstLastPara="1" wrap="square" lIns="91425" tIns="91425" rIns="91425" bIns="91425" anchor="b" anchorCtr="0">
            <a:noAutofit/>
          </a:bodyPr>
          <a:lstStyle/>
          <a:p>
            <a:pPr>
              <a:lnSpc>
                <a:spcPts val="2500"/>
              </a:lnSpc>
              <a:spcBef>
                <a:spcPts val="600"/>
              </a:spcBef>
              <a:spcAft>
                <a:spcPts val="600"/>
              </a:spcAft>
            </a:pPr>
            <a:r>
              <a:rPr lang="vi-VN" sz="1600" dirty="0">
                <a:latin typeface="+mj-lt"/>
              </a:rPr>
              <a:t>1. </a:t>
            </a:r>
            <a:r>
              <a:rPr lang="vi-VN" sz="1600" b="0" dirty="0">
                <a:latin typeface="+mj-lt"/>
              </a:rPr>
              <a:t>Người có công với cách mạng, thân nhân liệt sĩ</a:t>
            </a:r>
            <a:br>
              <a:rPr lang="en-US" sz="1600" b="0" dirty="0">
                <a:latin typeface="+mj-lt"/>
              </a:rPr>
            </a:br>
            <a:r>
              <a:rPr lang="vi-VN" sz="1600" dirty="0">
                <a:latin typeface="+mj-lt"/>
              </a:rPr>
              <a:t>2. </a:t>
            </a:r>
            <a:r>
              <a:rPr lang="vi-VN" sz="1600" b="0" dirty="0">
                <a:latin typeface="+mj-lt"/>
              </a:rPr>
              <a:t>Hộ gia đình nghèo, cận nghèo tại khu vực nông thôn</a:t>
            </a:r>
            <a:br>
              <a:rPr lang="en-US" sz="1600" b="0" dirty="0">
                <a:latin typeface="+mj-lt"/>
              </a:rPr>
            </a:br>
            <a:r>
              <a:rPr lang="vi-VN" sz="1600" dirty="0">
                <a:latin typeface="+mj-lt"/>
              </a:rPr>
              <a:t>3. </a:t>
            </a:r>
            <a:r>
              <a:rPr lang="vi-VN" sz="1600" b="0" dirty="0">
                <a:latin typeface="+mj-lt"/>
              </a:rPr>
              <a:t>Hộ gia đình nghèo, cận nghèo </a:t>
            </a:r>
            <a:r>
              <a:rPr lang="en-US" sz="1600" b="0" dirty="0">
                <a:latin typeface="Times New Roman" panose="02020603050405020304" pitchFamily="18" charset="0"/>
                <a:cs typeface="Times New Roman" panose="02020603050405020304" pitchFamily="18" charset="0"/>
              </a:rPr>
              <a:t>KVNT</a:t>
            </a:r>
            <a:r>
              <a:rPr lang="vi-VN" sz="1600" b="0" dirty="0">
                <a:latin typeface="+mj-lt"/>
              </a:rPr>
              <a:t> bị thiên tai, biến đổi khí hậu</a:t>
            </a:r>
            <a:br>
              <a:rPr lang="en-US" sz="1600" b="0" dirty="0">
                <a:latin typeface="+mj-lt"/>
              </a:rPr>
            </a:br>
            <a:r>
              <a:rPr lang="vi-VN" sz="1600" dirty="0">
                <a:solidFill>
                  <a:srgbClr val="2F9018"/>
                </a:solidFill>
                <a:latin typeface="+mj-lt"/>
              </a:rPr>
              <a:t>4. </a:t>
            </a:r>
            <a:r>
              <a:rPr lang="vi-VN" sz="1600" b="0" dirty="0">
                <a:solidFill>
                  <a:srgbClr val="2F9018"/>
                </a:solidFill>
                <a:latin typeface="+mj-lt"/>
              </a:rPr>
              <a:t>Hộ gia đình nghèo, cận nghèo tại khu vực đô thị.</a:t>
            </a:r>
            <a:br>
              <a:rPr lang="en-US" sz="1600" b="0" dirty="0">
                <a:solidFill>
                  <a:srgbClr val="2F9018"/>
                </a:solidFill>
                <a:latin typeface="+mj-lt"/>
              </a:rPr>
            </a:br>
            <a:r>
              <a:rPr lang="vi-VN" sz="1600" dirty="0">
                <a:solidFill>
                  <a:srgbClr val="2F9018"/>
                </a:solidFill>
                <a:latin typeface="+mj-lt"/>
              </a:rPr>
              <a:t>5. </a:t>
            </a:r>
            <a:r>
              <a:rPr lang="vi-VN" sz="1600" b="0" dirty="0">
                <a:solidFill>
                  <a:srgbClr val="2F9018"/>
                </a:solidFill>
                <a:latin typeface="+mj-lt"/>
              </a:rPr>
              <a:t>Người thu nhập thấp tại khu vực đô thị.</a:t>
            </a:r>
            <a:br>
              <a:rPr lang="en-US" sz="1600" b="0" dirty="0">
                <a:latin typeface="+mj-lt"/>
              </a:rPr>
            </a:br>
            <a:r>
              <a:rPr lang="vi-VN" sz="1600" dirty="0">
                <a:latin typeface="+mj-lt"/>
              </a:rPr>
              <a:t>6. </a:t>
            </a:r>
            <a:r>
              <a:rPr lang="vi-VN" sz="1600" b="0" dirty="0">
                <a:latin typeface="+mj-lt"/>
              </a:rPr>
              <a:t>Công nhân, người lao động đang làm việc trong và </a:t>
            </a:r>
            <a:r>
              <a:rPr lang="vi-VN" sz="1600" b="0" dirty="0">
                <a:latin typeface="Times New Roman" panose="02020603050405020304" pitchFamily="18" charset="0"/>
                <a:cs typeface="Times New Roman" panose="02020603050405020304" pitchFamily="18" charset="0"/>
              </a:rPr>
              <a:t>ngoài</a:t>
            </a:r>
            <a:r>
              <a:rPr lang="en-US" sz="1600" b="0" dirty="0">
                <a:latin typeface="Times New Roman" panose="02020603050405020304" pitchFamily="18" charset="0"/>
                <a:cs typeface="Times New Roman" panose="02020603050405020304" pitchFamily="18" charset="0"/>
              </a:rPr>
              <a:t> KCN</a:t>
            </a:r>
            <a:br>
              <a:rPr lang="en-US" sz="1600" b="0" dirty="0">
                <a:latin typeface="+mj-lt"/>
              </a:rPr>
            </a:br>
            <a:r>
              <a:rPr lang="vi-VN" sz="1600" dirty="0">
                <a:latin typeface="+mj-lt"/>
              </a:rPr>
              <a:t>7. </a:t>
            </a:r>
            <a:r>
              <a:rPr lang="en-US" sz="1600" b="0" dirty="0">
                <a:latin typeface="Times New Roman" panose="02020603050405020304" pitchFamily="18" charset="0"/>
                <a:cs typeface="Times New Roman" panose="02020603050405020304" pitchFamily="18" charset="0"/>
              </a:rPr>
              <a:t>L</a:t>
            </a:r>
            <a:r>
              <a:rPr lang="vi-VN" sz="1600" b="0" dirty="0">
                <a:latin typeface="Times New Roman" panose="02020603050405020304" pitchFamily="18" charset="0"/>
                <a:cs typeface="Times New Roman" panose="02020603050405020304" pitchFamily="18" charset="0"/>
              </a:rPr>
              <a:t>ực </a:t>
            </a:r>
            <a:r>
              <a:rPr lang="vi-VN" sz="1600" b="0" dirty="0">
                <a:latin typeface="+mj-lt"/>
              </a:rPr>
              <a:t>lượng vũ trang nhân dân</a:t>
            </a:r>
            <a:br>
              <a:rPr lang="en-US" sz="1600" b="0" dirty="0">
                <a:latin typeface="+mj-lt"/>
              </a:rPr>
            </a:br>
            <a:r>
              <a:rPr lang="vi-VN" sz="1600" dirty="0">
                <a:latin typeface="+mj-lt"/>
              </a:rPr>
              <a:t>8. </a:t>
            </a:r>
            <a:r>
              <a:rPr lang="vi-VN" sz="1600" b="0" dirty="0">
                <a:latin typeface="+mj-lt"/>
              </a:rPr>
              <a:t>Cán bộ, công chức, viên chức</a:t>
            </a:r>
            <a:br>
              <a:rPr lang="en-US" sz="1600" b="0" dirty="0">
                <a:latin typeface="+mj-lt"/>
              </a:rPr>
            </a:br>
            <a:r>
              <a:rPr lang="vi-VN" sz="1600" dirty="0">
                <a:latin typeface="+mj-lt"/>
              </a:rPr>
              <a:t>9. </a:t>
            </a:r>
            <a:r>
              <a:rPr lang="vi-VN" sz="1600" b="0" dirty="0">
                <a:latin typeface="+mj-lt"/>
              </a:rPr>
              <a:t>Đối tượng đã trả lại nhà ở công vụ</a:t>
            </a:r>
            <a:br>
              <a:rPr lang="en-US" sz="1600" b="0" dirty="0">
                <a:latin typeface="+mj-lt"/>
              </a:rPr>
            </a:br>
            <a:r>
              <a:rPr lang="vi-VN" sz="1600" dirty="0">
                <a:latin typeface="+mj-lt"/>
              </a:rPr>
              <a:t>10. </a:t>
            </a:r>
            <a:r>
              <a:rPr lang="vi-VN" sz="1600" b="0" dirty="0">
                <a:latin typeface="+mj-lt"/>
              </a:rPr>
              <a:t>Hộ gia đình, cá nhân thuộc trường hợp bị thu hồi đất mà chưa được Nhà nước bồi thường</a:t>
            </a:r>
            <a:br>
              <a:rPr lang="en-US" sz="1600" b="0" dirty="0">
                <a:latin typeface="+mj-lt"/>
              </a:rPr>
            </a:br>
            <a:r>
              <a:rPr lang="vi-VN" sz="1600" dirty="0">
                <a:latin typeface="+mj-lt"/>
              </a:rPr>
              <a:t>11. </a:t>
            </a:r>
            <a:r>
              <a:rPr lang="vi-VN" sz="1600" b="0" dirty="0">
                <a:latin typeface="+mj-lt"/>
              </a:rPr>
              <a:t>Học sinh, sinh viên</a:t>
            </a:r>
            <a:br>
              <a:rPr lang="en-US" sz="1600" b="0" dirty="0">
                <a:latin typeface="+mj-lt"/>
              </a:rPr>
            </a:br>
            <a:r>
              <a:rPr lang="vi-VN" sz="1600" dirty="0">
                <a:solidFill>
                  <a:srgbClr val="FF0000"/>
                </a:solidFill>
                <a:latin typeface="+mj-lt"/>
              </a:rPr>
              <a:t>12. </a:t>
            </a:r>
            <a:r>
              <a:rPr lang="vi-VN" sz="1600" b="0" dirty="0">
                <a:solidFill>
                  <a:srgbClr val="FF0000"/>
                </a:solidFill>
                <a:latin typeface="+mj-lt"/>
              </a:rPr>
              <a:t>Doanh nghiệp, hợp tác xã, liên hiệp hợp tác xã trong </a:t>
            </a:r>
            <a:r>
              <a:rPr lang="en-US" sz="1600" b="0" dirty="0">
                <a:solidFill>
                  <a:srgbClr val="FF0000"/>
                </a:solidFill>
                <a:latin typeface="Times New Roman" panose="02020603050405020304" pitchFamily="18" charset="0"/>
                <a:cs typeface="Times New Roman" panose="02020603050405020304" pitchFamily="18" charset="0"/>
              </a:rPr>
              <a:t>KCN</a:t>
            </a:r>
            <a:endParaRPr lang="vi-VN" sz="1600" b="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939673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473887" y="307050"/>
            <a:ext cx="8305800" cy="557303"/>
          </a:xfrm>
          <a:prstGeom prst="rect">
            <a:avLst/>
          </a:prstGeom>
        </p:spPr>
        <p:txBody>
          <a:bodyPr spcFirstLastPara="1" wrap="square" lIns="91425" tIns="91425" rIns="91425" bIns="91425" anchor="t" anchorCtr="0">
            <a:noAutofit/>
          </a:bodyPr>
          <a:lstStyle/>
          <a:p>
            <a:pPr lvl="0" algn="ctr"/>
            <a:r>
              <a:rPr lang="en-US" sz="2000">
                <a:solidFill>
                  <a:srgbClr val="FF0000"/>
                </a:solidFill>
                <a:latin typeface="Times New Roman" panose="02020603050405020304" pitchFamily="18" charset="0"/>
                <a:cs typeface="Times New Roman" panose="02020603050405020304" pitchFamily="18" charset="0"/>
              </a:rPr>
              <a:t>V</a:t>
            </a:r>
            <a:r>
              <a:rPr lang="en-US" sz="2000" dirty="0">
                <a:solidFill>
                  <a:srgbClr val="FF0000"/>
                </a:solidFill>
                <a:latin typeface="Times New Roman" panose="02020603050405020304" pitchFamily="18" charset="0"/>
                <a:cs typeface="Times New Roman" panose="02020603050405020304" pitchFamily="18" charset="0"/>
              </a:rPr>
              <a:t>. </a:t>
            </a:r>
            <a:r>
              <a:rPr lang="vi-VN" sz="2000" dirty="0">
                <a:solidFill>
                  <a:srgbClr val="FF0000"/>
                </a:solidFill>
                <a:latin typeface="Times New Roman" panose="02020603050405020304" pitchFamily="18" charset="0"/>
                <a:cs typeface="Times New Roman" panose="02020603050405020304" pitchFamily="18" charset="0"/>
              </a:rPr>
              <a:t>VỀ NHÀ </a:t>
            </a:r>
            <a:r>
              <a:rPr lang="en-US" sz="2000" dirty="0">
                <a:solidFill>
                  <a:srgbClr val="FF0000"/>
                </a:solidFill>
                <a:latin typeface="Times New Roman" panose="02020603050405020304" pitchFamily="18" charset="0"/>
                <a:cs typeface="Times New Roman" panose="02020603050405020304" pitchFamily="18" charset="0"/>
              </a:rPr>
              <a:t>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endParaRPr lang="en-US"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333;p39"/>
          <p:cNvSpPr txBox="1">
            <a:spLocks noGrp="1"/>
          </p:cNvSpPr>
          <p:nvPr>
            <p:ph type="title" idx="2"/>
          </p:nvPr>
        </p:nvSpPr>
        <p:spPr>
          <a:xfrm>
            <a:off x="429811" y="1203060"/>
            <a:ext cx="471339" cy="30366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44" name="Google Shape;332;p39"/>
          <p:cNvSpPr txBox="1">
            <a:spLocks noGrp="1"/>
          </p:cNvSpPr>
          <p:nvPr>
            <p:ph type="title"/>
          </p:nvPr>
        </p:nvSpPr>
        <p:spPr>
          <a:xfrm>
            <a:off x="809624" y="1131880"/>
            <a:ext cx="6758203" cy="457200"/>
          </a:xfrm>
          <a:prstGeom prst="rect">
            <a:avLst/>
          </a:prstGeom>
        </p:spPr>
        <p:txBody>
          <a:bodyPr spcFirstLastPara="1" wrap="square" lIns="91425" tIns="91425" rIns="91425" bIns="91425" anchor="b" anchorCtr="0">
            <a:noAutofit/>
          </a:bodyPr>
          <a:lstStyle/>
          <a:p>
            <a:pPr lvl="0"/>
            <a:r>
              <a:rPr lang="en-US" sz="1400" dirty="0" err="1">
                <a:latin typeface="Times New Roman" panose="02020603050405020304" pitchFamily="18" charset="0"/>
                <a:cs typeface="Times New Roman" panose="02020603050405020304" pitchFamily="18" charset="0"/>
              </a:rPr>
              <a:t>Hình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thức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phát</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triển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p>
        </p:txBody>
      </p:sp>
      <p:sp>
        <p:nvSpPr>
          <p:cNvPr id="46" name="Google Shape;338;p39"/>
          <p:cNvSpPr txBox="1">
            <a:spLocks noGrp="1"/>
          </p:cNvSpPr>
          <p:nvPr>
            <p:ph type="title" idx="6"/>
          </p:nvPr>
        </p:nvSpPr>
        <p:spPr>
          <a:xfrm>
            <a:off x="809624" y="1600991"/>
            <a:ext cx="6939549" cy="348793"/>
          </a:xfrm>
          <a:prstGeom prst="rect">
            <a:avLst/>
          </a:prstGeom>
        </p:spPr>
        <p:txBody>
          <a:bodyPr spcFirstLastPara="1" wrap="square" lIns="91425" tIns="91425" rIns="91425" bIns="91425" anchor="b" anchorCtr="0">
            <a:noAutofit/>
          </a:bodyPr>
          <a:lstStyle/>
          <a:p>
            <a:pPr marL="0" indent="0"/>
            <a:r>
              <a:rPr lang="en-US" sz="1400" dirty="0" err="1">
                <a:latin typeface="Times New Roman" panose="02020603050405020304" pitchFamily="18" charset="0"/>
                <a:cs typeface="Times New Roman" panose="02020603050405020304" pitchFamily="18" charset="0"/>
              </a:rPr>
              <a:t>Điều</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kiện</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được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chính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sách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hỗ</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về</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lang="vi-VN" sz="1400" dirty="0">
              <a:latin typeface="Times New Roman" panose="02020603050405020304" pitchFamily="18" charset="0"/>
              <a:cs typeface="Times New Roman" panose="02020603050405020304" pitchFamily="18" charset="0"/>
            </a:endParaRPr>
          </a:p>
        </p:txBody>
      </p:sp>
      <p:sp>
        <p:nvSpPr>
          <p:cNvPr id="47" name="Google Shape;341;p39"/>
          <p:cNvSpPr txBox="1">
            <a:spLocks noGrp="1"/>
          </p:cNvSpPr>
          <p:nvPr>
            <p:ph type="title" idx="9"/>
          </p:nvPr>
        </p:nvSpPr>
        <p:spPr>
          <a:xfrm>
            <a:off x="809624" y="187979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Đất để phát triển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53" name="Google Shape;333;p39"/>
          <p:cNvSpPr txBox="1">
            <a:spLocks noGrp="1"/>
          </p:cNvSpPr>
          <p:nvPr>
            <p:ph type="title" idx="2"/>
          </p:nvPr>
        </p:nvSpPr>
        <p:spPr>
          <a:xfrm>
            <a:off x="436611" y="1521577"/>
            <a:ext cx="471339" cy="414709"/>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03</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4" name="Google Shape;333;p39"/>
          <p:cNvSpPr txBox="1">
            <a:spLocks noGrp="1"/>
          </p:cNvSpPr>
          <p:nvPr>
            <p:ph type="title" idx="2"/>
          </p:nvPr>
        </p:nvSpPr>
        <p:spPr>
          <a:xfrm>
            <a:off x="442799" y="1942962"/>
            <a:ext cx="471339" cy="39166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04</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3" name="Google Shape;333;p39"/>
          <p:cNvSpPr txBox="1">
            <a:spLocks noGrp="1"/>
          </p:cNvSpPr>
          <p:nvPr>
            <p:ph type="title" idx="2"/>
          </p:nvPr>
        </p:nvSpPr>
        <p:spPr>
          <a:xfrm>
            <a:off x="436611" y="2250612"/>
            <a:ext cx="471339" cy="53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05</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17" name="Google Shape;341;p39"/>
          <p:cNvSpPr txBox="1">
            <a:spLocks noGrp="1"/>
          </p:cNvSpPr>
          <p:nvPr>
            <p:ph type="title" idx="9"/>
          </p:nvPr>
        </p:nvSpPr>
        <p:spPr>
          <a:xfrm>
            <a:off x="800100" y="226059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Loại dự án và yêu cầu đối với dự án ĐTXD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29" name="Google Shape;333;p39"/>
          <p:cNvSpPr txBox="1">
            <a:spLocks noGrp="1"/>
          </p:cNvSpPr>
          <p:nvPr>
            <p:ph type="title" idx="2"/>
          </p:nvPr>
        </p:nvSpPr>
        <p:spPr>
          <a:xfrm>
            <a:off x="439336" y="788524"/>
            <a:ext cx="471339" cy="394345"/>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0" name="Google Shape;332;p39"/>
          <p:cNvSpPr txBox="1">
            <a:spLocks noGrp="1"/>
          </p:cNvSpPr>
          <p:nvPr>
            <p:ph type="title"/>
          </p:nvPr>
        </p:nvSpPr>
        <p:spPr>
          <a:xfrm>
            <a:off x="809624" y="740528"/>
            <a:ext cx="6758203" cy="457200"/>
          </a:xfrm>
          <a:prstGeom prst="rect">
            <a:avLst/>
          </a:prstGeom>
        </p:spPr>
        <p:txBody>
          <a:bodyPr spcFirstLastPara="1" wrap="square" lIns="91425" tIns="91425" rIns="91425" bIns="91425" anchor="b" anchorCtr="0">
            <a:noAutofit/>
          </a:bodyPr>
          <a:lstStyle/>
          <a:p>
            <a:pPr lvl="0"/>
            <a:r>
              <a:rPr lang="en-US" sz="1400" dirty="0" err="1">
                <a:latin typeface="Times New Roman" panose="02020603050405020304" pitchFamily="18" charset="0"/>
                <a:cs typeface="Times New Roman" panose="02020603050405020304" pitchFamily="18" charset="0"/>
              </a:rPr>
              <a:t>Đối</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tượng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được</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hưởng</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chính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sách</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hỗ</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trợ</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về</a:t>
            </a:r>
            <a:r>
              <a:rPr lang="en-US" sz="1400" dirty="0">
                <a:latin typeface="Times New Roman" panose="02020603050405020304" pitchFamily="18" charset="0"/>
                <a:cs typeface="Times New Roman" panose="02020603050405020304" pitchFamily="18" charset="0"/>
              </a:rPr>
              <a:t> </a:t>
            </a:r>
            <a:r>
              <a:rPr lang="en-US" sz="1400" dirty="0" err="1">
                <a:latin typeface="Times New Roman" panose="02020603050405020304" pitchFamily="18" charset="0"/>
                <a:cs typeface="Times New Roman" panose="02020603050405020304" pitchFamily="18" charset="0"/>
              </a:rPr>
              <a:t>nhà</a:t>
            </a:r>
            <a:r>
              <a:rPr lang="en-US" sz="1400" dirty="0">
                <a:latin typeface="Times New Roman" panose="02020603050405020304" pitchFamily="18" charset="0"/>
                <a:cs typeface="Times New Roman" panose="02020603050405020304" pitchFamily="18" charset="0"/>
              </a:rPr>
              <a:t> 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p>
        </p:txBody>
      </p:sp>
      <p:sp>
        <p:nvSpPr>
          <p:cNvPr id="31" name="Google Shape;333;p39"/>
          <p:cNvSpPr txBox="1">
            <a:spLocks noGrp="1"/>
          </p:cNvSpPr>
          <p:nvPr>
            <p:ph type="title" idx="2"/>
          </p:nvPr>
        </p:nvSpPr>
        <p:spPr>
          <a:xfrm>
            <a:off x="436611" y="2555492"/>
            <a:ext cx="471339" cy="660956"/>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06</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2" name="Google Shape;333;p39"/>
          <p:cNvSpPr txBox="1">
            <a:spLocks noGrp="1"/>
          </p:cNvSpPr>
          <p:nvPr>
            <p:ph type="title" idx="2"/>
          </p:nvPr>
        </p:nvSpPr>
        <p:spPr>
          <a:xfrm>
            <a:off x="436611" y="2958962"/>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07</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3" name="Google Shape;333;p39"/>
          <p:cNvSpPr txBox="1">
            <a:spLocks noGrp="1"/>
          </p:cNvSpPr>
          <p:nvPr>
            <p:ph type="title" idx="2"/>
          </p:nvPr>
        </p:nvSpPr>
        <p:spPr>
          <a:xfrm>
            <a:off x="446136" y="3377867"/>
            <a:ext cx="471339" cy="55867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08</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4" name="Google Shape;333;p39"/>
          <p:cNvSpPr txBox="1">
            <a:spLocks noGrp="1"/>
          </p:cNvSpPr>
          <p:nvPr>
            <p:ph type="title" idx="2"/>
          </p:nvPr>
        </p:nvSpPr>
        <p:spPr>
          <a:xfrm>
            <a:off x="446136" y="3821292"/>
            <a:ext cx="471339" cy="49815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rgbClr val="ED2727"/>
                </a:solidFill>
                <a:latin typeface="Times New Roman" panose="02020603050405020304" pitchFamily="18" charset="0"/>
                <a:cs typeface="Times New Roman" panose="02020603050405020304" pitchFamily="18" charset="0"/>
              </a:rPr>
              <a:t>09</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5" name="Google Shape;341;p39"/>
          <p:cNvSpPr txBox="1">
            <a:spLocks noGrp="1"/>
          </p:cNvSpPr>
          <p:nvPr>
            <p:ph type="title" idx="9"/>
          </p:nvPr>
        </p:nvSpPr>
        <p:spPr>
          <a:xfrm>
            <a:off x="781050" y="2637588"/>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Chủ đầu tư dự án ĐTXD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36" name="Google Shape;341;p39"/>
          <p:cNvSpPr txBox="1">
            <a:spLocks noGrp="1"/>
          </p:cNvSpPr>
          <p:nvPr>
            <p:ph type="title" idx="9"/>
          </p:nvPr>
        </p:nvSpPr>
        <p:spPr>
          <a:xfrm>
            <a:off x="790575" y="3059422"/>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Ưu đãi chủ đầu tư dự án ĐTXD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37" name="Google Shape;341;p39"/>
          <p:cNvSpPr txBox="1">
            <a:spLocks noGrp="1"/>
          </p:cNvSpPr>
          <p:nvPr>
            <p:ph type="title" idx="9"/>
          </p:nvPr>
        </p:nvSpPr>
        <p:spPr>
          <a:xfrm>
            <a:off x="800100" y="345375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Giá bán, cho thuê mua, cho thuê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38" name="Google Shape;341;p39"/>
          <p:cNvSpPr txBox="1">
            <a:spLocks noGrp="1"/>
          </p:cNvSpPr>
          <p:nvPr>
            <p:ph type="title" idx="9"/>
          </p:nvPr>
        </p:nvSpPr>
        <p:spPr>
          <a:xfrm>
            <a:off x="771525" y="383493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Trình tự thủ tục bán, cho thuê mua, cho thuê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
        <p:nvSpPr>
          <p:cNvPr id="27" name="Google Shape;333;p39"/>
          <p:cNvSpPr txBox="1">
            <a:spLocks noGrp="1"/>
          </p:cNvSpPr>
          <p:nvPr>
            <p:ph type="title" idx="2"/>
          </p:nvPr>
        </p:nvSpPr>
        <p:spPr>
          <a:xfrm>
            <a:off x="436611" y="414450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1800" dirty="0">
                <a:solidFill>
                  <a:srgbClr val="ED2727"/>
                </a:solidFill>
                <a:latin typeface="Times New Roman" panose="02020603050405020304" pitchFamily="18" charset="0"/>
                <a:cs typeface="Times New Roman" panose="02020603050405020304" pitchFamily="18" charset="0"/>
              </a:rPr>
              <a:t>10</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28" name="Google Shape;341;p39"/>
          <p:cNvSpPr txBox="1">
            <a:spLocks noGrp="1"/>
          </p:cNvSpPr>
          <p:nvPr>
            <p:ph type="title" idx="9"/>
          </p:nvPr>
        </p:nvSpPr>
        <p:spPr>
          <a:xfrm>
            <a:off x="762000" y="4195437"/>
            <a:ext cx="7634325"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Vay vốn ưu đãi để mua, thuê mua nhà </a:t>
            </a:r>
            <a:r>
              <a:rPr lang="en-US" sz="1400" dirty="0">
                <a:latin typeface="Times New Roman" panose="02020603050405020304" pitchFamily="18" charset="0"/>
                <a:cs typeface="Times New Roman" panose="02020603050405020304" pitchFamily="18" charset="0"/>
              </a:rPr>
              <a:t>ở </a:t>
            </a:r>
            <a:r>
              <a:rPr lang="en-US" sz="1400" dirty="0" err="1">
                <a:latin typeface="Times New Roman" panose="02020603050405020304" pitchFamily="18" charset="0"/>
                <a:cs typeface="Times New Roman" panose="02020603050405020304" pitchFamily="18" charset="0"/>
              </a:rPr>
              <a:t>cho</a:t>
            </a:r>
            <a:r>
              <a:rPr lang="en-US" sz="1400" dirty="0">
                <a:latin typeface="Times New Roman" panose="02020603050405020304" pitchFamily="18" charset="0"/>
                <a:cs typeface="Times New Roman" panose="02020603050405020304" pitchFamily="18" charset="0"/>
              </a:rPr>
              <a:t> LLVTND</a:t>
            </a:r>
            <a:endParaRPr sz="14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564783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76175"/>
            <a:ext cx="7704000" cy="494903"/>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682232" y="683155"/>
            <a:ext cx="7656516" cy="4215213"/>
          </a:xfrm>
          <a:prstGeom prst="rect">
            <a:avLst/>
          </a:prstGeom>
        </p:spPr>
        <p:txBody>
          <a:bodyPr spcFirstLastPara="1" wrap="square" lIns="91425" tIns="91425" rIns="91425" bIns="91425" anchor="b" anchorCtr="0">
            <a:noAutofit/>
          </a:bodyPr>
          <a:lstStyle/>
          <a:p>
            <a:pPr lvl="0">
              <a:lnSpc>
                <a:spcPct val="120000"/>
              </a:lnSpc>
              <a:spcBef>
                <a:spcPts val="1200"/>
              </a:spcBef>
              <a:spcAft>
                <a:spcPts val="1200"/>
              </a:spcAft>
            </a:pPr>
            <a:r>
              <a:rPr lang="en-US" sz="1700" dirty="0">
                <a:solidFill>
                  <a:srgbClr val="FF0000"/>
                </a:solidFill>
                <a:latin typeface="Times New Roman" panose="02020603050405020304" pitchFamily="18" charset="0"/>
                <a:cs typeface="Times New Roman" panose="02020603050405020304" pitchFamily="18" charset="0"/>
              </a:rPr>
              <a:t>01. </a:t>
            </a:r>
            <a:r>
              <a:rPr lang="en-US" sz="1700" dirty="0" err="1">
                <a:latin typeface="Times New Roman" panose="02020603050405020304" pitchFamily="18" charset="0"/>
                <a:cs typeface="Times New Roman" panose="02020603050405020304" pitchFamily="18" charset="0"/>
              </a:rPr>
              <a:t>Đối</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tượng</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được</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hưởng</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chính</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sách</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nhà</a:t>
            </a:r>
            <a:r>
              <a:rPr lang="en-US" sz="1700" dirty="0">
                <a:latin typeface="Times New Roman" panose="02020603050405020304" pitchFamily="18" charset="0"/>
                <a:cs typeface="Times New Roman" panose="02020603050405020304" pitchFamily="18" charset="0"/>
              </a:rPr>
              <a:t> ở </a:t>
            </a:r>
            <a:r>
              <a:rPr lang="en-US" sz="1700" dirty="0" err="1">
                <a:latin typeface="Times New Roman" panose="02020603050405020304" pitchFamily="18" charset="0"/>
                <a:cs typeface="Times New Roman" panose="02020603050405020304" pitchFamily="18" charset="0"/>
              </a:rPr>
              <a:t>cho</a:t>
            </a:r>
            <a:r>
              <a:rPr lang="en-US" sz="1700" dirty="0">
                <a:latin typeface="Times New Roman" panose="02020603050405020304" pitchFamily="18" charset="0"/>
                <a:cs typeface="Times New Roman" panose="02020603050405020304" pitchFamily="18" charset="0"/>
              </a:rPr>
              <a:t> LLVTND </a:t>
            </a:r>
            <a:r>
              <a:rPr lang="en-US" sz="1700" dirty="0">
                <a:solidFill>
                  <a:srgbClr val="FF0000"/>
                </a:solidFill>
                <a:latin typeface="Times New Roman" panose="02020603050405020304" pitchFamily="18" charset="0"/>
                <a:cs typeface="Times New Roman" panose="02020603050405020304" pitchFamily="18" charset="0"/>
              </a:rPr>
              <a:t>[</a:t>
            </a:r>
            <a:r>
              <a:rPr lang="en-US" sz="1700" dirty="0" err="1">
                <a:solidFill>
                  <a:srgbClr val="FF0000"/>
                </a:solidFill>
                <a:latin typeface="Times New Roman" panose="02020603050405020304" pitchFamily="18" charset="0"/>
                <a:cs typeface="Times New Roman" panose="02020603050405020304" pitchFamily="18" charset="0"/>
              </a:rPr>
              <a:t>Điều</a:t>
            </a:r>
            <a:r>
              <a:rPr lang="en-US" sz="1700" dirty="0">
                <a:solidFill>
                  <a:srgbClr val="FF0000"/>
                </a:solidFill>
                <a:latin typeface="Times New Roman" panose="02020603050405020304" pitchFamily="18" charset="0"/>
                <a:cs typeface="Times New Roman" panose="02020603050405020304" pitchFamily="18" charset="0"/>
              </a:rPr>
              <a:t> 101 LNO]</a:t>
            </a:r>
            <a:br>
              <a:rPr lang="en-US" sz="170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Sĩ quan, quân nhân chuyên nghiệp, hạ sĩ quan thuộc lực lượng vũ trang nhân dân, công nhân công an, công chức, công nhân và viên chức quốc phòng đang phục vụ tại ngũ; người làm công tác cơ yếu, người làm công tác khác trong tổ chức cơ yếu hưởng lương từ ngân sách nhà nước đang công tác.</a:t>
            </a:r>
            <a:br>
              <a:rPr lang="en-US" sz="1700" dirty="0">
                <a:latin typeface="Times New Roman" panose="02020603050405020304" pitchFamily="18" charset="0"/>
                <a:cs typeface="Times New Roman" panose="02020603050405020304" pitchFamily="18" charset="0"/>
              </a:rPr>
            </a:br>
            <a:r>
              <a:rPr lang="en-US" sz="1700" b="0" dirty="0">
                <a:latin typeface="Times New Roman" panose="02020603050405020304" pitchFamily="18" charset="0"/>
                <a:cs typeface="Times New Roman" panose="02020603050405020304" pitchFamily="18" charset="0"/>
              </a:rPr>
              <a:t>- B</a:t>
            </a:r>
            <a:r>
              <a:rPr lang="en-GB" sz="1700" b="0" dirty="0">
                <a:latin typeface="Times New Roman" panose="02020603050405020304" pitchFamily="18" charset="0"/>
                <a:cs typeface="Times New Roman" panose="02020603050405020304" pitchFamily="18" charset="0"/>
              </a:rPr>
              <a:t>QP</a:t>
            </a:r>
            <a:r>
              <a:rPr lang="vi-VN" sz="1700" b="0" dirty="0">
                <a:latin typeface="Times New Roman" panose="02020603050405020304" pitchFamily="18" charset="0"/>
                <a:cs typeface="Times New Roman" panose="02020603050405020304" pitchFamily="18" charset="0"/>
              </a:rPr>
              <a:t>, </a:t>
            </a:r>
            <a:r>
              <a:rPr lang="en-GB" sz="1700" b="0" dirty="0">
                <a:latin typeface="Times New Roman" panose="02020603050405020304" pitchFamily="18" charset="0"/>
                <a:cs typeface="Times New Roman" panose="02020603050405020304" pitchFamily="18" charset="0"/>
              </a:rPr>
              <a:t>BCA</a:t>
            </a:r>
            <a:r>
              <a:rPr lang="vi-VN" sz="1700" b="0" dirty="0">
                <a:latin typeface="Times New Roman" panose="02020603050405020304" pitchFamily="18" charset="0"/>
                <a:cs typeface="Times New Roman" panose="02020603050405020304" pitchFamily="18" charset="0"/>
              </a:rPr>
              <a:t> ban hành mẫu giấy tờ chứng minh đối tượng thuộc phạm vi quản lý.</a:t>
            </a:r>
            <a:br>
              <a:rPr lang="en-US" sz="1700" b="0" dirty="0">
                <a:latin typeface="Times New Roman" panose="02020603050405020304" pitchFamily="18" charset="0"/>
                <a:cs typeface="Times New Roman" panose="02020603050405020304" pitchFamily="18" charset="0"/>
              </a:rPr>
            </a:br>
            <a:r>
              <a:rPr lang="en-US" sz="1700" dirty="0">
                <a:solidFill>
                  <a:srgbClr val="FF0000"/>
                </a:solidFill>
                <a:latin typeface="Times New Roman" panose="02020603050405020304" pitchFamily="18" charset="0"/>
                <a:cs typeface="Times New Roman" panose="02020603050405020304" pitchFamily="18" charset="0"/>
              </a:rPr>
              <a:t>02. </a:t>
            </a:r>
            <a:r>
              <a:rPr lang="en-US" sz="1700" dirty="0" err="1">
                <a:latin typeface="Times New Roman" panose="02020603050405020304" pitchFamily="18" charset="0"/>
                <a:cs typeface="Times New Roman" panose="02020603050405020304" pitchFamily="18" charset="0"/>
              </a:rPr>
              <a:t>Hình</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thức</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phát</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triển</a:t>
            </a:r>
            <a:r>
              <a:rPr lang="en-US" sz="1700" dirty="0">
                <a:latin typeface="Times New Roman" panose="02020603050405020304" pitchFamily="18" charset="0"/>
                <a:cs typeface="Times New Roman" panose="02020603050405020304" pitchFamily="18" charset="0"/>
              </a:rPr>
              <a:t> </a:t>
            </a:r>
            <a:r>
              <a:rPr lang="en-US" sz="1700" dirty="0" err="1">
                <a:latin typeface="Times New Roman" panose="02020603050405020304" pitchFamily="18" charset="0"/>
                <a:cs typeface="Times New Roman" panose="02020603050405020304" pitchFamily="18" charset="0"/>
              </a:rPr>
              <a:t>nhà</a:t>
            </a:r>
            <a:r>
              <a:rPr lang="en-US" sz="1700" dirty="0">
                <a:latin typeface="Times New Roman" panose="02020603050405020304" pitchFamily="18" charset="0"/>
                <a:cs typeface="Times New Roman" panose="02020603050405020304" pitchFamily="18" charset="0"/>
              </a:rPr>
              <a:t> ở </a:t>
            </a:r>
            <a:r>
              <a:rPr lang="en-US" sz="1700" dirty="0" err="1">
                <a:latin typeface="Times New Roman" panose="02020603050405020304" pitchFamily="18" charset="0"/>
                <a:cs typeface="Times New Roman" panose="02020603050405020304" pitchFamily="18" charset="0"/>
              </a:rPr>
              <a:t>cho</a:t>
            </a:r>
            <a:r>
              <a:rPr lang="en-US" sz="1700" dirty="0">
                <a:latin typeface="Times New Roman" panose="02020603050405020304" pitchFamily="18" charset="0"/>
                <a:cs typeface="Times New Roman" panose="02020603050405020304" pitchFamily="18" charset="0"/>
              </a:rPr>
              <a:t> LLVTND</a:t>
            </a:r>
            <a:r>
              <a:rPr lang="en-US" sz="1700" dirty="0">
                <a:solidFill>
                  <a:srgbClr val="FF0000"/>
                </a:solidFill>
                <a:latin typeface="Times New Roman" panose="02020603050405020304" pitchFamily="18" charset="0"/>
                <a:cs typeface="Times New Roman" panose="02020603050405020304" pitchFamily="18" charset="0"/>
              </a:rPr>
              <a:t> [</a:t>
            </a:r>
            <a:r>
              <a:rPr lang="en-US" sz="1700" dirty="0" err="1">
                <a:solidFill>
                  <a:srgbClr val="FF0000"/>
                </a:solidFill>
                <a:latin typeface="Times New Roman" panose="02020603050405020304" pitchFamily="18" charset="0"/>
                <a:cs typeface="Times New Roman" panose="02020603050405020304" pitchFamily="18" charset="0"/>
              </a:rPr>
              <a:t>Điều</a:t>
            </a:r>
            <a:r>
              <a:rPr lang="en-US" sz="1700" dirty="0">
                <a:solidFill>
                  <a:srgbClr val="FF0000"/>
                </a:solidFill>
                <a:latin typeface="Times New Roman" panose="02020603050405020304" pitchFamily="18" charset="0"/>
                <a:cs typeface="Times New Roman" panose="02020603050405020304" pitchFamily="18" charset="0"/>
              </a:rPr>
              <a:t> 103 </a:t>
            </a:r>
            <a:r>
              <a:rPr lang="en-US" sz="1700" dirty="0" err="1">
                <a:solidFill>
                  <a:srgbClr val="FF0000"/>
                </a:solidFill>
                <a:latin typeface="Times New Roman" panose="02020603050405020304" pitchFamily="18" charset="0"/>
                <a:cs typeface="Times New Roman" panose="02020603050405020304" pitchFamily="18" charset="0"/>
              </a:rPr>
              <a:t>Luật</a:t>
            </a:r>
            <a:r>
              <a:rPr lang="en-US" sz="1700" dirty="0">
                <a:solidFill>
                  <a:srgbClr val="FF0000"/>
                </a:solidFill>
                <a:latin typeface="Times New Roman" panose="02020603050405020304" pitchFamily="18" charset="0"/>
                <a:cs typeface="Times New Roman" panose="02020603050405020304" pitchFamily="18" charset="0"/>
              </a:rPr>
              <a:t> </a:t>
            </a:r>
            <a:r>
              <a:rPr lang="en-US" sz="1700" dirty="0" err="1">
                <a:solidFill>
                  <a:srgbClr val="FF0000"/>
                </a:solidFill>
                <a:latin typeface="Times New Roman" panose="02020603050405020304" pitchFamily="18" charset="0"/>
                <a:cs typeface="Times New Roman" panose="02020603050405020304" pitchFamily="18" charset="0"/>
              </a:rPr>
              <a:t>Nhà</a:t>
            </a:r>
            <a:r>
              <a:rPr lang="en-US" sz="1700" dirty="0">
                <a:solidFill>
                  <a:srgbClr val="FF0000"/>
                </a:solidFill>
                <a:latin typeface="Times New Roman" panose="02020603050405020304" pitchFamily="18" charset="0"/>
                <a:cs typeface="Times New Roman" panose="02020603050405020304" pitchFamily="18" charset="0"/>
              </a:rPr>
              <a:t> ở]</a:t>
            </a:r>
            <a:br>
              <a:rPr lang="en-US" sz="1700" dirty="0">
                <a:latin typeface="Times New Roman" panose="02020603050405020304" pitchFamily="18" charset="0"/>
                <a:cs typeface="Times New Roman" panose="02020603050405020304" pitchFamily="18" charset="0"/>
              </a:rPr>
            </a:br>
            <a:r>
              <a:rPr lang="en-US" sz="170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1</a:t>
            </a:r>
            <a:r>
              <a:rPr lang="en-GB" sz="1700" b="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 </a:t>
            </a:r>
            <a:r>
              <a:rPr lang="vi-VN" sz="1700" b="0" dirty="0">
                <a:solidFill>
                  <a:srgbClr val="FF0000"/>
                </a:solidFill>
                <a:latin typeface="Times New Roman" panose="02020603050405020304" pitchFamily="18" charset="0"/>
                <a:cs typeface="Times New Roman" panose="02020603050405020304" pitchFamily="18" charset="0"/>
              </a:rPr>
              <a:t>Nhà nước đầu tư </a:t>
            </a:r>
            <a:r>
              <a:rPr lang="vi-VN" sz="1700" b="0" dirty="0">
                <a:latin typeface="Times New Roman" panose="02020603050405020304" pitchFamily="18" charset="0"/>
                <a:cs typeface="Times New Roman" panose="02020603050405020304" pitchFamily="18" charset="0"/>
              </a:rPr>
              <a:t>bằng vốn </a:t>
            </a:r>
            <a:r>
              <a:rPr lang="en-GB" sz="1700" b="0" dirty="0">
                <a:latin typeface="Times New Roman" panose="02020603050405020304" pitchFamily="18" charset="0"/>
                <a:cs typeface="Times New Roman" panose="02020603050405020304" pitchFamily="18" charset="0"/>
              </a:rPr>
              <a:t>ĐTC</a:t>
            </a:r>
            <a:r>
              <a:rPr lang="vi-VN" sz="1700" b="0" dirty="0">
                <a:latin typeface="Times New Roman" panose="02020603050405020304" pitchFamily="18" charset="0"/>
                <a:cs typeface="Times New Roman" panose="02020603050405020304" pitchFamily="18" charset="0"/>
              </a:rPr>
              <a:t> để cho đối tượng </a:t>
            </a:r>
            <a:r>
              <a:rPr lang="en-US" sz="1700" b="0" dirty="0" err="1">
                <a:latin typeface="Times New Roman" panose="02020603050405020304" pitchFamily="18" charset="0"/>
                <a:cs typeface="Times New Roman" panose="02020603050405020304" pitchFamily="18" charset="0"/>
              </a:rPr>
              <a:t>theo</a:t>
            </a: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quy định </a:t>
            </a:r>
            <a:r>
              <a:rPr lang="vi-VN" sz="1700" b="0" dirty="0">
                <a:solidFill>
                  <a:srgbClr val="FF0000"/>
                </a:solidFill>
                <a:latin typeface="Times New Roman" panose="02020603050405020304" pitchFamily="18" charset="0"/>
                <a:cs typeface="Times New Roman" panose="02020603050405020304" pitchFamily="18" charset="0"/>
              </a:rPr>
              <a:t>thuê, thuê mua</a:t>
            </a:r>
            <a:r>
              <a:rPr lang="vi-VN" sz="1700" b="0" dirty="0">
                <a:latin typeface="Times New Roman" panose="02020603050405020304" pitchFamily="18" charset="0"/>
                <a:cs typeface="Times New Roman" panose="02020603050405020304" pitchFamily="18" charset="0"/>
              </a:rPr>
              <a:t>.</a:t>
            </a:r>
            <a:br>
              <a:rPr lang="vi-VN" sz="1700" b="0" dirty="0">
                <a:latin typeface="Times New Roman" panose="02020603050405020304" pitchFamily="18" charset="0"/>
                <a:cs typeface="Times New Roman" panose="02020603050405020304" pitchFamily="18" charset="0"/>
              </a:rPr>
            </a:br>
            <a:r>
              <a:rPr lang="en-GB" sz="1700" b="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2</a:t>
            </a:r>
            <a:r>
              <a:rPr lang="en-GB" sz="1700" b="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 </a:t>
            </a:r>
            <a:r>
              <a:rPr lang="vi-VN" sz="1700" b="0" dirty="0">
                <a:solidFill>
                  <a:srgbClr val="FF0000"/>
                </a:solidFill>
                <a:latin typeface="Times New Roman" panose="02020603050405020304" pitchFamily="18" charset="0"/>
                <a:cs typeface="Times New Roman" panose="02020603050405020304" pitchFamily="18" charset="0"/>
              </a:rPr>
              <a:t>Nhà nước đầu tư </a:t>
            </a:r>
            <a:r>
              <a:rPr lang="en-GB" sz="1700" b="0" dirty="0" err="1">
                <a:latin typeface="Times New Roman" panose="02020603050405020304" pitchFamily="18" charset="0"/>
                <a:cs typeface="Times New Roman" panose="02020603050405020304" pitchFamily="18" charset="0"/>
              </a:rPr>
              <a:t>bằng</a:t>
            </a:r>
            <a:r>
              <a:rPr lang="en-GB" sz="1700" b="0" dirty="0">
                <a:latin typeface="Times New Roman" panose="02020603050405020304" pitchFamily="18" charset="0"/>
                <a:cs typeface="Times New Roman" panose="02020603050405020304" pitchFamily="18" charset="0"/>
              </a:rPr>
              <a:t> </a:t>
            </a:r>
            <a:r>
              <a:rPr lang="en-GB" sz="1700" b="0" dirty="0" err="1">
                <a:latin typeface="Times New Roman" panose="02020603050405020304" pitchFamily="18" charset="0"/>
                <a:cs typeface="Times New Roman" panose="02020603050405020304" pitchFamily="18" charset="0"/>
              </a:rPr>
              <a:t>vốn</a:t>
            </a:r>
            <a:r>
              <a:rPr lang="en-GB" sz="1700" b="0" dirty="0">
                <a:latin typeface="Times New Roman" panose="02020603050405020304" pitchFamily="18" charset="0"/>
                <a:cs typeface="Times New Roman" panose="02020603050405020304" pitchFamily="18" charset="0"/>
              </a:rPr>
              <a:t> </a:t>
            </a:r>
            <a:r>
              <a:rPr lang="en-GB" sz="1700" b="0" dirty="0" err="1">
                <a:latin typeface="Times New Roman" panose="02020603050405020304" pitchFamily="18" charset="0"/>
                <a:cs typeface="Times New Roman" panose="02020603050405020304" pitchFamily="18" charset="0"/>
              </a:rPr>
              <a:t>nhà</a:t>
            </a:r>
            <a:r>
              <a:rPr lang="en-GB" sz="1700" b="0" dirty="0">
                <a:latin typeface="Times New Roman" panose="02020603050405020304" pitchFamily="18" charset="0"/>
                <a:cs typeface="Times New Roman" panose="02020603050405020304" pitchFamily="18" charset="0"/>
              </a:rPr>
              <a:t> </a:t>
            </a:r>
            <a:r>
              <a:rPr lang="en-GB" sz="1700" b="0" dirty="0" err="1">
                <a:latin typeface="Times New Roman" panose="02020603050405020304" pitchFamily="18" charset="0"/>
                <a:cs typeface="Times New Roman" panose="02020603050405020304" pitchFamily="18" charset="0"/>
              </a:rPr>
              <a:t>nước</a:t>
            </a:r>
            <a:r>
              <a:rPr lang="en-GB" sz="1700" b="0" dirty="0">
                <a:latin typeface="Times New Roman" panose="02020603050405020304" pitchFamily="18" charset="0"/>
                <a:cs typeface="Times New Roman" panose="02020603050405020304" pitchFamily="18" charset="0"/>
              </a:rPr>
              <a:t> </a:t>
            </a:r>
            <a:r>
              <a:rPr lang="en-GB" sz="1700" b="0" dirty="0" err="1">
                <a:latin typeface="Times New Roman" panose="02020603050405020304" pitchFamily="18" charset="0"/>
                <a:cs typeface="Times New Roman" panose="02020603050405020304" pitchFamily="18" charset="0"/>
              </a:rPr>
              <a:t>ngoài</a:t>
            </a:r>
            <a:r>
              <a:rPr lang="en-GB" sz="1700" b="0" dirty="0">
                <a:latin typeface="Times New Roman" panose="02020603050405020304" pitchFamily="18" charset="0"/>
                <a:cs typeface="Times New Roman" panose="02020603050405020304" pitchFamily="18" charset="0"/>
              </a:rPr>
              <a:t> ĐTC</a:t>
            </a:r>
            <a:r>
              <a:rPr lang="vi-VN" sz="1700" b="0" dirty="0">
                <a:latin typeface="Times New Roman" panose="02020603050405020304" pitchFamily="18" charset="0"/>
                <a:cs typeface="Times New Roman" panose="02020603050405020304" pitchFamily="18" charset="0"/>
              </a:rPr>
              <a:t>để cho đối tượng </a:t>
            </a:r>
            <a:r>
              <a:rPr lang="en-US" sz="1700" b="0" dirty="0" err="1">
                <a:latin typeface="Times New Roman" panose="02020603050405020304" pitchFamily="18" charset="0"/>
                <a:cs typeface="Times New Roman" panose="02020603050405020304" pitchFamily="18" charset="0"/>
              </a:rPr>
              <a:t>theo</a:t>
            </a: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quy định </a:t>
            </a:r>
            <a:r>
              <a:rPr lang="vi-VN" sz="1700" b="0" dirty="0">
                <a:solidFill>
                  <a:srgbClr val="FF0000"/>
                </a:solidFill>
                <a:latin typeface="Times New Roman" panose="02020603050405020304" pitchFamily="18" charset="0"/>
                <a:cs typeface="Times New Roman" panose="02020603050405020304" pitchFamily="18" charset="0"/>
              </a:rPr>
              <a:t>mua, thuê mua, thuê</a:t>
            </a:r>
            <a:r>
              <a:rPr lang="vi-VN" sz="1700" b="0" dirty="0">
                <a:latin typeface="Times New Roman" panose="02020603050405020304" pitchFamily="18" charset="0"/>
                <a:cs typeface="Times New Roman" panose="02020603050405020304" pitchFamily="18" charset="0"/>
              </a:rPr>
              <a:t>.</a:t>
            </a:r>
            <a:br>
              <a:rPr lang="vi-VN" sz="1700" b="0" dirty="0">
                <a:latin typeface="Times New Roman" panose="02020603050405020304" pitchFamily="18" charset="0"/>
                <a:cs typeface="Times New Roman" panose="02020603050405020304" pitchFamily="18" charset="0"/>
              </a:rPr>
            </a:br>
            <a:r>
              <a:rPr lang="en-GB" sz="1700" b="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3</a:t>
            </a:r>
            <a:r>
              <a:rPr lang="en-GB" sz="1700" b="0" dirty="0">
                <a:latin typeface="Times New Roman" panose="02020603050405020304" pitchFamily="18" charset="0"/>
                <a:cs typeface="Times New Roman" panose="02020603050405020304" pitchFamily="18" charset="0"/>
              </a:rPr>
              <a:t>)</a:t>
            </a:r>
            <a:r>
              <a:rPr lang="vi-VN" sz="1700" b="0" dirty="0">
                <a:latin typeface="Times New Roman" panose="02020603050405020304" pitchFamily="18" charset="0"/>
                <a:cs typeface="Times New Roman" panose="02020603050405020304" pitchFamily="18" charset="0"/>
              </a:rPr>
              <a:t> </a:t>
            </a:r>
            <a:r>
              <a:rPr lang="vi-VN" sz="1700" b="0" dirty="0">
                <a:solidFill>
                  <a:srgbClr val="FF0000"/>
                </a:solidFill>
                <a:latin typeface="Times New Roman" panose="02020603050405020304" pitchFamily="18" charset="0"/>
                <a:cs typeface="Times New Roman" panose="02020603050405020304" pitchFamily="18" charset="0"/>
              </a:rPr>
              <a:t>Doanh nghiệp </a:t>
            </a:r>
            <a:r>
              <a:rPr lang="vi-VN" sz="1700" b="0" dirty="0">
                <a:latin typeface="Times New Roman" panose="02020603050405020304" pitchFamily="18" charset="0"/>
                <a:cs typeface="Times New Roman" panose="02020603050405020304" pitchFamily="18" charset="0"/>
              </a:rPr>
              <a:t>kinh doanh bất động sản bỏ vốn đầu tư xây dựng nhà ở cho </a:t>
            </a:r>
            <a:r>
              <a:rPr lang="en-US" sz="1700" b="0" dirty="0">
                <a:latin typeface="Times New Roman" panose="02020603050405020304" pitchFamily="18" charset="0"/>
                <a:cs typeface="Times New Roman" panose="02020603050405020304" pitchFamily="18" charset="0"/>
              </a:rPr>
              <a:t>LLVTND</a:t>
            </a:r>
            <a:r>
              <a:rPr lang="vi-VN" sz="1700" b="0" dirty="0">
                <a:latin typeface="Times New Roman" panose="02020603050405020304" pitchFamily="18" charset="0"/>
                <a:cs typeface="Times New Roman" panose="02020603050405020304" pitchFamily="18" charset="0"/>
              </a:rPr>
              <a:t> để cho đối tượng </a:t>
            </a:r>
            <a:r>
              <a:rPr lang="en-US" sz="1700" b="0" dirty="0" err="1">
                <a:latin typeface="Times New Roman" panose="02020603050405020304" pitchFamily="18" charset="0"/>
                <a:cs typeface="Times New Roman" panose="02020603050405020304" pitchFamily="18" charset="0"/>
              </a:rPr>
              <a:t>theo</a:t>
            </a:r>
            <a:r>
              <a:rPr lang="en-US" sz="1700" b="0" dirty="0">
                <a:latin typeface="Times New Roman" panose="02020603050405020304" pitchFamily="18" charset="0"/>
                <a:cs typeface="Times New Roman" panose="02020603050405020304" pitchFamily="18" charset="0"/>
              </a:rPr>
              <a:t> </a:t>
            </a:r>
            <a:r>
              <a:rPr lang="vi-VN" sz="1700" b="0" dirty="0">
                <a:latin typeface="Times New Roman" panose="02020603050405020304" pitchFamily="18" charset="0"/>
                <a:cs typeface="Times New Roman" panose="02020603050405020304" pitchFamily="18" charset="0"/>
              </a:rPr>
              <a:t>quy định </a:t>
            </a:r>
            <a:r>
              <a:rPr lang="vi-VN" sz="1700" b="0" dirty="0">
                <a:solidFill>
                  <a:srgbClr val="FF0000"/>
                </a:solidFill>
                <a:latin typeface="Times New Roman" panose="02020603050405020304" pitchFamily="18" charset="0"/>
                <a:cs typeface="Times New Roman" panose="02020603050405020304" pitchFamily="18" charset="0"/>
              </a:rPr>
              <a:t>mua, thuê mua, thuê.</a:t>
            </a:r>
          </a:p>
        </p:txBody>
      </p:sp>
    </p:spTree>
    <p:extLst>
      <p:ext uri="{BB962C8B-B14F-4D97-AF65-F5344CB8AC3E}">
        <p14:creationId xmlns:p14="http://schemas.microsoft.com/office/powerpoint/2010/main" val="10287722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76175"/>
            <a:ext cx="7704000" cy="557303"/>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702227" y="1170001"/>
            <a:ext cx="7696576" cy="3093760"/>
          </a:xfrm>
          <a:prstGeom prst="rect">
            <a:avLst/>
          </a:prstGeom>
        </p:spPr>
        <p:txBody>
          <a:bodyPr spcFirstLastPara="1" wrap="square" lIns="91425" tIns="91425" rIns="91425" bIns="91425" anchor="b" anchorCtr="0">
            <a:noAutofit/>
          </a:bodyPr>
          <a:lstStyle/>
          <a:p>
            <a:pPr lvl="0">
              <a:lnSpc>
                <a:spcPct val="120000"/>
              </a:lnSpc>
              <a:spcBef>
                <a:spcPts val="1800"/>
              </a:spcBef>
              <a:spcAft>
                <a:spcPts val="1800"/>
              </a:spcAft>
            </a:pPr>
            <a:r>
              <a:rPr lang="en-US" sz="1800" dirty="0">
                <a:solidFill>
                  <a:srgbClr val="FF0000"/>
                </a:solidFill>
                <a:latin typeface="Times New Roman" panose="02020603050405020304" pitchFamily="18" charset="0"/>
                <a:cs typeface="Times New Roman" panose="02020603050405020304" pitchFamily="18" charset="0"/>
              </a:rPr>
              <a:t>03. </a:t>
            </a:r>
            <a:r>
              <a:rPr lang="en-US" sz="1800" dirty="0" err="1">
                <a:solidFill>
                  <a:srgbClr val="FF0000"/>
                </a:solidFill>
                <a:latin typeface="Times New Roman" panose="02020603050405020304" pitchFamily="18" charset="0"/>
                <a:cs typeface="Times New Roman" panose="02020603050405020304" pitchFamily="18" charset="0"/>
              </a:rPr>
              <a:t>Điều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kiện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để</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được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latin typeface="Times New Roman" panose="02020603050405020304" pitchFamily="18" charset="0"/>
                <a:cs typeface="Times New Roman" panose="02020603050405020304" pitchFamily="18" charset="0"/>
              </a:rPr>
              <a:t>nhà</a:t>
            </a:r>
            <a:r>
              <a:rPr lang="en-US" sz="1800" dirty="0">
                <a:latin typeface="Times New Roman" panose="02020603050405020304" pitchFamily="18" charset="0"/>
                <a:cs typeface="Times New Roman" panose="02020603050405020304" pitchFamily="18" charset="0"/>
              </a:rPr>
              <a:t> ở </a:t>
            </a:r>
            <a:r>
              <a:rPr lang="en-US" sz="1800" dirty="0" err="1">
                <a:latin typeface="Times New Roman" panose="02020603050405020304" pitchFamily="18" charset="0"/>
                <a:cs typeface="Times New Roman" panose="02020603050405020304" pitchFamily="18" charset="0"/>
              </a:rPr>
              <a:t>cho</a:t>
            </a:r>
            <a:r>
              <a:rPr lang="en-US" sz="1800" dirty="0">
                <a:latin typeface="Times New Roman" panose="02020603050405020304" pitchFamily="18" charset="0"/>
                <a:cs typeface="Times New Roman" panose="02020603050405020304" pitchFamily="18" charset="0"/>
              </a:rPr>
              <a:t> LLVTND:</a:t>
            </a:r>
            <a:br>
              <a:rPr lang="en-US" sz="1800" dirty="0">
                <a:latin typeface="Times New Roman" panose="02020603050405020304" pitchFamily="18" charset="0"/>
                <a:cs typeface="Times New Roman" panose="02020603050405020304" pitchFamily="18" charset="0"/>
              </a:rPr>
            </a:br>
            <a:r>
              <a:rPr lang="en-US" sz="1800" dirty="0">
                <a:solidFill>
                  <a:srgbClr val="2F9018"/>
                </a:solidFill>
                <a:latin typeface="Times New Roman" panose="02020603050405020304" pitchFamily="18" charset="0"/>
                <a:cs typeface="Times New Roman" panose="02020603050405020304" pitchFamily="18" charset="0"/>
              </a:rPr>
              <a:t>(1) </a:t>
            </a:r>
            <a:r>
              <a:rPr lang="vi-VN" sz="1800" b="0" dirty="0">
                <a:latin typeface="Times New Roman" panose="02020603050405020304" pitchFamily="18" charset="0"/>
                <a:cs typeface="Times New Roman" panose="02020603050405020304" pitchFamily="18" charset="0"/>
              </a:rPr>
              <a:t>Trường hợp thuê nhà ở cho </a:t>
            </a:r>
            <a:r>
              <a:rPr lang="en-GB" sz="1800" b="0" dirty="0">
                <a:latin typeface="Times New Roman" panose="02020603050405020304" pitchFamily="18" charset="0"/>
                <a:cs typeface="Times New Roman" panose="02020603050405020304" pitchFamily="18" charset="0"/>
              </a:rPr>
              <a:t>LLVTND</a:t>
            </a:r>
            <a:r>
              <a:rPr lang="vi-VN" sz="1800" b="0" dirty="0">
                <a:latin typeface="Times New Roman" panose="02020603050405020304" pitchFamily="18" charset="0"/>
                <a:cs typeface="Times New Roman" panose="02020603050405020304" pitchFamily="18" charset="0"/>
              </a:rPr>
              <a:t> thì không phải đáp ứng điều kiện về nhà ở và điều kiện về thu nhập.</a:t>
            </a:r>
            <a:br>
              <a:rPr lang="en-US" sz="1800" b="0" dirty="0">
                <a:latin typeface="Times New Roman" panose="02020603050405020304" pitchFamily="18" charset="0"/>
                <a:cs typeface="Times New Roman" panose="02020603050405020304" pitchFamily="18" charset="0"/>
              </a:rPr>
            </a:br>
            <a:r>
              <a:rPr lang="en-US" sz="1800" dirty="0">
                <a:solidFill>
                  <a:srgbClr val="2F9018"/>
                </a:solidFill>
                <a:latin typeface="Times New Roman" panose="02020603050405020304" pitchFamily="18" charset="0"/>
                <a:cs typeface="Times New Roman" panose="02020603050405020304" pitchFamily="18" charset="0"/>
              </a:rPr>
              <a:t>(2) </a:t>
            </a:r>
            <a:r>
              <a:rPr lang="en-US" sz="1800" b="0" dirty="0" err="1">
                <a:latin typeface="Times New Roman" panose="02020603050405020304" pitchFamily="18" charset="0"/>
                <a:cs typeface="Times New Roman" panose="02020603050405020304" pitchFamily="18" charset="0"/>
              </a:rPr>
              <a:t>Trường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hợp</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mua</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thuê</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mua</a:t>
            </a:r>
            <a:r>
              <a:rPr lang="vi-VN" sz="1800" b="0" dirty="0">
                <a:latin typeface="Times New Roman" panose="02020603050405020304" pitchFamily="18" charset="0"/>
                <a:cs typeface="Times New Roman" panose="02020603050405020304" pitchFamily="18" charset="0"/>
              </a:rPr>
              <a:t> nhà ở cho </a:t>
            </a:r>
            <a:r>
              <a:rPr lang="en-GB" sz="1800" b="0" dirty="0">
                <a:latin typeface="Times New Roman" panose="02020603050405020304" pitchFamily="18" charset="0"/>
                <a:cs typeface="Times New Roman" panose="02020603050405020304" pitchFamily="18" charset="0"/>
              </a:rPr>
              <a:t>LLVTND</a:t>
            </a:r>
            <a:r>
              <a:rPr lang="vi-VN"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thì</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phải</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đáp</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ứng</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điều</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kiện</a:t>
            </a:r>
            <a:br>
              <a:rPr lang="en-US" sz="180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en-US" sz="1800" dirty="0" err="1">
                <a:solidFill>
                  <a:srgbClr val="00B050"/>
                </a:solidFill>
                <a:latin typeface="Times New Roman" panose="02020603050405020304" pitchFamily="18" charset="0"/>
                <a:cs typeface="Times New Roman" panose="02020603050405020304" pitchFamily="18" charset="0"/>
              </a:rPr>
              <a:t>Điều</a:t>
            </a:r>
            <a:r>
              <a:rPr lang="en-US" sz="1800" dirty="0">
                <a:solidFill>
                  <a:srgbClr val="00B050"/>
                </a:solidFill>
                <a:latin typeface="Times New Roman" panose="02020603050405020304" pitchFamily="18" charset="0"/>
                <a:cs typeface="Times New Roman" panose="02020603050405020304" pitchFamily="18" charset="0"/>
              </a:rPr>
              <a:t> </a:t>
            </a:r>
            <a:r>
              <a:rPr lang="en-US" sz="1800" dirty="0" err="1">
                <a:solidFill>
                  <a:srgbClr val="00B050"/>
                </a:solidFill>
                <a:latin typeface="Times New Roman" panose="02020603050405020304" pitchFamily="18" charset="0"/>
                <a:cs typeface="Times New Roman" panose="02020603050405020304" pitchFamily="18" charset="0"/>
              </a:rPr>
              <a:t>kiện</a:t>
            </a:r>
            <a:r>
              <a:rPr lang="en-US" sz="1800" dirty="0">
                <a:solidFill>
                  <a:srgbClr val="00B050"/>
                </a:solidFill>
                <a:latin typeface="Times New Roman" panose="02020603050405020304" pitchFamily="18" charset="0"/>
                <a:cs typeface="Times New Roman" panose="02020603050405020304" pitchFamily="18" charset="0"/>
              </a:rPr>
              <a:t> </a:t>
            </a:r>
            <a:r>
              <a:rPr lang="en-US" sz="1800" dirty="0" err="1">
                <a:solidFill>
                  <a:srgbClr val="00B050"/>
                </a:solidFill>
                <a:latin typeface="Times New Roman" panose="02020603050405020304" pitchFamily="18" charset="0"/>
                <a:cs typeface="Times New Roman" panose="02020603050405020304" pitchFamily="18" charset="0"/>
              </a:rPr>
              <a:t>về</a:t>
            </a:r>
            <a:r>
              <a:rPr lang="en-US" sz="1800" dirty="0">
                <a:solidFill>
                  <a:srgbClr val="00B050"/>
                </a:solidFill>
                <a:latin typeface="Times New Roman" panose="02020603050405020304" pitchFamily="18" charset="0"/>
                <a:cs typeface="Times New Roman" panose="02020603050405020304" pitchFamily="18" charset="0"/>
              </a:rPr>
              <a:t> </a:t>
            </a:r>
            <a:r>
              <a:rPr lang="en-US" sz="1800" dirty="0" err="1">
                <a:solidFill>
                  <a:srgbClr val="00B050"/>
                </a:solidFill>
                <a:latin typeface="Times New Roman" panose="02020603050405020304" pitchFamily="18" charset="0"/>
                <a:cs typeface="Times New Roman" panose="02020603050405020304" pitchFamily="18" charset="0"/>
              </a:rPr>
              <a:t>nhà</a:t>
            </a:r>
            <a:r>
              <a:rPr lang="en-US" sz="1800" dirty="0">
                <a:solidFill>
                  <a:srgbClr val="00B050"/>
                </a:solidFill>
                <a:latin typeface="Times New Roman" panose="02020603050405020304" pitchFamily="18" charset="0"/>
                <a:cs typeface="Times New Roman" panose="02020603050405020304" pitchFamily="18" charset="0"/>
              </a:rPr>
              <a:t> ở:</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Giống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như</a:t>
            </a:r>
            <a:r>
              <a:rPr lang="en-US" sz="1800" b="0" dirty="0">
                <a:latin typeface="Times New Roman" panose="02020603050405020304" pitchFamily="18" charset="0"/>
                <a:cs typeface="Times New Roman" panose="02020603050405020304" pitchFamily="18" charset="0"/>
              </a:rPr>
              <a:t> NOXH, </a:t>
            </a:r>
            <a:r>
              <a:rPr lang="en-US" sz="1800" dirty="0" err="1">
                <a:solidFill>
                  <a:srgbClr val="FF0000"/>
                </a:solidFill>
                <a:latin typeface="Times New Roman" panose="02020603050405020304" pitchFamily="18" charset="0"/>
                <a:cs typeface="Times New Roman" panose="02020603050405020304" pitchFamily="18" charset="0"/>
              </a:rPr>
              <a:t>và</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chưa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có</a:t>
            </a:r>
            <a:r>
              <a:rPr lang="en-US" sz="1800" dirty="0">
                <a:solidFill>
                  <a:srgbClr val="FF0000"/>
                </a:solidFill>
                <a:latin typeface="Times New Roman" panose="02020603050405020304" pitchFamily="18" charset="0"/>
                <a:cs typeface="Times New Roman" panose="02020603050405020304" pitchFamily="18" charset="0"/>
              </a:rPr>
              <a:t> NOXH</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dirty="0">
                <a:solidFill>
                  <a:schemeClr val="accent5">
                    <a:lumMod val="50000"/>
                  </a:schemeClr>
                </a:solidFill>
                <a:latin typeface="Times New Roman" panose="02020603050405020304" pitchFamily="18" charset="0"/>
                <a:cs typeface="Times New Roman" panose="02020603050405020304" pitchFamily="18" charset="0"/>
              </a:rPr>
              <a:t>Điều kiện về thu nhập</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giống</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điều</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kiện</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mua</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thuê</a:t>
            </a:r>
            <a:r>
              <a:rPr lang="en-US" sz="1800" dirty="0">
                <a:solidFill>
                  <a:schemeClr val="accent5">
                    <a:lumMod val="50000"/>
                  </a:schemeClr>
                </a:solidFill>
                <a:latin typeface="Times New Roman" panose="02020603050405020304" pitchFamily="18" charset="0"/>
                <a:cs typeface="Times New Roman" panose="02020603050405020304" pitchFamily="18" charset="0"/>
              </a:rPr>
              <a:t> </a:t>
            </a:r>
            <a:r>
              <a:rPr lang="en-US" sz="1800" dirty="0" err="1">
                <a:solidFill>
                  <a:schemeClr val="accent5">
                    <a:lumMod val="50000"/>
                  </a:schemeClr>
                </a:solidFill>
                <a:latin typeface="Times New Roman" panose="02020603050405020304" pitchFamily="18" charset="0"/>
                <a:cs typeface="Times New Roman" panose="02020603050405020304" pitchFamily="18" charset="0"/>
              </a:rPr>
              <a:t>mua</a:t>
            </a:r>
            <a:r>
              <a:rPr lang="en-US" sz="1800" dirty="0">
                <a:solidFill>
                  <a:schemeClr val="accent5">
                    <a:lumMod val="50000"/>
                  </a:schemeClr>
                </a:solidFill>
                <a:latin typeface="Times New Roman" panose="02020603050405020304" pitchFamily="18" charset="0"/>
                <a:cs typeface="Times New Roman" panose="02020603050405020304" pitchFamily="18" charset="0"/>
              </a:rPr>
              <a:t> NOXH</a:t>
            </a:r>
            <a:br>
              <a:rPr lang="vi-VN" sz="1800" b="0" dirty="0">
                <a:latin typeface="Times New Roman" panose="02020603050405020304" pitchFamily="18" charset="0"/>
                <a:cs typeface="Times New Roman" panose="02020603050405020304" pitchFamily="18" charset="0"/>
              </a:rPr>
            </a:b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i</a:t>
            </a:r>
            <a:r>
              <a:rPr lang="en-GB"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Trường hợp người đứng đơn là người độc thân </a:t>
            </a:r>
            <a:br>
              <a:rPr lang="en-GB" sz="1800" b="0" dirty="0">
                <a:latin typeface="Times New Roman" panose="02020603050405020304" pitchFamily="18" charset="0"/>
                <a:cs typeface="Times New Roman" panose="02020603050405020304" pitchFamily="18" charset="0"/>
              </a:rPr>
            </a:br>
            <a:r>
              <a:rPr lang="en-GB" sz="1800" b="0" dirty="0">
                <a:latin typeface="Times New Roman" panose="02020603050405020304" pitchFamily="18" charset="0"/>
                <a:cs typeface="Times New Roman" panose="02020603050405020304" pitchFamily="18" charset="0"/>
              </a:rPr>
              <a:t>    (ii)</a:t>
            </a:r>
            <a:r>
              <a:rPr lang="vi-VN" sz="1800" b="0" dirty="0">
                <a:latin typeface="Times New Roman" panose="02020603050405020304" pitchFamily="18" charset="0"/>
                <a:cs typeface="Times New Roman" panose="02020603050405020304" pitchFamily="18" charset="0"/>
              </a:rPr>
              <a:t>. Trường hợp người đứng đơn đã kết hôn</a:t>
            </a:r>
          </a:p>
        </p:txBody>
      </p:sp>
    </p:spTree>
    <p:extLst>
      <p:ext uri="{BB962C8B-B14F-4D97-AF65-F5344CB8AC3E}">
        <p14:creationId xmlns:p14="http://schemas.microsoft.com/office/powerpoint/2010/main" val="12179124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257372"/>
            <a:ext cx="7704000" cy="557303"/>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r>
              <a:rPr lang="en-US" sz="2000" dirty="0">
                <a:solidFill>
                  <a:srgbClr val="FF0000"/>
                </a:solidFill>
                <a:latin typeface="Times New Roman" panose="02020603050405020304" pitchFamily="18" charset="0"/>
                <a:cs typeface="Times New Roman" panose="02020603050405020304" pitchFamily="18" charset="0"/>
              </a:rPr>
              <a:t>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551102" y="681589"/>
            <a:ext cx="8164799" cy="4204539"/>
          </a:xfrm>
          <a:prstGeom prst="rect">
            <a:avLst/>
          </a:prstGeom>
        </p:spPr>
        <p:txBody>
          <a:bodyPr spcFirstLastPara="1" wrap="square" lIns="91425" tIns="91425" rIns="91425" bIns="91425" anchor="b" anchorCtr="0">
            <a:noAutofit/>
          </a:bodyPr>
          <a:lstStyle/>
          <a:p>
            <a:pPr lvl="0">
              <a:lnSpc>
                <a:spcPct val="110000"/>
              </a:lnSpc>
            </a:pPr>
            <a:r>
              <a:rPr lang="en-US" sz="1800" dirty="0">
                <a:solidFill>
                  <a:srgbClr val="FF0000"/>
                </a:solidFill>
                <a:latin typeface="Times New Roman" panose="02020603050405020304" pitchFamily="18" charset="0"/>
                <a:cs typeface="Times New Roman" panose="02020603050405020304" pitchFamily="18" charset="0"/>
              </a:rPr>
              <a:t>04. </a:t>
            </a:r>
            <a:r>
              <a:rPr lang="en-US" sz="1800" dirty="0" err="1">
                <a:solidFill>
                  <a:srgbClr val="FF0000"/>
                </a:solidFill>
                <a:latin typeface="Times New Roman" panose="02020603050405020304" pitchFamily="18" charset="0"/>
                <a:cs typeface="Times New Roman" panose="02020603050405020304" pitchFamily="18" charset="0"/>
              </a:rPr>
              <a:t>Đất</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để</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phát</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triển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nhà</a:t>
            </a:r>
            <a:r>
              <a:rPr lang="en-US" sz="1800" dirty="0">
                <a:solidFill>
                  <a:srgbClr val="FF0000"/>
                </a:solidFill>
                <a:latin typeface="Times New Roman" panose="02020603050405020304" pitchFamily="18" charset="0"/>
                <a:cs typeface="Times New Roman" panose="02020603050405020304" pitchFamily="18" charset="0"/>
              </a:rPr>
              <a:t> ở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LLVTND </a:t>
            </a:r>
            <a:r>
              <a:rPr lang="en-US" sz="1800" dirty="0">
                <a:solidFill>
                  <a:srgbClr val="2F9018"/>
                </a:solidFill>
                <a:latin typeface="Times New Roman" panose="02020603050405020304" pitchFamily="18" charset="0"/>
                <a:cs typeface="Times New Roman" panose="02020603050405020304" pitchFamily="18" charset="0"/>
              </a:rPr>
              <a:t>[</a:t>
            </a:r>
            <a:r>
              <a:rPr lang="en-US" sz="1800" dirty="0" err="1">
                <a:solidFill>
                  <a:srgbClr val="2F9018"/>
                </a:solidFill>
                <a:latin typeface="Times New Roman" panose="02020603050405020304" pitchFamily="18" charset="0"/>
                <a:cs typeface="Times New Roman" panose="02020603050405020304" pitchFamily="18" charset="0"/>
              </a:rPr>
              <a:t>Điều</a:t>
            </a:r>
            <a:r>
              <a:rPr lang="en-US" sz="1800" dirty="0">
                <a:solidFill>
                  <a:srgbClr val="2F9018"/>
                </a:solidFill>
                <a:latin typeface="Times New Roman" panose="02020603050405020304" pitchFamily="18" charset="0"/>
                <a:cs typeface="Times New Roman" panose="02020603050405020304" pitchFamily="18" charset="0"/>
              </a:rPr>
              <a:t> 104 </a:t>
            </a:r>
            <a:r>
              <a:rPr lang="en-US" sz="1800" dirty="0" err="1">
                <a:solidFill>
                  <a:srgbClr val="2F9018"/>
                </a:solidFill>
                <a:latin typeface="Times New Roman" panose="02020603050405020304" pitchFamily="18" charset="0"/>
                <a:cs typeface="Times New Roman" panose="02020603050405020304" pitchFamily="18" charset="0"/>
              </a:rPr>
              <a:t>Luật</a:t>
            </a:r>
            <a:r>
              <a:rPr lang="en-US" sz="1800" dirty="0">
                <a:solidFill>
                  <a:srgbClr val="2F9018"/>
                </a:solidFill>
                <a:latin typeface="Times New Roman" panose="02020603050405020304" pitchFamily="18" charset="0"/>
                <a:cs typeface="Times New Roman" panose="02020603050405020304" pitchFamily="18" charset="0"/>
              </a:rPr>
              <a:t> </a:t>
            </a:r>
            <a:r>
              <a:rPr lang="en-US" sz="1800" dirty="0" err="1">
                <a:solidFill>
                  <a:srgbClr val="2F9018"/>
                </a:solidFill>
                <a:latin typeface="Times New Roman" panose="02020603050405020304" pitchFamily="18" charset="0"/>
                <a:cs typeface="Times New Roman" panose="02020603050405020304" pitchFamily="18" charset="0"/>
              </a:rPr>
              <a:t>Nhà</a:t>
            </a:r>
            <a:r>
              <a:rPr lang="en-US" sz="1800" dirty="0">
                <a:solidFill>
                  <a:srgbClr val="2F9018"/>
                </a:solidFill>
                <a:latin typeface="Times New Roman" panose="02020603050405020304" pitchFamily="18" charset="0"/>
                <a:cs typeface="Times New Roman" panose="02020603050405020304" pitchFamily="18" charset="0"/>
              </a:rPr>
              <a:t> ở]</a:t>
            </a:r>
            <a:br>
              <a:rPr lang="en-US" sz="1800" i="1" dirty="0">
                <a:latin typeface="Times New Roman" panose="02020603050405020304" pitchFamily="18" charset="0"/>
                <a:cs typeface="Times New Roman" panose="02020603050405020304" pitchFamily="18" charset="0"/>
              </a:rPr>
            </a:br>
            <a:r>
              <a:rPr lang="en-US" sz="1800" i="1"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Việc bố trí </a:t>
            </a:r>
            <a:r>
              <a:rPr lang="vi-VN" sz="1800" b="0" dirty="0">
                <a:solidFill>
                  <a:schemeClr val="tx1"/>
                </a:solidFill>
                <a:latin typeface="Times New Roman" panose="02020603050405020304" pitchFamily="18" charset="0"/>
                <a:cs typeface="Times New Roman" panose="02020603050405020304" pitchFamily="18" charset="0"/>
              </a:rPr>
              <a:t>đất để phát triển nhà ở cho </a:t>
            </a:r>
            <a:r>
              <a:rPr lang="en-US" sz="1800" b="0" dirty="0">
                <a:solidFill>
                  <a:schemeClr val="tx1"/>
                </a:solidFill>
                <a:latin typeface="Times New Roman" panose="02020603050405020304" pitchFamily="18" charset="0"/>
                <a:cs typeface="Times New Roman" panose="02020603050405020304" pitchFamily="18" charset="0"/>
              </a:rPr>
              <a:t>LLVTND</a:t>
            </a:r>
            <a:r>
              <a:rPr lang="en-US" sz="1800" i="1" dirty="0">
                <a:solidFill>
                  <a:srgbClr val="FF0000"/>
                </a:solidFill>
                <a:latin typeface="Times New Roman" panose="02020603050405020304" pitchFamily="18" charset="0"/>
                <a:cs typeface="Times New Roman" panose="02020603050405020304" pitchFamily="18" charset="0"/>
              </a:rPr>
              <a:t> </a:t>
            </a:r>
            <a:r>
              <a:rPr lang="vi-VN" sz="1800" i="1" dirty="0">
                <a:solidFill>
                  <a:srgbClr val="FF0000"/>
                </a:solidFill>
                <a:latin typeface="Times New Roman" panose="02020603050405020304" pitchFamily="18" charset="0"/>
                <a:cs typeface="Times New Roman" panose="02020603050405020304" pitchFamily="18" charset="0"/>
              </a:rPr>
              <a:t>trong quỹ đất phát triển </a:t>
            </a:r>
            <a:r>
              <a:rPr lang="en-US" sz="1800" i="1" dirty="0">
                <a:solidFill>
                  <a:srgbClr val="FF0000"/>
                </a:solidFill>
                <a:latin typeface="Times New Roman" panose="02020603050405020304" pitchFamily="18" charset="0"/>
                <a:cs typeface="Times New Roman" panose="02020603050405020304" pitchFamily="18" charset="0"/>
              </a:rPr>
              <a:t>NOXH</a:t>
            </a:r>
            <a:r>
              <a:rPr lang="vi-VN" sz="1800" i="1" dirty="0">
                <a:solidFill>
                  <a:srgbClr val="FF0000"/>
                </a:solidFill>
                <a:latin typeface="Times New Roman" panose="02020603050405020304" pitchFamily="18" charset="0"/>
                <a:cs typeface="Times New Roman" panose="02020603050405020304" pitchFamily="18" charset="0"/>
              </a:rPr>
              <a:t> của địa phương</a:t>
            </a:r>
            <a:r>
              <a:rPr lang="vi-VN" sz="1800" b="0" dirty="0">
                <a:latin typeface="Times New Roman" panose="02020603050405020304" pitchFamily="18" charset="0"/>
                <a:cs typeface="Times New Roman" panose="02020603050405020304" pitchFamily="18" charset="0"/>
              </a:rPr>
              <a:t> do </a:t>
            </a:r>
            <a:r>
              <a:rPr lang="en-US" sz="1800" b="0" dirty="0">
                <a:latin typeface="Times New Roman" panose="02020603050405020304" pitchFamily="18" charset="0"/>
                <a:cs typeface="Times New Roman" panose="02020603050405020304" pitchFamily="18" charset="0"/>
              </a:rPr>
              <a:t>UBND </a:t>
            </a:r>
            <a:r>
              <a:rPr lang="vi-VN" sz="1800" b="0" dirty="0">
                <a:latin typeface="Times New Roman" panose="02020603050405020304" pitchFamily="18" charset="0"/>
                <a:cs typeface="Times New Roman" panose="02020603050405020304" pitchFamily="18" charset="0"/>
              </a:rPr>
              <a:t>cấp tỉnh quyết định, bảo đảm kết nối với hệ thống </a:t>
            </a:r>
            <a:r>
              <a:rPr lang="en-US"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US" sz="1800" b="0" dirty="0">
                <a:latin typeface="Times New Roman" panose="02020603050405020304" pitchFamily="18" charset="0"/>
                <a:cs typeface="Times New Roman" panose="02020603050405020304" pitchFamily="18" charset="0"/>
              </a:rPr>
              <a:t>HTXH</a:t>
            </a:r>
            <a:r>
              <a:rPr lang="vi-VN" sz="1800" b="0" dirty="0">
                <a:latin typeface="Times New Roman" panose="02020603050405020304" pitchFamily="18" charset="0"/>
                <a:cs typeface="Times New Roman" panose="02020603050405020304" pitchFamily="18" charset="0"/>
              </a:rPr>
              <a:t> của khu vực và phù hợp với nhu cầu sinh sống, làm việc của đối tượng</a:t>
            </a:r>
            <a:br>
              <a:rPr lang="en-US"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05. </a:t>
            </a:r>
            <a:r>
              <a:rPr lang="en-US" sz="1800" dirty="0" err="1">
                <a:solidFill>
                  <a:srgbClr val="FF0000"/>
                </a:solidFill>
                <a:latin typeface="Times New Roman" panose="02020603050405020304" pitchFamily="18" charset="0"/>
                <a:cs typeface="Times New Roman" panose="02020603050405020304" pitchFamily="18" charset="0"/>
              </a:rPr>
              <a:t>Loại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dự</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án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và</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yêu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cầu</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đối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với</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dự</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án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a:solidFill>
                  <a:srgbClr val="2F9018"/>
                </a:solidFill>
                <a:latin typeface="Times New Roman" panose="02020603050405020304" pitchFamily="18" charset="0"/>
                <a:cs typeface="Times New Roman" panose="02020603050405020304" pitchFamily="18" charset="0"/>
              </a:rPr>
              <a:t>[</a:t>
            </a:r>
            <a:r>
              <a:rPr lang="en-US" sz="1800" dirty="0" err="1">
                <a:solidFill>
                  <a:srgbClr val="2F9018"/>
                </a:solidFill>
                <a:latin typeface="Times New Roman" panose="02020603050405020304" pitchFamily="18" charset="0"/>
                <a:cs typeface="Times New Roman" panose="02020603050405020304" pitchFamily="18" charset="0"/>
              </a:rPr>
              <a:t>Điều</a:t>
            </a:r>
            <a:r>
              <a:rPr lang="en-US" sz="1800" dirty="0">
                <a:solidFill>
                  <a:srgbClr val="2F9018"/>
                </a:solidFill>
                <a:latin typeface="Times New Roman" panose="02020603050405020304" pitchFamily="18" charset="0"/>
                <a:cs typeface="Times New Roman" panose="02020603050405020304" pitchFamily="18" charset="0"/>
              </a:rPr>
              <a:t> 105 </a:t>
            </a:r>
            <a:r>
              <a:rPr lang="en-US" sz="1800" dirty="0" err="1">
                <a:solidFill>
                  <a:srgbClr val="2F9018"/>
                </a:solidFill>
                <a:latin typeface="Times New Roman" panose="02020603050405020304" pitchFamily="18" charset="0"/>
                <a:cs typeface="Times New Roman" panose="02020603050405020304" pitchFamily="18" charset="0"/>
              </a:rPr>
              <a:t>Luật</a:t>
            </a:r>
            <a:r>
              <a:rPr lang="en-US" sz="1800" dirty="0">
                <a:solidFill>
                  <a:srgbClr val="2F9018"/>
                </a:solidFill>
                <a:latin typeface="Times New Roman" panose="02020603050405020304" pitchFamily="18" charset="0"/>
                <a:cs typeface="Times New Roman" panose="02020603050405020304" pitchFamily="18" charset="0"/>
              </a:rPr>
              <a:t> </a:t>
            </a:r>
            <a:r>
              <a:rPr lang="en-US" sz="1800" dirty="0" err="1">
                <a:solidFill>
                  <a:srgbClr val="2F9018"/>
                </a:solidFill>
                <a:latin typeface="Times New Roman" panose="02020603050405020304" pitchFamily="18" charset="0"/>
                <a:cs typeface="Times New Roman" panose="02020603050405020304" pitchFamily="18" charset="0"/>
              </a:rPr>
              <a:t>Nhà</a:t>
            </a:r>
            <a:r>
              <a:rPr lang="en-US" sz="1800" dirty="0">
                <a:solidFill>
                  <a:srgbClr val="2F9018"/>
                </a:solidFill>
                <a:latin typeface="Times New Roman" panose="02020603050405020304" pitchFamily="18" charset="0"/>
                <a:cs typeface="Times New Roman" panose="02020603050405020304" pitchFamily="18" charset="0"/>
              </a:rPr>
              <a:t> ở]</a:t>
            </a:r>
            <a:br>
              <a:rPr lang="en-US" sz="1800" dirty="0">
                <a:latin typeface="Times New Roman" panose="02020603050405020304" pitchFamily="18" charset="0"/>
                <a:cs typeface="Times New Roman" panose="02020603050405020304" pitchFamily="18" charset="0"/>
              </a:rPr>
            </a:br>
            <a:r>
              <a:rPr lang="en-US" sz="1800" i="1" dirty="0">
                <a:solidFill>
                  <a:srgbClr val="2F9018"/>
                </a:solidFill>
                <a:latin typeface="Times New Roman" panose="02020603050405020304" pitchFamily="18" charset="0"/>
                <a:cs typeface="Times New Roman" panose="02020603050405020304" pitchFamily="18" charset="0"/>
              </a:rPr>
              <a:t>(</a:t>
            </a:r>
            <a:r>
              <a:rPr lang="vi-VN" sz="1800" i="1" dirty="0">
                <a:solidFill>
                  <a:srgbClr val="2F9018"/>
                </a:solidFill>
                <a:latin typeface="Times New Roman" panose="02020603050405020304" pitchFamily="18" charset="0"/>
                <a:cs typeface="Times New Roman" panose="02020603050405020304" pitchFamily="18" charset="0"/>
              </a:rPr>
              <a:t>1</a:t>
            </a:r>
            <a:r>
              <a:rPr lang="en-US" sz="1800" i="1" dirty="0">
                <a:solidFill>
                  <a:srgbClr val="2F9018"/>
                </a:solidFill>
                <a:latin typeface="Times New Roman" panose="02020603050405020304" pitchFamily="18" charset="0"/>
                <a:cs typeface="Times New Roman" panose="02020603050405020304" pitchFamily="18" charset="0"/>
              </a:rPr>
              <a:t>) </a:t>
            </a:r>
            <a:r>
              <a:rPr lang="vi-VN" sz="1800" i="1" dirty="0">
                <a:solidFill>
                  <a:srgbClr val="2F9018"/>
                </a:solidFill>
                <a:latin typeface="Times New Roman" panose="02020603050405020304" pitchFamily="18" charset="0"/>
                <a:cs typeface="Times New Roman" panose="02020603050405020304" pitchFamily="18" charset="0"/>
              </a:rPr>
              <a:t>Dự án đầu tư xây dựng nhà ở cho LLVTND</a:t>
            </a:r>
            <a:r>
              <a:rPr lang="en-US" sz="1800" i="1" dirty="0">
                <a:latin typeface="Times New Roman" panose="02020603050405020304" pitchFamily="18" charset="0"/>
                <a:cs typeface="Times New Roman" panose="02020603050405020304" pitchFamily="18" charset="0"/>
              </a:rPr>
              <a:t> </a:t>
            </a:r>
            <a:r>
              <a:rPr lang="vi-VN" sz="1800" i="1" dirty="0">
                <a:latin typeface="Times New Roman" panose="02020603050405020304" pitchFamily="18" charset="0"/>
                <a:cs typeface="Times New Roman" panose="02020603050405020304" pitchFamily="18" charset="0"/>
              </a:rPr>
              <a:t>bao gồm</a:t>
            </a:r>
            <a:r>
              <a:rPr lang="en-US" sz="1800" b="0" dirty="0">
                <a:latin typeface="Times New Roman" panose="02020603050405020304" pitchFamily="18" charset="0"/>
                <a:cs typeface="Times New Roman" panose="02020603050405020304" pitchFamily="18" charset="0"/>
              </a:rPr>
              <a:t>:</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01 công trình nhà ở độc lập hoặc 01 cụm công trình nhà ở;</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01 công trình nhà ở hoặc 01 cụm </a:t>
            </a:r>
            <a:r>
              <a:rPr lang="en-GB" sz="1800" b="0" dirty="0">
                <a:latin typeface="Times New Roman" panose="02020603050405020304" pitchFamily="18" charset="0"/>
                <a:cs typeface="Times New Roman" panose="02020603050405020304" pitchFamily="18" charset="0"/>
              </a:rPr>
              <a:t>CTNO</a:t>
            </a:r>
            <a:r>
              <a:rPr lang="vi-VN" sz="1800" b="0" dirty="0">
                <a:latin typeface="Times New Roman" panose="02020603050405020304" pitchFamily="18" charset="0"/>
                <a:cs typeface="Times New Roman" panose="02020603050405020304" pitchFamily="18" charset="0"/>
              </a:rPr>
              <a:t> có mục đích sử dụng hỗn hợp;</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khu nhà ở đồng bộ </a:t>
            </a:r>
            <a:r>
              <a:rPr lang="en-GB" sz="1800" b="0" dirty="0">
                <a:latin typeface="Times New Roman" panose="02020603050405020304" pitchFamily="18" charset="0"/>
                <a:cs typeface="Times New Roman" panose="02020603050405020304" pitchFamily="18" charset="0"/>
              </a:rPr>
              <a:t>HTKT</a:t>
            </a:r>
            <a:r>
              <a:rPr lang="vi-VN" sz="1800" b="0" dirty="0">
                <a:latin typeface="Times New Roman" panose="02020603050405020304" pitchFamily="18" charset="0"/>
                <a:cs typeface="Times New Roman" panose="02020603050405020304" pitchFamily="18" charset="0"/>
              </a:rPr>
              <a:t>, </a:t>
            </a:r>
            <a:r>
              <a:rPr lang="en-GB" sz="1800" b="0" dirty="0">
                <a:latin typeface="Times New Roman" panose="02020603050405020304" pitchFamily="18" charset="0"/>
                <a:cs typeface="Times New Roman" panose="02020603050405020304" pitchFamily="18" charset="0"/>
              </a:rPr>
              <a:t>HTCH</a:t>
            </a:r>
            <a:r>
              <a:rPr lang="vi-VN" sz="1800" b="0" dirty="0">
                <a:latin typeface="Times New Roman" panose="02020603050405020304" pitchFamily="18" charset="0"/>
                <a:cs typeface="Times New Roman" panose="02020603050405020304" pitchFamily="18" charset="0"/>
              </a:rPr>
              <a:t> và các công trình khác</a:t>
            </a:r>
            <a:r>
              <a:rPr lang="en-GB" sz="1800" b="0" dirty="0">
                <a:latin typeface="Times New Roman" panose="02020603050405020304" pitchFamily="18"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Dự án </a:t>
            </a:r>
            <a:r>
              <a:rPr lang="en-GB" sz="1800" b="0" dirty="0">
                <a:latin typeface="Times New Roman" panose="02020603050405020304" pitchFamily="18" charset="0"/>
                <a:cs typeface="Times New Roman" panose="02020603050405020304" pitchFamily="18" charset="0"/>
              </a:rPr>
              <a:t>ĐTXD</a:t>
            </a:r>
            <a:r>
              <a:rPr lang="vi-VN" sz="1800" b="0" dirty="0">
                <a:latin typeface="Times New Roman" panose="02020603050405020304" pitchFamily="18" charset="0"/>
                <a:cs typeface="Times New Roman" panose="02020603050405020304" pitchFamily="18" charset="0"/>
              </a:rPr>
              <a:t> khu đô thị có nhà ở;</a:t>
            </a:r>
            <a:br>
              <a:rPr lang="vi-VN"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Dự án sử dụng đất kết hợp đa mục đích mà có diện tích đất để xây dựng nhà ở.</a:t>
            </a:r>
            <a:br>
              <a:rPr lang="en-GB" sz="1800" b="0" dirty="0">
                <a:latin typeface="Times New Roman" panose="02020603050405020304" pitchFamily="18" charset="0"/>
                <a:cs typeface="Times New Roman" panose="02020603050405020304" pitchFamily="18" charset="0"/>
              </a:rPr>
            </a:br>
            <a:r>
              <a:rPr lang="en-US" sz="1800" b="1" i="1" dirty="0">
                <a:solidFill>
                  <a:srgbClr val="2F9018"/>
                </a:solidFill>
                <a:latin typeface="Times New Roman" panose="02020603050405020304" pitchFamily="18" charset="0"/>
                <a:cs typeface="Times New Roman" panose="02020603050405020304" pitchFamily="18" charset="0"/>
              </a:rPr>
              <a:t>(</a:t>
            </a:r>
            <a:r>
              <a:rPr lang="vi-VN" sz="1800" b="1" i="1" dirty="0">
                <a:solidFill>
                  <a:srgbClr val="2F9018"/>
                </a:solidFill>
                <a:latin typeface="Times New Roman" panose="02020603050405020304" pitchFamily="18" charset="0"/>
                <a:cs typeface="Times New Roman" panose="02020603050405020304" pitchFamily="18" charset="0"/>
              </a:rPr>
              <a:t>2</a:t>
            </a:r>
            <a:r>
              <a:rPr lang="en-US" sz="1800" b="1" i="1" dirty="0">
                <a:solidFill>
                  <a:srgbClr val="2F9018"/>
                </a:solidFill>
                <a:latin typeface="Times New Roman" panose="02020603050405020304" pitchFamily="18" charset="0"/>
                <a:cs typeface="Times New Roman" panose="02020603050405020304" pitchFamily="18" charset="0"/>
              </a:rPr>
              <a:t>)</a:t>
            </a:r>
            <a:r>
              <a:rPr lang="vi-VN" sz="1800" b="1" i="1" dirty="0">
                <a:solidFill>
                  <a:srgbClr val="2F9018"/>
                </a:solidFill>
                <a:latin typeface="Times New Roman" panose="02020603050405020304" pitchFamily="18" charset="0"/>
                <a:cs typeface="Times New Roman" panose="02020603050405020304" pitchFamily="18" charset="0"/>
              </a:rPr>
              <a:t> Dự án đầu tư xây dựng nhà ở cho LLVTND phải đáp ứng yêu cầu</a:t>
            </a:r>
            <a:r>
              <a:rPr lang="vi-VN" sz="1800" dirty="0">
                <a:solidFill>
                  <a:srgbClr val="2F9018"/>
                </a:solidFill>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như</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đối</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với</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dự</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ánNOXH</a:t>
            </a:r>
            <a:r>
              <a:rPr lang="en-GB" sz="1800" b="0" dirty="0">
                <a:latin typeface="Times New Roman" panose="02020603050405020304" pitchFamily="18" charset="0"/>
                <a:cs typeface="Times New Roman" panose="02020603050405020304" pitchFamily="18" charset="0"/>
              </a:rPr>
              <a:t> </a:t>
            </a:r>
            <a:r>
              <a:rPr lang="en-GB" sz="1800" b="0" dirty="0" err="1">
                <a:latin typeface="Times New Roman" panose="02020603050405020304" pitchFamily="18" charset="0"/>
                <a:cs typeface="Times New Roman" panose="02020603050405020304" pitchFamily="18" charset="0"/>
              </a:rPr>
              <a:t>và</a:t>
            </a:r>
            <a:r>
              <a:rPr lang="en-GB" sz="1800" b="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yêu cầu khác theo quy định của Bộ trưởng </a:t>
            </a:r>
            <a:r>
              <a:rPr lang="en-GB" sz="1800" b="0" dirty="0">
                <a:latin typeface="Times New Roman" panose="02020603050405020304" pitchFamily="18" charset="0"/>
                <a:cs typeface="Times New Roman" panose="02020603050405020304" pitchFamily="18" charset="0"/>
              </a:rPr>
              <a:t>BQP</a:t>
            </a:r>
            <a:r>
              <a:rPr lang="vi-VN" sz="1800" b="0" dirty="0">
                <a:latin typeface="Times New Roman" panose="02020603050405020304" pitchFamily="18" charset="0"/>
                <a:cs typeface="Times New Roman" panose="02020603050405020304" pitchFamily="18" charset="0"/>
              </a:rPr>
              <a:t>, Bộ trưởng </a:t>
            </a:r>
            <a:r>
              <a:rPr lang="en-GB" sz="1800" b="0" dirty="0">
                <a:latin typeface="Times New Roman" panose="02020603050405020304" pitchFamily="18" charset="0"/>
                <a:cs typeface="Times New Roman" panose="02020603050405020304" pitchFamily="18" charset="0"/>
              </a:rPr>
              <a:t>BCA.</a:t>
            </a:r>
            <a:endParaRPr lang="vi-VN" sz="1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92769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5"/>
          </p:nvPr>
        </p:nvSpPr>
        <p:spPr>
          <a:xfrm>
            <a:off x="394636" y="885524"/>
            <a:ext cx="8345102" cy="3618076"/>
          </a:xfrm>
        </p:spPr>
        <p:txBody>
          <a:bodyPr/>
          <a:lstStyle/>
          <a:p>
            <a:pPr>
              <a:lnSpc>
                <a:spcPct val="120000"/>
              </a:lnSpc>
            </a:pPr>
            <a:r>
              <a:rPr lang="en-US" sz="1800" b="1" dirty="0">
                <a:solidFill>
                  <a:srgbClr val="FF0000"/>
                </a:solidFill>
                <a:latin typeface="Times New Roman" panose="02020603050405020304" pitchFamily="18" charset="0"/>
                <a:cs typeface="Times New Roman" panose="02020603050405020304" pitchFamily="18" charset="0"/>
              </a:rPr>
              <a:t>06. </a:t>
            </a:r>
            <a:r>
              <a:rPr lang="vi-VN" sz="1800" b="1" dirty="0">
                <a:solidFill>
                  <a:srgbClr val="FF0000"/>
                </a:solidFill>
                <a:latin typeface="Times New Roman" panose="02020603050405020304" pitchFamily="18" charset="0"/>
                <a:cs typeface="Times New Roman" panose="02020603050405020304" pitchFamily="18" charset="0"/>
              </a:rPr>
              <a:t>Chủ đầu tư dự án ĐTXD nhà ở cho LLVTND</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a:solidFill>
                  <a:srgbClr val="2F9018"/>
                </a:solidFill>
                <a:latin typeface="Times New Roman" panose="02020603050405020304" pitchFamily="18" charset="0"/>
                <a:cs typeface="Times New Roman" panose="02020603050405020304" pitchFamily="18" charset="0"/>
              </a:rPr>
              <a:t>[</a:t>
            </a:r>
            <a:r>
              <a:rPr lang="en-US" sz="1800" b="1" dirty="0" err="1">
                <a:solidFill>
                  <a:srgbClr val="2F9018"/>
                </a:solidFill>
                <a:latin typeface="Times New Roman" panose="02020603050405020304" pitchFamily="18" charset="0"/>
                <a:cs typeface="Times New Roman" panose="02020603050405020304" pitchFamily="18" charset="0"/>
              </a:rPr>
              <a:t>Điều</a:t>
            </a:r>
            <a:r>
              <a:rPr lang="en-US" sz="1800" b="1" dirty="0">
                <a:solidFill>
                  <a:srgbClr val="2F9018"/>
                </a:solidFill>
                <a:latin typeface="Times New Roman" panose="02020603050405020304" pitchFamily="18" charset="0"/>
                <a:cs typeface="Times New Roman" panose="02020603050405020304" pitchFamily="18" charset="0"/>
              </a:rPr>
              <a:t> 106 </a:t>
            </a:r>
            <a:r>
              <a:rPr lang="en-US" sz="1800" b="1" dirty="0" err="1">
                <a:solidFill>
                  <a:srgbClr val="2F9018"/>
                </a:solidFill>
                <a:latin typeface="Times New Roman" panose="02020603050405020304" pitchFamily="18" charset="0"/>
                <a:cs typeface="Times New Roman" panose="02020603050405020304" pitchFamily="18" charset="0"/>
              </a:rPr>
              <a:t>Luật</a:t>
            </a: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Nhà</a:t>
            </a:r>
            <a:r>
              <a:rPr lang="en-US" sz="1800" b="1" dirty="0">
                <a:solidFill>
                  <a:srgbClr val="2F9018"/>
                </a:solidFill>
                <a:latin typeface="Times New Roman" panose="02020603050405020304" pitchFamily="18" charset="0"/>
                <a:cs typeface="Times New Roman" panose="02020603050405020304" pitchFamily="18" charset="0"/>
              </a:rPr>
              <a:t> ở]</a:t>
            </a:r>
          </a:p>
          <a:p>
            <a:pPr>
              <a:lnSpc>
                <a:spcPct val="120000"/>
              </a:lnSpc>
            </a:pPr>
            <a:r>
              <a:rPr lang="en-GB" sz="1800" dirty="0">
                <a:latin typeface="Times New Roman" panose="02020603050405020304" pitchFamily="18" charset="0"/>
                <a:cs typeface="Times New Roman" panose="02020603050405020304" pitchFamily="18" charset="0"/>
              </a:rPr>
              <a:t>(</a:t>
            </a:r>
            <a:r>
              <a:rPr lang="vi-VN" sz="1800" dirty="0">
                <a:latin typeface="Times New Roman" panose="02020603050405020304" pitchFamily="18" charset="0"/>
                <a:cs typeface="Times New Roman" panose="02020603050405020304" pitchFamily="18" charset="0"/>
              </a:rPr>
              <a:t>1</a:t>
            </a:r>
            <a:r>
              <a:rPr lang="en-GB" sz="1800" dirty="0">
                <a:latin typeface="Times New Roman" panose="02020603050405020304" pitchFamily="18" charset="0"/>
                <a:cs typeface="Times New Roman" panose="02020603050405020304" pitchFamily="18" charset="0"/>
              </a:rPr>
              <a:t>)</a:t>
            </a:r>
            <a:r>
              <a:rPr lang="vi-VN" sz="1800" dirty="0">
                <a:latin typeface="Times New Roman" panose="02020603050405020304" pitchFamily="18" charset="0"/>
                <a:cs typeface="Times New Roman" panose="02020603050405020304" pitchFamily="18" charset="0"/>
              </a:rPr>
              <a:t> Đối với dự án </a:t>
            </a:r>
            <a:r>
              <a:rPr lang="en-GB" sz="1800" dirty="0" err="1">
                <a:latin typeface="Times New Roman" panose="02020603050405020304" pitchFamily="18" charset="0"/>
                <a:cs typeface="Times New Roman" panose="02020603050405020304" pitchFamily="18" charset="0"/>
              </a:rPr>
              <a:t>được</a:t>
            </a:r>
            <a:r>
              <a:rPr lang="en-GB" sz="1800" dirty="0">
                <a:latin typeface="Times New Roman" panose="02020603050405020304" pitchFamily="18" charset="0"/>
                <a:cs typeface="Times New Roman" panose="02020603050405020304" pitchFamily="18" charset="0"/>
              </a:rPr>
              <a:t> ĐTXD</a:t>
            </a:r>
            <a:r>
              <a:rPr lang="vi-VN"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bằng</a:t>
            </a:r>
            <a:r>
              <a:rPr lang="en-GB"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nguồn</a:t>
            </a:r>
            <a:r>
              <a:rPr lang="en-GB"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vốn</a:t>
            </a:r>
            <a:r>
              <a:rPr lang="en-GB"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nhà</a:t>
            </a:r>
            <a:r>
              <a:rPr lang="en-GB"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nước</a:t>
            </a:r>
            <a:r>
              <a:rPr lang="en-GB"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thì việc xác định </a:t>
            </a:r>
            <a:r>
              <a:rPr lang="en-GB" sz="1800" dirty="0">
                <a:latin typeface="Times New Roman" panose="02020603050405020304" pitchFamily="18" charset="0"/>
                <a:cs typeface="Times New Roman" panose="02020603050405020304" pitchFamily="18" charset="0"/>
              </a:rPr>
              <a:t>CĐT</a:t>
            </a:r>
            <a:r>
              <a:rPr lang="vi-VN" sz="1800" dirty="0">
                <a:latin typeface="Times New Roman" panose="02020603050405020304" pitchFamily="18" charset="0"/>
                <a:cs typeface="Times New Roman" panose="02020603050405020304" pitchFamily="18" charset="0"/>
              </a:rPr>
              <a:t> thực hiện theo quy định của </a:t>
            </a:r>
            <a:r>
              <a:rPr lang="en-GB" sz="1800" dirty="0">
                <a:latin typeface="Times New Roman" panose="02020603050405020304" pitchFamily="18" charset="0"/>
                <a:cs typeface="Times New Roman" panose="02020603050405020304" pitchFamily="18" charset="0"/>
              </a:rPr>
              <a:t>PL</a:t>
            </a:r>
            <a:r>
              <a:rPr lang="vi-VN" sz="1800" dirty="0">
                <a:latin typeface="Times New Roman" panose="02020603050405020304" pitchFamily="18" charset="0"/>
                <a:cs typeface="Times New Roman" panose="02020603050405020304" pitchFamily="18" charset="0"/>
              </a:rPr>
              <a:t> về </a:t>
            </a:r>
            <a:r>
              <a:rPr lang="en-GB" sz="1800" dirty="0">
                <a:latin typeface="Times New Roman" panose="02020603050405020304" pitchFamily="18" charset="0"/>
                <a:cs typeface="Times New Roman" panose="02020603050405020304" pitchFamily="18" charset="0"/>
              </a:rPr>
              <a:t>ĐTC</a:t>
            </a:r>
            <a:r>
              <a:rPr lang="vi-VN" sz="1800" dirty="0">
                <a:latin typeface="Times New Roman" panose="02020603050405020304" pitchFamily="18" charset="0"/>
                <a:cs typeface="Times New Roman" panose="02020603050405020304" pitchFamily="18" charset="0"/>
              </a:rPr>
              <a:t> và </a:t>
            </a:r>
            <a:r>
              <a:rPr lang="en-GB" sz="1800" dirty="0">
                <a:latin typeface="Times New Roman" panose="02020603050405020304" pitchFamily="18" charset="0"/>
                <a:cs typeface="Times New Roman" panose="02020603050405020304" pitchFamily="18" charset="0"/>
              </a:rPr>
              <a:t>PL</a:t>
            </a:r>
            <a:r>
              <a:rPr lang="vi-VN" sz="1800" dirty="0">
                <a:latin typeface="Times New Roman" panose="02020603050405020304" pitchFamily="18" charset="0"/>
                <a:cs typeface="Times New Roman" panose="02020603050405020304" pitchFamily="18" charset="0"/>
              </a:rPr>
              <a:t> về </a:t>
            </a:r>
            <a:r>
              <a:rPr lang="en-GB" sz="1800" dirty="0">
                <a:latin typeface="Times New Roman" panose="02020603050405020304" pitchFamily="18" charset="0"/>
                <a:cs typeface="Times New Roman" panose="02020603050405020304" pitchFamily="18" charset="0"/>
              </a:rPr>
              <a:t>XD</a:t>
            </a:r>
            <a:r>
              <a:rPr lang="vi-VN" sz="1800" dirty="0">
                <a:latin typeface="Times New Roman" panose="02020603050405020304" pitchFamily="18" charset="0"/>
                <a:cs typeface="Times New Roman" panose="02020603050405020304" pitchFamily="18" charset="0"/>
              </a:rPr>
              <a:t>.</a:t>
            </a:r>
          </a:p>
          <a:p>
            <a:pPr>
              <a:lnSpc>
                <a:spcPct val="120000"/>
              </a:lnSpc>
            </a:pPr>
            <a:r>
              <a:rPr lang="en-US" sz="1800" dirty="0">
                <a:latin typeface="Times New Roman" panose="02020603050405020304" pitchFamily="18" charset="0"/>
                <a:cs typeface="Times New Roman" panose="02020603050405020304" pitchFamily="18" charset="0"/>
              </a:rPr>
              <a:t>(</a:t>
            </a:r>
            <a:r>
              <a:rPr lang="vi-VN" sz="1800" dirty="0">
                <a:latin typeface="Times New Roman" panose="02020603050405020304" pitchFamily="18" charset="0"/>
                <a:cs typeface="Times New Roman" panose="02020603050405020304" pitchFamily="18" charset="0"/>
              </a:rPr>
              <a:t>2</a:t>
            </a:r>
            <a:r>
              <a:rPr lang="en-GB" sz="1800" dirty="0">
                <a:latin typeface="Times New Roman" panose="02020603050405020304" pitchFamily="18" charset="0"/>
                <a:cs typeface="Times New Roman" panose="02020603050405020304" pitchFamily="18" charset="0"/>
              </a:rPr>
              <a:t>)</a:t>
            </a:r>
            <a:r>
              <a:rPr lang="vi-VN" sz="1800" dirty="0">
                <a:latin typeface="Times New Roman" panose="02020603050405020304" pitchFamily="18" charset="0"/>
                <a:cs typeface="Times New Roman" panose="02020603050405020304" pitchFamily="18" charset="0"/>
              </a:rPr>
              <a:t>. Đối với dự án </a:t>
            </a:r>
            <a:r>
              <a:rPr lang="en-GB" sz="1800" dirty="0" err="1">
                <a:latin typeface="Times New Roman" panose="02020603050405020304" pitchFamily="18" charset="0"/>
                <a:cs typeface="Times New Roman" panose="02020603050405020304" pitchFamily="18" charset="0"/>
              </a:rPr>
              <a:t>được</a:t>
            </a:r>
            <a:r>
              <a:rPr lang="en-GB" sz="1800" dirty="0">
                <a:latin typeface="Times New Roman" panose="02020603050405020304" pitchFamily="18" charset="0"/>
                <a:cs typeface="Times New Roman" panose="02020603050405020304" pitchFamily="18" charset="0"/>
              </a:rPr>
              <a:t> ĐTXD</a:t>
            </a:r>
            <a:r>
              <a:rPr lang="vi-VN" sz="1800" dirty="0">
                <a:latin typeface="Times New Roman" panose="02020603050405020304" pitchFamily="18" charset="0"/>
                <a:cs typeface="Times New Roman" panose="02020603050405020304" pitchFamily="18" charset="0"/>
              </a:rPr>
              <a:t> không bằng nguồn vốn </a:t>
            </a:r>
            <a:r>
              <a:rPr lang="en-GB" sz="1800" dirty="0" err="1">
                <a:latin typeface="Times New Roman" panose="02020603050405020304" pitchFamily="18" charset="0"/>
                <a:cs typeface="Times New Roman" panose="02020603050405020304" pitchFamily="18" charset="0"/>
              </a:rPr>
              <a:t>nhà</a:t>
            </a:r>
            <a:r>
              <a:rPr lang="en-GB" sz="1800" dirty="0">
                <a:latin typeface="Times New Roman" panose="02020603050405020304" pitchFamily="18" charset="0"/>
                <a:cs typeface="Times New Roman" panose="02020603050405020304" pitchFamily="18" charset="0"/>
              </a:rPr>
              <a:t> </a:t>
            </a:r>
            <a:r>
              <a:rPr lang="en-GB" sz="1800" dirty="0" err="1">
                <a:latin typeface="Times New Roman" panose="02020603050405020304" pitchFamily="18" charset="0"/>
                <a:cs typeface="Times New Roman" panose="02020603050405020304" pitchFamily="18" charset="0"/>
              </a:rPr>
              <a:t>nước</a:t>
            </a:r>
            <a:r>
              <a:rPr lang="en-US" sz="1800" dirty="0">
                <a:latin typeface="Times New Roman" panose="02020603050405020304" pitchFamily="18" charset="0"/>
                <a:cs typeface="Times New Roman" panose="02020603050405020304" pitchFamily="18" charset="0"/>
              </a:rPr>
              <a:t> </a:t>
            </a:r>
            <a:r>
              <a:rPr lang="vi-VN" sz="1800" dirty="0">
                <a:latin typeface="Times New Roman" panose="02020603050405020304" pitchFamily="18" charset="0"/>
                <a:cs typeface="Times New Roman" panose="02020603050405020304" pitchFamily="18" charset="0"/>
              </a:rPr>
              <a:t>thì </a:t>
            </a:r>
            <a:r>
              <a:rPr lang="en-GB" sz="1800" dirty="0">
                <a:latin typeface="Times New Roman" panose="02020603050405020304" pitchFamily="18" charset="0"/>
                <a:cs typeface="Times New Roman" panose="02020603050405020304" pitchFamily="18" charset="0"/>
              </a:rPr>
              <a:t>UBND</a:t>
            </a:r>
            <a:r>
              <a:rPr lang="vi-VN" sz="1800" dirty="0">
                <a:latin typeface="Times New Roman" panose="02020603050405020304" pitchFamily="18" charset="0"/>
                <a:cs typeface="Times New Roman" panose="02020603050405020304" pitchFamily="18" charset="0"/>
              </a:rPr>
              <a:t> tỉnh thực hiện lựa chọn </a:t>
            </a:r>
            <a:r>
              <a:rPr lang="en-GB" sz="1800" dirty="0">
                <a:latin typeface="Times New Roman" panose="02020603050405020304" pitchFamily="18" charset="0"/>
                <a:cs typeface="Times New Roman" panose="02020603050405020304" pitchFamily="18" charset="0"/>
              </a:rPr>
              <a:t>CĐT</a:t>
            </a:r>
            <a:r>
              <a:rPr lang="vi-VN" sz="1800" dirty="0">
                <a:latin typeface="Times New Roman" panose="02020603050405020304" pitchFamily="18" charset="0"/>
                <a:cs typeface="Times New Roman" panose="02020603050405020304" pitchFamily="18" charset="0"/>
              </a:rPr>
              <a:t> dự án theo quy định tại khoản 4 Điều 84 của Luật </a:t>
            </a:r>
            <a:r>
              <a:rPr lang="en-US" sz="1800" dirty="0" err="1">
                <a:latin typeface="Times New Roman" panose="02020603050405020304" pitchFamily="18" charset="0"/>
                <a:cs typeface="Times New Roman" panose="02020603050405020304" pitchFamily="18" charset="0"/>
              </a:rPr>
              <a:t>Nhà</a:t>
            </a:r>
            <a:r>
              <a:rPr lang="en-US" sz="1800" dirty="0">
                <a:latin typeface="Times New Roman" panose="02020603050405020304" pitchFamily="18" charset="0"/>
                <a:cs typeface="Times New Roman" panose="02020603050405020304" pitchFamily="18" charset="0"/>
              </a:rPr>
              <a:t> ở</a:t>
            </a:r>
            <a:r>
              <a:rPr lang="vi-VN" sz="1800" dirty="0">
                <a:latin typeface="Times New Roman" panose="02020603050405020304" pitchFamily="18" charset="0"/>
                <a:cs typeface="Times New Roman" panose="02020603050405020304" pitchFamily="18" charset="0"/>
              </a:rPr>
              <a:t>.</a:t>
            </a:r>
          </a:p>
          <a:p>
            <a:pPr lvl="0">
              <a:lnSpc>
                <a:spcPct val="120000"/>
              </a:lnSpc>
            </a:pPr>
            <a:r>
              <a:rPr lang="en-US" sz="1800" b="1" dirty="0">
                <a:solidFill>
                  <a:srgbClr val="FF0000"/>
                </a:solidFill>
                <a:latin typeface="Times New Roman" panose="02020603050405020304" pitchFamily="18" charset="0"/>
                <a:cs typeface="Times New Roman" panose="02020603050405020304" pitchFamily="18" charset="0"/>
              </a:rPr>
              <a:t>07. </a:t>
            </a:r>
            <a:r>
              <a:rPr lang="vi-VN" sz="1800" b="1" dirty="0">
                <a:solidFill>
                  <a:srgbClr val="FF0000"/>
                </a:solidFill>
                <a:latin typeface="Times New Roman" panose="02020603050405020304" pitchFamily="18" charset="0"/>
                <a:cs typeface="Times New Roman" panose="02020603050405020304" pitchFamily="18" charset="0"/>
              </a:rPr>
              <a:t>Ưu đãi chủ đầu tư dự án ĐTXD nhà ở cho LLVTND</a:t>
            </a:r>
            <a:r>
              <a:rPr lang="en-US" sz="1800" dirty="0">
                <a:solidFill>
                  <a:srgbClr val="FF0000"/>
                </a:solidFill>
                <a:latin typeface="Times New Roman" panose="02020603050405020304" pitchFamily="18" charset="0"/>
                <a:cs typeface="Times New Roman" panose="02020603050405020304" pitchFamily="18" charset="0"/>
              </a:rPr>
              <a:t> </a:t>
            </a:r>
            <a:r>
              <a:rPr lang="en-US" sz="1800" b="1" dirty="0">
                <a:solidFill>
                  <a:srgbClr val="2F9018"/>
                </a:solidFill>
                <a:latin typeface="Times New Roman" panose="02020603050405020304" pitchFamily="18" charset="0"/>
                <a:cs typeface="Times New Roman" panose="02020603050405020304" pitchFamily="18" charset="0"/>
              </a:rPr>
              <a:t>[</a:t>
            </a:r>
            <a:r>
              <a:rPr lang="en-US" sz="1800" b="1" dirty="0" err="1">
                <a:solidFill>
                  <a:srgbClr val="2F9018"/>
                </a:solidFill>
                <a:latin typeface="Times New Roman" panose="02020603050405020304" pitchFamily="18" charset="0"/>
                <a:cs typeface="Times New Roman" panose="02020603050405020304" pitchFamily="18" charset="0"/>
              </a:rPr>
              <a:t>Điều</a:t>
            </a:r>
            <a:r>
              <a:rPr lang="en-US" sz="1800" b="1" dirty="0">
                <a:solidFill>
                  <a:srgbClr val="2F9018"/>
                </a:solidFill>
                <a:latin typeface="Times New Roman" panose="02020603050405020304" pitchFamily="18" charset="0"/>
                <a:cs typeface="Times New Roman" panose="02020603050405020304" pitchFamily="18" charset="0"/>
              </a:rPr>
              <a:t> 107 </a:t>
            </a:r>
            <a:r>
              <a:rPr lang="en-US" sz="1800" b="1" dirty="0" err="1">
                <a:solidFill>
                  <a:srgbClr val="2F9018"/>
                </a:solidFill>
                <a:latin typeface="Times New Roman" panose="02020603050405020304" pitchFamily="18" charset="0"/>
                <a:cs typeface="Times New Roman" panose="02020603050405020304" pitchFamily="18" charset="0"/>
              </a:rPr>
              <a:t>Luật</a:t>
            </a: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Nhà</a:t>
            </a:r>
            <a:r>
              <a:rPr lang="en-US" sz="1800" b="1" dirty="0">
                <a:solidFill>
                  <a:srgbClr val="2F9018"/>
                </a:solidFill>
                <a:latin typeface="Times New Roman" panose="02020603050405020304" pitchFamily="18" charset="0"/>
                <a:cs typeface="Times New Roman" panose="02020603050405020304" pitchFamily="18" charset="0"/>
              </a:rPr>
              <a:t> ở]</a:t>
            </a:r>
            <a:endParaRPr lang="vi-VN" sz="1800" b="1" dirty="0">
              <a:solidFill>
                <a:srgbClr val="2F9018"/>
              </a:solidFill>
              <a:latin typeface="Times New Roman" panose="02020603050405020304" pitchFamily="18" charset="0"/>
              <a:cs typeface="Times New Roman" panose="02020603050405020304" pitchFamily="18" charset="0"/>
            </a:endParaRPr>
          </a:p>
          <a:p>
            <a:pPr>
              <a:lnSpc>
                <a:spcPct val="120000"/>
              </a:lnSpc>
            </a:pPr>
            <a:r>
              <a:rPr lang="en-GB" sz="1800" dirty="0">
                <a:solidFill>
                  <a:schemeClr val="tx1"/>
                </a:solidFill>
                <a:latin typeface="Times New Roman" panose="02020603050405020304" pitchFamily="18" charset="0"/>
                <a:cs typeface="Times New Roman" panose="02020603050405020304" pitchFamily="18" charset="0"/>
              </a:rPr>
              <a:t>(</a:t>
            </a:r>
            <a:r>
              <a:rPr lang="vi-VN" sz="1800" dirty="0">
                <a:solidFill>
                  <a:schemeClr val="tx1"/>
                </a:solidFill>
                <a:latin typeface="Times New Roman" panose="02020603050405020304" pitchFamily="18" charset="0"/>
                <a:cs typeface="Times New Roman" panose="02020603050405020304" pitchFamily="18" charset="0"/>
              </a:rPr>
              <a:t>1</a:t>
            </a:r>
            <a:r>
              <a:rPr lang="en-GB" sz="1800" dirty="0">
                <a:solidFill>
                  <a:schemeClr val="tx1"/>
                </a:solidFill>
                <a:latin typeface="Times New Roman" panose="02020603050405020304" pitchFamily="18" charset="0"/>
                <a:cs typeface="Times New Roman" panose="02020603050405020304" pitchFamily="18" charset="0"/>
              </a:rPr>
              <a:t>)</a:t>
            </a:r>
            <a:r>
              <a:rPr lang="vi-VN" sz="1800" dirty="0">
                <a:solidFill>
                  <a:schemeClr val="tx1"/>
                </a:solidFill>
                <a:latin typeface="Times New Roman" panose="02020603050405020304" pitchFamily="18" charset="0"/>
                <a:cs typeface="Times New Roman" panose="02020603050405020304" pitchFamily="18" charset="0"/>
              </a:rPr>
              <a:t>. Chủ đầu tư dự án đầu tư xây dựng </a:t>
            </a:r>
            <a:r>
              <a:rPr lang="vi-VN" sz="1800" dirty="0">
                <a:latin typeface="Times New Roman" panose="02020603050405020304" pitchFamily="18" charset="0"/>
                <a:cs typeface="Times New Roman" panose="02020603050405020304" pitchFamily="18" charset="0"/>
              </a:rPr>
              <a:t>nhà ở cho LLVTND </a:t>
            </a:r>
            <a:r>
              <a:rPr lang="vi-VN" sz="1800" dirty="0">
                <a:solidFill>
                  <a:schemeClr val="tx1"/>
                </a:solidFill>
                <a:latin typeface="Times New Roman" panose="02020603050405020304" pitchFamily="18" charset="0"/>
                <a:cs typeface="Times New Roman" panose="02020603050405020304" pitchFamily="18" charset="0"/>
              </a:rPr>
              <a:t>bằng vốn đầu tư công được hưởng các ưu đãi quy định tại điểm a và điểm b khoản 2 Điều 85 của Luật </a:t>
            </a:r>
            <a:r>
              <a:rPr lang="en-US" sz="1800" dirty="0" err="1">
                <a:solidFill>
                  <a:schemeClr val="tx1"/>
                </a:solidFill>
                <a:latin typeface="Times New Roman" panose="02020603050405020304" pitchFamily="18" charset="0"/>
                <a:cs typeface="Times New Roman" panose="02020603050405020304" pitchFamily="18" charset="0"/>
              </a:rPr>
              <a:t>Nhà</a:t>
            </a:r>
            <a:r>
              <a:rPr lang="en-US" sz="1800" dirty="0">
                <a:solidFill>
                  <a:schemeClr val="tx1"/>
                </a:solidFill>
                <a:latin typeface="Times New Roman" panose="02020603050405020304" pitchFamily="18" charset="0"/>
                <a:cs typeface="Times New Roman" panose="02020603050405020304" pitchFamily="18" charset="0"/>
              </a:rPr>
              <a:t> ở</a:t>
            </a:r>
            <a:r>
              <a:rPr lang="vi-VN" sz="1800" dirty="0">
                <a:solidFill>
                  <a:schemeClr val="tx1"/>
                </a:solidFill>
                <a:latin typeface="Times New Roman" panose="02020603050405020304" pitchFamily="18" charset="0"/>
                <a:cs typeface="Times New Roman" panose="02020603050405020304" pitchFamily="18" charset="0"/>
              </a:rPr>
              <a:t>.</a:t>
            </a:r>
          </a:p>
          <a:p>
            <a:pPr>
              <a:lnSpc>
                <a:spcPct val="120000"/>
              </a:lnSpc>
            </a:pPr>
            <a:r>
              <a:rPr lang="en-US" sz="1800" dirty="0">
                <a:solidFill>
                  <a:schemeClr val="tx1"/>
                </a:solidFill>
                <a:latin typeface="Times New Roman" panose="02020603050405020304" pitchFamily="18" charset="0"/>
                <a:cs typeface="Times New Roman" panose="02020603050405020304" pitchFamily="18" charset="0"/>
              </a:rPr>
              <a:t>(</a:t>
            </a:r>
            <a:r>
              <a:rPr lang="vi-VN" sz="1800" dirty="0">
                <a:solidFill>
                  <a:schemeClr val="tx1"/>
                </a:solidFill>
                <a:latin typeface="Times New Roman" panose="02020603050405020304" pitchFamily="18" charset="0"/>
                <a:cs typeface="Times New Roman" panose="02020603050405020304" pitchFamily="18" charset="0"/>
              </a:rPr>
              <a:t>2</a:t>
            </a:r>
            <a:r>
              <a:rPr lang="en-GB" sz="1800" dirty="0">
                <a:solidFill>
                  <a:schemeClr val="tx1"/>
                </a:solidFill>
                <a:latin typeface="Times New Roman" panose="02020603050405020304" pitchFamily="18" charset="0"/>
                <a:cs typeface="Times New Roman" panose="02020603050405020304" pitchFamily="18" charset="0"/>
              </a:rPr>
              <a:t>)</a:t>
            </a:r>
            <a:r>
              <a:rPr lang="vi-VN" sz="1800" dirty="0">
                <a:solidFill>
                  <a:schemeClr val="tx1"/>
                </a:solidFill>
                <a:latin typeface="Times New Roman" panose="02020603050405020304" pitchFamily="18" charset="0"/>
                <a:cs typeface="Times New Roman" panose="02020603050405020304" pitchFamily="18" charset="0"/>
              </a:rPr>
              <a:t>. Chủ đầu tư dự án đầu tư xây dựng </a:t>
            </a:r>
            <a:r>
              <a:rPr lang="vi-VN" sz="1800" dirty="0">
                <a:latin typeface="Times New Roman" panose="02020603050405020304" pitchFamily="18" charset="0"/>
                <a:cs typeface="Times New Roman" panose="02020603050405020304" pitchFamily="18" charset="0"/>
              </a:rPr>
              <a:t>nhà ở cho LLVTND </a:t>
            </a:r>
            <a:r>
              <a:rPr lang="vi-VN" sz="1800" dirty="0">
                <a:solidFill>
                  <a:schemeClr val="tx1"/>
                </a:solidFill>
                <a:latin typeface="Times New Roman" panose="02020603050405020304" pitchFamily="18" charset="0"/>
                <a:cs typeface="Times New Roman" panose="02020603050405020304" pitchFamily="18" charset="0"/>
              </a:rPr>
              <a:t>không bằng vốn </a:t>
            </a:r>
            <a:r>
              <a:rPr lang="en-GB" sz="1800" dirty="0">
                <a:solidFill>
                  <a:schemeClr val="tx1"/>
                </a:solidFill>
                <a:latin typeface="Times New Roman" panose="02020603050405020304" pitchFamily="18" charset="0"/>
                <a:cs typeface="Times New Roman" panose="02020603050405020304" pitchFamily="18" charset="0"/>
              </a:rPr>
              <a:t>ĐTC </a:t>
            </a:r>
            <a:r>
              <a:rPr lang="en-GB" sz="1800" dirty="0" err="1">
                <a:solidFill>
                  <a:schemeClr val="tx1"/>
                </a:solidFill>
                <a:latin typeface="Times New Roman" panose="02020603050405020304" pitchFamily="18" charset="0"/>
                <a:cs typeface="Times New Roman" panose="02020603050405020304" pitchFamily="18" charset="0"/>
              </a:rPr>
              <a:t>thì</a:t>
            </a:r>
            <a:r>
              <a:rPr lang="en-US" sz="1800" dirty="0">
                <a:solidFill>
                  <a:schemeClr val="tx1"/>
                </a:solidFill>
                <a:latin typeface="Times New Roman" panose="02020603050405020304" pitchFamily="18" charset="0"/>
                <a:cs typeface="Times New Roman" panose="02020603050405020304" pitchFamily="18" charset="0"/>
              </a:rPr>
              <a:t> </a:t>
            </a:r>
            <a:r>
              <a:rPr lang="vi-VN" sz="1800" dirty="0">
                <a:solidFill>
                  <a:schemeClr val="tx1"/>
                </a:solidFill>
                <a:latin typeface="Times New Roman" panose="02020603050405020304" pitchFamily="18" charset="0"/>
                <a:cs typeface="Times New Roman" panose="02020603050405020304" pitchFamily="18" charset="0"/>
              </a:rPr>
              <a:t>được hưởng các ưu đãi quy định tại khoản 2 Điều 85 của Luật </a:t>
            </a:r>
            <a:r>
              <a:rPr lang="en-US" sz="1800" dirty="0" err="1">
                <a:solidFill>
                  <a:schemeClr val="tx1"/>
                </a:solidFill>
                <a:latin typeface="Times New Roman" panose="02020603050405020304" pitchFamily="18" charset="0"/>
                <a:cs typeface="Times New Roman" panose="02020603050405020304" pitchFamily="18" charset="0"/>
              </a:rPr>
              <a:t>Nhà</a:t>
            </a:r>
            <a:r>
              <a:rPr lang="en-US" sz="1800" dirty="0">
                <a:solidFill>
                  <a:schemeClr val="tx1"/>
                </a:solidFill>
                <a:latin typeface="Times New Roman" panose="02020603050405020304" pitchFamily="18" charset="0"/>
                <a:cs typeface="Times New Roman" panose="02020603050405020304" pitchFamily="18" charset="0"/>
              </a:rPr>
              <a:t> ở</a:t>
            </a:r>
            <a:r>
              <a:rPr lang="vi-VN" sz="1800" dirty="0">
                <a:solidFill>
                  <a:schemeClr val="tx1"/>
                </a:solidFill>
                <a:latin typeface="Times New Roman" panose="02020603050405020304" pitchFamily="18" charset="0"/>
                <a:cs typeface="Times New Roman" panose="02020603050405020304" pitchFamily="18" charset="0"/>
              </a:rPr>
              <a:t>.</a:t>
            </a:r>
            <a:endParaRPr lang="en-US" sz="1800" b="1" dirty="0">
              <a:latin typeface="Times New Roman" panose="02020603050405020304" pitchFamily="18" charset="0"/>
              <a:cs typeface="Times New Roman" panose="02020603050405020304" pitchFamily="18" charset="0"/>
            </a:endParaRPr>
          </a:p>
        </p:txBody>
      </p:sp>
      <p:sp>
        <p:nvSpPr>
          <p:cNvPr id="20" name="Title 19"/>
          <p:cNvSpPr>
            <a:spLocks noGrp="1"/>
          </p:cNvSpPr>
          <p:nvPr>
            <p:ph type="title" idx="21"/>
          </p:nvPr>
        </p:nvSpPr>
        <p:spPr>
          <a:xfrm>
            <a:off x="1144762" y="198000"/>
            <a:ext cx="7278593" cy="478724"/>
          </a:xfrm>
        </p:spPr>
        <p:txBody>
          <a:bodyPr/>
          <a:lstStyle/>
          <a:p>
            <a:r>
              <a:rPr lang="en-US" sz="2000" dirty="0">
                <a:solidFill>
                  <a:srgbClr val="FF0000"/>
                </a:solidFill>
                <a:latin typeface="Times New Roman" panose="02020603050405020304" pitchFamily="18" charset="0"/>
                <a:cs typeface="Times New Roman" panose="02020603050405020304" pitchFamily="18" charset="0"/>
              </a:rPr>
              <a:t>VỀ NHÀ Ở CHO LỰC LƯỢNG VŨ TRANG NHÂN DÂN (</a:t>
            </a:r>
            <a:r>
              <a:rPr lang="en-US" sz="2000" dirty="0" err="1">
                <a:solidFill>
                  <a:srgbClr val="FF0000"/>
                </a:solidFill>
                <a:latin typeface="Times New Roman" panose="02020603050405020304" pitchFamily="18" charset="0"/>
                <a:cs typeface="Times New Roman" panose="02020603050405020304" pitchFamily="18" charset="0"/>
              </a:rPr>
              <a:t>tiếp</a:t>
            </a:r>
            <a:r>
              <a:rPr lang="en-US" sz="2000"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6796713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176175"/>
            <a:ext cx="7704000" cy="557303"/>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681548" y="763200"/>
            <a:ext cx="8141208" cy="4082400"/>
          </a:xfrm>
          <a:prstGeom prst="rect">
            <a:avLst/>
          </a:prstGeom>
        </p:spPr>
        <p:txBody>
          <a:bodyPr spcFirstLastPara="1" wrap="square" lIns="91425" tIns="91425" rIns="91425" bIns="91425" anchor="b" anchorCtr="0">
            <a:noAutofit/>
          </a:bodyPr>
          <a:lstStyle/>
          <a:p>
            <a:pPr>
              <a:lnSpc>
                <a:spcPct val="110000"/>
              </a:lnSpc>
            </a:pPr>
            <a:r>
              <a:rPr lang="en-US" sz="1800" dirty="0">
                <a:solidFill>
                  <a:srgbClr val="FF0000"/>
                </a:solidFill>
                <a:latin typeface="Times New Roman" panose="02020603050405020304" pitchFamily="18" charset="0"/>
                <a:cs typeface="Times New Roman" panose="02020603050405020304" pitchFamily="18" charset="0"/>
              </a:rPr>
              <a:t>08. </a:t>
            </a:r>
            <a:r>
              <a:rPr lang="en-US" sz="1800" dirty="0" err="1">
                <a:solidFill>
                  <a:srgbClr val="FF0000"/>
                </a:solidFill>
                <a:latin typeface="Times New Roman" panose="02020603050405020304" pitchFamily="18" charset="0"/>
                <a:cs typeface="Times New Roman" panose="02020603050405020304" pitchFamily="18" charset="0"/>
              </a:rPr>
              <a:t>Giá</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bán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giá</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giá</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nhà</a:t>
            </a:r>
            <a:r>
              <a:rPr lang="en-US" sz="1800" dirty="0">
                <a:solidFill>
                  <a:srgbClr val="FF0000"/>
                </a:solidFill>
                <a:latin typeface="Times New Roman" panose="02020603050405020304" pitchFamily="18" charset="0"/>
                <a:cs typeface="Times New Roman" panose="02020603050405020304" pitchFamily="18" charset="0"/>
              </a:rPr>
              <a:t> ở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LLVTND</a:t>
            </a:r>
            <a:br>
              <a:rPr lang="en-US" sz="1800" b="0" dirty="0">
                <a:latin typeface="Times New Roman" panose="02020603050405020304" pitchFamily="18" charset="0"/>
                <a:cs typeface="Times New Roman" panose="02020603050405020304" pitchFamily="18" charset="0"/>
              </a:rPr>
            </a:b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Giá</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bán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giá</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cho</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thuê</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mua</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giá</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cho</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thuê</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nhà</a:t>
            </a:r>
            <a:r>
              <a:rPr lang="en-US" sz="1800" b="0" dirty="0">
                <a:latin typeface="Times New Roman" panose="02020603050405020304" pitchFamily="18" charset="0"/>
                <a:cs typeface="Times New Roman" panose="02020603050405020304" pitchFamily="18" charset="0"/>
              </a:rPr>
              <a:t> ở </a:t>
            </a:r>
            <a:r>
              <a:rPr lang="en-US" sz="1800" b="0" dirty="0" err="1">
                <a:latin typeface="Times New Roman" panose="02020603050405020304" pitchFamily="18" charset="0"/>
                <a:cs typeface="Times New Roman" panose="02020603050405020304" pitchFamily="18" charset="0"/>
              </a:rPr>
              <a:t>cho</a:t>
            </a:r>
            <a:r>
              <a:rPr lang="en-US" sz="1800" b="0" dirty="0">
                <a:latin typeface="Times New Roman" panose="02020603050405020304" pitchFamily="18" charset="0"/>
                <a:cs typeface="Times New Roman" panose="02020603050405020304" pitchFamily="18" charset="0"/>
              </a:rPr>
              <a:t> LLVTND </a:t>
            </a:r>
            <a:r>
              <a:rPr lang="en-US" sz="1800" b="0" dirty="0" err="1">
                <a:latin typeface="Times New Roman" panose="02020603050405020304" pitchFamily="18" charset="0"/>
                <a:cs typeface="Times New Roman" panose="02020603050405020304" pitchFamily="18" charset="0"/>
              </a:rPr>
              <a:t>thực</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hiện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như</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đối</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với</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loại</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hình</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dự</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án</a:t>
            </a:r>
            <a:r>
              <a:rPr lang="en-US" sz="1800" b="0" dirty="0">
                <a:latin typeface="Times New Roman" panose="02020603050405020304" pitchFamily="18" charset="0"/>
                <a:cs typeface="Times New Roman" panose="02020603050405020304" pitchFamily="18" charset="0"/>
              </a:rPr>
              <a:t> NOXH (</a:t>
            </a:r>
            <a:r>
              <a:rPr lang="en-US" sz="1800" b="0" dirty="0" err="1">
                <a:latin typeface="Times New Roman" panose="02020603050405020304" pitchFamily="18" charset="0"/>
                <a:cs typeface="Times New Roman" panose="02020603050405020304" pitchFamily="18" charset="0"/>
              </a:rPr>
              <a:t>đầu</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tư</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bằng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vốn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nhà</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nước</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đầu</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tư</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bằng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nguồn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vốn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tư</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nhân</a:t>
            </a:r>
            <a:r>
              <a:rPr lang="en-US" sz="1800" b="0" dirty="0">
                <a:latin typeface="Times New Roman" panose="02020603050405020304" pitchFamily="18" charset="0"/>
                <a:cs typeface="Times New Roman" panose="02020603050405020304" pitchFamily="18" charset="0"/>
              </a:rPr>
              <a:t>)</a:t>
            </a:r>
            <a:br>
              <a:rPr lang="en-US"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09. </a:t>
            </a:r>
            <a:r>
              <a:rPr lang="en-US" sz="1800" dirty="0" err="1">
                <a:solidFill>
                  <a:srgbClr val="FF0000"/>
                </a:solidFill>
                <a:latin typeface="Times New Roman" panose="02020603050405020304" pitchFamily="18" charset="0"/>
                <a:cs typeface="Times New Roman" panose="02020603050405020304" pitchFamily="18" charset="0"/>
              </a:rPr>
              <a:t>Trình</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tự</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thủ</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tục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bán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nhà</a:t>
            </a:r>
            <a:r>
              <a:rPr lang="en-US" sz="1800" dirty="0">
                <a:solidFill>
                  <a:srgbClr val="FF0000"/>
                </a:solidFill>
                <a:latin typeface="Times New Roman" panose="02020603050405020304" pitchFamily="18" charset="0"/>
                <a:cs typeface="Times New Roman" panose="02020603050405020304" pitchFamily="18" charset="0"/>
              </a:rPr>
              <a:t> ở </a:t>
            </a:r>
            <a:r>
              <a:rPr lang="en-US" sz="1800" dirty="0" err="1">
                <a:solidFill>
                  <a:srgbClr val="FF0000"/>
                </a:solidFill>
                <a:latin typeface="Times New Roman" panose="02020603050405020304" pitchFamily="18" charset="0"/>
                <a:cs typeface="Times New Roman" panose="02020603050405020304" pitchFamily="18" charset="0"/>
              </a:rPr>
              <a:t>cho</a:t>
            </a:r>
            <a:r>
              <a:rPr lang="vi-VN" sz="1800" dirty="0">
                <a:solidFill>
                  <a:srgbClr val="FF0000"/>
                </a:solidFill>
                <a:latin typeface="Times New Roman" panose="02020603050405020304" pitchFamily="18" charset="0"/>
                <a:cs typeface="Times New Roman" panose="02020603050405020304" pitchFamily="18" charset="0"/>
              </a:rPr>
              <a:t> </a:t>
            </a:r>
            <a:r>
              <a:rPr lang="en-US" sz="1800" dirty="0">
                <a:solidFill>
                  <a:srgbClr val="FF0000"/>
                </a:solidFill>
                <a:latin typeface="Times New Roman" panose="02020603050405020304" pitchFamily="18" charset="0"/>
                <a:cs typeface="Times New Roman" panose="02020603050405020304" pitchFamily="18" charset="0"/>
              </a:rPr>
              <a:t>LLVTND</a:t>
            </a:r>
            <a:br>
              <a:rPr lang="vi-VN" sz="1800" b="0" dirty="0">
                <a:latin typeface="Times New Roman" panose="02020603050405020304" pitchFamily="18" charset="0"/>
                <a:cs typeface="Times New Roman" panose="02020603050405020304" pitchFamily="18" charset="0"/>
              </a:rPr>
            </a:br>
            <a:r>
              <a:rPr lang="en-GB" sz="1800" b="0" dirty="0">
                <a:solidFill>
                  <a:srgbClr val="FF0000"/>
                </a:solidFill>
                <a:latin typeface="Times New Roman" panose="02020603050405020304" pitchFamily="18" charset="0"/>
                <a:cs typeface="Times New Roman" panose="02020603050405020304" pitchFamily="18" charset="0"/>
              </a:rPr>
              <a:t>(1)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khởi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cung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cấp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ở BQP, BCA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khai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phương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sàn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giao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dịch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BĐS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(2)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Trước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thực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bằng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BQP, BCA,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phương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khai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tin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(3)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Chiến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sĩ</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LLVT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cầu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nộp</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đến</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ở BQP, BCA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(4)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BQP, BCA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chiếu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quy</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điều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cáo</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BQP, BCA</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(5) </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BQP, BCA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phê</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duyệt</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solidFill>
                  <a:srgbClr val="2F9018"/>
                </a:solidFill>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LLVTND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dự</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chức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với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liên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điều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kiện</a:t>
            </a:r>
            <a:endParaRPr lang="vi-V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505868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834624" y="121459"/>
            <a:ext cx="7704000" cy="439436"/>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682232" y="782320"/>
            <a:ext cx="7656516" cy="2530677"/>
          </a:xfrm>
          <a:prstGeom prst="rect">
            <a:avLst/>
          </a:prstGeom>
        </p:spPr>
        <p:txBody>
          <a:bodyPr spcFirstLastPara="1" wrap="square" lIns="91425" tIns="91425" rIns="91425" bIns="91425" anchor="b" anchorCtr="0">
            <a:noAutofit/>
          </a:bodyPr>
          <a:lstStyle/>
          <a:p>
            <a:br>
              <a:rPr lang="en-GB" sz="1800" kern="100" dirty="0">
                <a:effectLst/>
                <a:latin typeface="Times New Roman" panose="02020603050405020304" pitchFamily="18" charset="0"/>
                <a:ea typeface="Aptos" panose="020B0004020202020204" pitchFamily="34" charset="0"/>
                <a:cs typeface="Times New Roman" panose="02020603050405020304" pitchFamily="18" charset="0"/>
              </a:rPr>
            </a:br>
            <a:endParaRPr lang="vi-VN" sz="1800" b="0" i="1" dirty="0">
              <a:latin typeface="Times New Roman" panose="02020603050405020304" pitchFamily="18" charset="0"/>
              <a:cs typeface="Times New Roman" panose="02020603050405020304" pitchFamily="18" charset="0"/>
            </a:endParaRPr>
          </a:p>
        </p:txBody>
      </p:sp>
      <p:sp>
        <p:nvSpPr>
          <p:cNvPr id="2" name="Google Shape;338;p39">
            <a:extLst>
              <a:ext uri="{FF2B5EF4-FFF2-40B4-BE49-F238E27FC236}">
                <a16:creationId xmlns:a16="http://schemas.microsoft.com/office/drawing/2014/main" id="{77963D36-22C8-B22E-6FF3-DB2CADF4474F}"/>
              </a:ext>
            </a:extLst>
          </p:cNvPr>
          <p:cNvSpPr txBox="1">
            <a:spLocks/>
          </p:cNvSpPr>
          <p:nvPr/>
        </p:nvSpPr>
        <p:spPr>
          <a:xfrm>
            <a:off x="681548" y="763200"/>
            <a:ext cx="8141208" cy="40824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400"/>
              <a:buFont typeface="Lexend Deca"/>
              <a:buNone/>
              <a:defRPr sz="2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2400"/>
              <a:buFont typeface="Lexend Deca"/>
              <a:buNone/>
              <a:defRPr sz="2400" b="1" i="0" u="none" strike="noStrike" cap="none">
                <a:solidFill>
                  <a:schemeClr val="dk1"/>
                </a:solidFill>
                <a:latin typeface="Lexend Deca"/>
                <a:ea typeface="Lexend Deca"/>
                <a:cs typeface="Lexend Deca"/>
                <a:sym typeface="Lexend Deca"/>
              </a:defRPr>
            </a:lvl9pPr>
          </a:lstStyle>
          <a:p>
            <a:pPr>
              <a:lnSpc>
                <a:spcPct val="110000"/>
              </a:lnSpc>
            </a:pPr>
            <a:r>
              <a:rPr lang="en-US" sz="1800" dirty="0">
                <a:solidFill>
                  <a:srgbClr val="FF0000"/>
                </a:solidFill>
                <a:latin typeface="Times New Roman" panose="02020603050405020304" pitchFamily="18" charset="0"/>
                <a:cs typeface="Times New Roman" panose="02020603050405020304" pitchFamily="18" charset="0"/>
              </a:rPr>
              <a:t>09. </a:t>
            </a:r>
            <a:r>
              <a:rPr lang="en-US" sz="1800" dirty="0" err="1">
                <a:solidFill>
                  <a:srgbClr val="FF0000"/>
                </a:solidFill>
                <a:latin typeface="Times New Roman" panose="02020603050405020304" pitchFamily="18" charset="0"/>
                <a:cs typeface="Times New Roman" panose="02020603050405020304" pitchFamily="18" charset="0"/>
              </a:rPr>
              <a:t>Trình</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tự</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thủ</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tục</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bán</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mua</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cho</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thuê</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err="1">
                <a:solidFill>
                  <a:srgbClr val="FF0000"/>
                </a:solidFill>
                <a:latin typeface="Times New Roman" panose="02020603050405020304" pitchFamily="18" charset="0"/>
                <a:cs typeface="Times New Roman" panose="02020603050405020304" pitchFamily="18" charset="0"/>
              </a:rPr>
              <a:t>nhà</a:t>
            </a:r>
            <a:r>
              <a:rPr lang="en-US" sz="1800" dirty="0">
                <a:solidFill>
                  <a:srgbClr val="FF0000"/>
                </a:solidFill>
                <a:latin typeface="Times New Roman" panose="02020603050405020304" pitchFamily="18" charset="0"/>
                <a:cs typeface="Times New Roman" panose="02020603050405020304" pitchFamily="18" charset="0"/>
              </a:rPr>
              <a:t> ở </a:t>
            </a:r>
            <a:r>
              <a:rPr lang="en-US" sz="1800" dirty="0" err="1">
                <a:solidFill>
                  <a:srgbClr val="FF0000"/>
                </a:solidFill>
                <a:latin typeface="Times New Roman" panose="02020603050405020304" pitchFamily="18" charset="0"/>
                <a:cs typeface="Times New Roman" panose="02020603050405020304" pitchFamily="18" charset="0"/>
              </a:rPr>
              <a:t>cho</a:t>
            </a:r>
            <a:r>
              <a:rPr lang="vi-VN" sz="1800" dirty="0">
                <a:solidFill>
                  <a:srgbClr val="FF0000"/>
                </a:solidFill>
                <a:latin typeface="Times New Roman" panose="02020603050405020304" pitchFamily="18" charset="0"/>
                <a:cs typeface="Times New Roman" panose="02020603050405020304" pitchFamily="18" charset="0"/>
              </a:rPr>
              <a:t> </a:t>
            </a:r>
            <a:r>
              <a:rPr lang="en-US" sz="1800" dirty="0">
                <a:solidFill>
                  <a:srgbClr val="FF0000"/>
                </a:solidFill>
                <a:latin typeface="Times New Roman" panose="02020603050405020304" pitchFamily="18" charset="0"/>
                <a:cs typeface="Times New Roman" panose="02020603050405020304" pitchFamily="18" charset="0"/>
              </a:rPr>
              <a:t>LLVTND (</a:t>
            </a:r>
            <a:r>
              <a:rPr lang="en-US" sz="1800" dirty="0" err="1">
                <a:solidFill>
                  <a:srgbClr val="FF0000"/>
                </a:solidFill>
                <a:latin typeface="Times New Roman" panose="02020603050405020304" pitchFamily="18" charset="0"/>
                <a:cs typeface="Times New Roman" panose="02020603050405020304" pitchFamily="18" charset="0"/>
              </a:rPr>
              <a:t>tiếp</a:t>
            </a:r>
            <a:r>
              <a:rPr lang="en-US" sz="1800" dirty="0">
                <a:solidFill>
                  <a:srgbClr val="FF0000"/>
                </a:solidFill>
                <a:latin typeface="Times New Roman" panose="02020603050405020304" pitchFamily="18" charset="0"/>
                <a:cs typeface="Times New Roman" panose="02020603050405020304" pitchFamily="18" charset="0"/>
              </a:rPr>
              <a:t>)</a:t>
            </a:r>
          </a:p>
          <a:p>
            <a:pPr>
              <a:lnSpc>
                <a:spcPct val="110000"/>
              </a:lnSpc>
            </a:pP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(6)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20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ngày</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nhận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nếu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có</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ý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giải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quyết</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LLVTND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tới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BQP, BCA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đến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thỏa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thuận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đồng</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(7)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chỉ</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HĐ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đủ</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điều</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kiện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bán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thẩm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định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phê</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duyệt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(8) </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Sau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HĐ,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lập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Danh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đối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tượng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đã</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gửi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về</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quan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nhà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ở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của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BQP, BCA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SXD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để</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phục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vụ</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công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tác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quản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kiểm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a:solidFill>
                  <a:srgbClr val="FF0000"/>
                </a:solidFill>
                <a:effectLst/>
                <a:latin typeface="Times New Roman" panose="02020603050405020304" pitchFamily="18" charset="0"/>
                <a:ea typeface="Aptos" panose="020B0004020202020204" pitchFamily="34" charset="0"/>
                <a:cs typeface="Times New Roman" panose="02020603050405020304" pitchFamily="18" charset="0"/>
              </a:rPr>
              <a:t>(9)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Trường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việc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lựa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chọn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theo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thỏa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thuận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giữa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CĐT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và</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khách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hàng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b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Trường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hợp</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hồ</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sơ</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đăng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ký</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tổng</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số</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căn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hộ</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thì</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lựa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chọn</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người</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được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mua</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theo</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hình</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thức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bốc</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GB" sz="1800" b="0" kern="100" dirty="0" err="1">
                <a:effectLst/>
                <a:latin typeface="Times New Roman" panose="02020603050405020304" pitchFamily="18" charset="0"/>
                <a:ea typeface="Aptos" panose="020B0004020202020204" pitchFamily="34" charset="0"/>
                <a:cs typeface="Times New Roman" panose="02020603050405020304" pitchFamily="18" charset="0"/>
              </a:rPr>
              <a:t>thăm</a:t>
            </a:r>
            <a:r>
              <a:rPr lang="en-GB" sz="1800" b="0" kern="100" dirty="0">
                <a:effectLst/>
                <a:latin typeface="Times New Roman" panose="02020603050405020304" pitchFamily="18" charset="0"/>
                <a:ea typeface="Aptos" panose="020B0004020202020204" pitchFamily="34" charset="0"/>
                <a:cs typeface="Times New Roman" panose="02020603050405020304" pitchFamily="18" charset="0"/>
              </a:rPr>
              <a:t>.</a:t>
            </a:r>
            <a:br>
              <a:rPr lang="vi-VN" sz="1800" b="0" dirty="0">
                <a:latin typeface="Times New Roman" panose="02020603050405020304" pitchFamily="18" charset="0"/>
                <a:cs typeface="Times New Roman" panose="02020603050405020304" pitchFamily="18" charset="0"/>
              </a:rPr>
            </a:br>
            <a:endParaRPr lang="vi-VN"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126117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834624" y="121459"/>
            <a:ext cx="7704000" cy="439436"/>
          </a:xfrm>
          <a:prstGeom prst="rect">
            <a:avLst/>
          </a:prstGeom>
        </p:spPr>
        <p:txBody>
          <a:bodyPr spcFirstLastPara="1" wrap="square" lIns="91425" tIns="91425" rIns="91425" bIns="91425" anchor="t" anchorCtr="0">
            <a:noAutofit/>
          </a:bodyPr>
          <a:lstStyle/>
          <a:p>
            <a:pPr lvl="0" algn="ctr"/>
            <a:r>
              <a:rPr lang="vi-VN" sz="2000" dirty="0">
                <a:solidFill>
                  <a:srgbClr val="FF0000"/>
                </a:solidFill>
                <a:latin typeface="Times New Roman" panose="02020603050405020304" pitchFamily="18" charset="0"/>
                <a:cs typeface="Times New Roman" panose="02020603050405020304" pitchFamily="18" charset="0"/>
              </a:rPr>
              <a:t>VỀ NHÀ Ở CHO LỰC LƯỢNG VŨ TRANG NHÂN DÂN</a:t>
            </a:r>
            <a:br>
              <a:rPr lang="vi-VN" sz="2000" dirty="0">
                <a:solidFill>
                  <a:srgbClr val="FF0000"/>
                </a:solidFill>
                <a:latin typeface="Times New Roman" panose="02020603050405020304" pitchFamily="18" charset="0"/>
                <a:cs typeface="Times New Roman" panose="02020603050405020304" pitchFamily="18" charset="0"/>
              </a:rPr>
            </a:br>
            <a:br>
              <a:rPr lang="en-US" sz="2000" dirty="0">
                <a:solidFill>
                  <a:srgbClr val="FF0000"/>
                </a:solidFill>
                <a:latin typeface="Times New Roman" panose="02020603050405020304" pitchFamily="18" charset="0"/>
                <a:cs typeface="Times New Roman" panose="02020603050405020304" pitchFamily="18" charset="0"/>
              </a:rPr>
            </a:br>
            <a:br>
              <a:rPr lang="en-US" sz="2400" dirty="0">
                <a:solidFill>
                  <a:srgbClr val="FF0000"/>
                </a:solidFill>
                <a:latin typeface="Times New Roman" panose="02020603050405020304" pitchFamily="18" charset="0"/>
                <a:cs typeface="Times New Roman" panose="02020603050405020304" pitchFamily="18" charset="0"/>
              </a:rPr>
            </a:br>
            <a:endParaRPr lang="en-US"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 name="Google Shape;338;p39"/>
          <p:cNvSpPr txBox="1">
            <a:spLocks noGrp="1"/>
          </p:cNvSpPr>
          <p:nvPr>
            <p:ph type="title" idx="6"/>
          </p:nvPr>
        </p:nvSpPr>
        <p:spPr>
          <a:xfrm>
            <a:off x="729716" y="922001"/>
            <a:ext cx="7656516" cy="3510997"/>
          </a:xfrm>
          <a:prstGeom prst="rect">
            <a:avLst/>
          </a:prstGeom>
        </p:spPr>
        <p:txBody>
          <a:bodyPr spcFirstLastPara="1" wrap="square" lIns="91425" tIns="91425" rIns="91425" bIns="91425" anchor="b" anchorCtr="0">
            <a:noAutofit/>
          </a:bodyPr>
          <a:lstStyle/>
          <a:p>
            <a:pPr>
              <a:lnSpc>
                <a:spcPct val="110000"/>
              </a:lnSpc>
            </a:pPr>
            <a:r>
              <a:rPr lang="en-US" sz="1800" dirty="0">
                <a:solidFill>
                  <a:srgbClr val="FF0000"/>
                </a:solidFill>
                <a:latin typeface="Times New Roman" panose="02020603050405020304" pitchFamily="18" charset="0"/>
                <a:cs typeface="Times New Roman" panose="02020603050405020304" pitchFamily="18" charset="0"/>
              </a:rPr>
              <a:t>10. </a:t>
            </a:r>
            <a:r>
              <a:rPr lang="vi-VN" sz="1800" dirty="0">
                <a:solidFill>
                  <a:srgbClr val="FF0000"/>
                </a:solidFill>
                <a:latin typeface="Times New Roman" panose="02020603050405020304" pitchFamily="18" charset="0"/>
                <a:cs typeface="Times New Roman" panose="02020603050405020304" pitchFamily="18" charset="0"/>
              </a:rPr>
              <a:t>Vay vốn ưu đãi để mua, thuê mua nhà ở cho </a:t>
            </a:r>
            <a:r>
              <a:rPr lang="en-GB" sz="1800" dirty="0">
                <a:solidFill>
                  <a:srgbClr val="FF0000"/>
                </a:solidFill>
                <a:latin typeface="Times New Roman" panose="02020603050405020304" pitchFamily="18" charset="0"/>
                <a:cs typeface="Times New Roman" panose="02020603050405020304" pitchFamily="18" charset="0"/>
              </a:rPr>
              <a:t>LLVTND</a:t>
            </a:r>
            <a:r>
              <a:rPr lang="vi-VN" sz="1800" dirty="0">
                <a:solidFill>
                  <a:srgbClr val="FF0000"/>
                </a:solidFill>
                <a:latin typeface="Times New Roman" panose="02020603050405020304" pitchFamily="18" charset="0"/>
                <a:cs typeface="Times New Roman" panose="02020603050405020304" pitchFamily="18" charset="0"/>
              </a:rPr>
              <a:t> và xây dựng nhà ở cho </a:t>
            </a:r>
            <a:r>
              <a:rPr lang="en-GB" sz="1800" dirty="0">
                <a:solidFill>
                  <a:srgbClr val="FF0000"/>
                </a:solidFill>
                <a:latin typeface="Times New Roman" panose="02020603050405020304" pitchFamily="18" charset="0"/>
                <a:cs typeface="Times New Roman" panose="02020603050405020304" pitchFamily="18" charset="0"/>
              </a:rPr>
              <a:t>LLVTND</a:t>
            </a:r>
            <a:r>
              <a:rPr lang="en-US" sz="1800" dirty="0">
                <a:solidFill>
                  <a:srgbClr val="FF0000"/>
                </a:solidFill>
                <a:latin typeface="Times New Roman" panose="02020603050405020304" pitchFamily="18" charset="0"/>
                <a:cs typeface="Times New Roman" panose="02020603050405020304" pitchFamily="18" charset="0"/>
              </a:rPr>
              <a:t> </a:t>
            </a:r>
            <a:r>
              <a:rPr lang="en-US" sz="1800" dirty="0">
                <a:solidFill>
                  <a:srgbClr val="2F9018"/>
                </a:solidFill>
                <a:latin typeface="Times New Roman" panose="02020603050405020304" pitchFamily="18" charset="0"/>
                <a:cs typeface="Times New Roman" panose="02020603050405020304" pitchFamily="18" charset="0"/>
              </a:rPr>
              <a:t>[</a:t>
            </a:r>
            <a:r>
              <a:rPr lang="en-US" sz="1800" dirty="0" err="1">
                <a:solidFill>
                  <a:srgbClr val="2F9018"/>
                </a:solidFill>
                <a:latin typeface="Times New Roman" panose="02020603050405020304" pitchFamily="18" charset="0"/>
                <a:cs typeface="Times New Roman" panose="02020603050405020304" pitchFamily="18" charset="0"/>
              </a:rPr>
              <a:t>Điều</a:t>
            </a:r>
            <a:r>
              <a:rPr lang="en-US" sz="1800" dirty="0">
                <a:solidFill>
                  <a:srgbClr val="2F9018"/>
                </a:solidFill>
                <a:latin typeface="Times New Roman" panose="02020603050405020304" pitchFamily="18" charset="0"/>
                <a:cs typeface="Times New Roman" panose="02020603050405020304" pitchFamily="18" charset="0"/>
              </a:rPr>
              <a:t> 71 </a:t>
            </a:r>
            <a:r>
              <a:rPr lang="en-US" sz="1800" dirty="0" err="1">
                <a:solidFill>
                  <a:srgbClr val="2F9018"/>
                </a:solidFill>
                <a:latin typeface="Times New Roman" panose="02020603050405020304" pitchFamily="18" charset="0"/>
                <a:cs typeface="Times New Roman" panose="02020603050405020304" pitchFamily="18" charset="0"/>
              </a:rPr>
              <a:t>Nghị</a:t>
            </a:r>
            <a:r>
              <a:rPr lang="en-US" sz="1800" dirty="0">
                <a:solidFill>
                  <a:srgbClr val="2F9018"/>
                </a:solidFill>
                <a:latin typeface="Times New Roman" panose="02020603050405020304" pitchFamily="18" charset="0"/>
                <a:cs typeface="Times New Roman" panose="02020603050405020304" pitchFamily="18" charset="0"/>
              </a:rPr>
              <a:t> </a:t>
            </a:r>
            <a:r>
              <a:rPr lang="en-US" sz="1800" dirty="0" err="1">
                <a:solidFill>
                  <a:srgbClr val="2F9018"/>
                </a:solidFill>
                <a:latin typeface="Times New Roman" panose="02020603050405020304" pitchFamily="18" charset="0"/>
                <a:cs typeface="Times New Roman" panose="02020603050405020304" pitchFamily="18" charset="0"/>
              </a:rPr>
              <a:t>định</a:t>
            </a:r>
            <a:r>
              <a:rPr lang="en-US" sz="1800" dirty="0">
                <a:solidFill>
                  <a:srgbClr val="2F9018"/>
                </a:solidFill>
                <a:latin typeface="Times New Roman" panose="02020603050405020304" pitchFamily="18" charset="0"/>
                <a:cs typeface="Times New Roman" panose="02020603050405020304" pitchFamily="18" charset="0"/>
              </a:rPr>
              <a:t> </a:t>
            </a:r>
            <a:r>
              <a:rPr lang="en-US" sz="1800" dirty="0" err="1">
                <a:solidFill>
                  <a:srgbClr val="2F9018"/>
                </a:solidFill>
                <a:latin typeface="Times New Roman" panose="02020603050405020304" pitchFamily="18" charset="0"/>
                <a:cs typeface="Times New Roman" panose="02020603050405020304" pitchFamily="18" charset="0"/>
              </a:rPr>
              <a:t>số</a:t>
            </a:r>
            <a:r>
              <a:rPr lang="en-US" sz="1800" dirty="0">
                <a:solidFill>
                  <a:srgbClr val="2F9018"/>
                </a:solidFill>
                <a:latin typeface="Times New Roman" panose="02020603050405020304" pitchFamily="18" charset="0"/>
                <a:cs typeface="Times New Roman" panose="02020603050405020304" pitchFamily="18" charset="0"/>
              </a:rPr>
              <a:t> 100/2024/NĐ-CP]</a:t>
            </a:r>
            <a:br>
              <a:rPr lang="vi-VN" sz="1800" b="0" dirty="0">
                <a:solidFill>
                  <a:srgbClr val="FF0000"/>
                </a:solidFill>
                <a:latin typeface="Times New Roman" panose="02020603050405020304" pitchFamily="18" charset="0"/>
                <a:cs typeface="Times New Roman" panose="02020603050405020304" pitchFamily="18" charset="0"/>
              </a:rPr>
            </a:b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1</a:t>
            </a: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Việc vay vốn ưu đãi để mua, thuê mua nhà ở cho lực lượng vũ trang nhân dân tại Ngân hàng Chính sách xã hội thực hiện theo quy định tại các khoản 1, 3, 4 và 5 Điều 48 của Nghị định </a:t>
            </a:r>
            <a:r>
              <a:rPr lang="en-GB" sz="1800" b="0" dirty="0">
                <a:latin typeface="Times New Roman" panose="02020603050405020304" pitchFamily="18" charset="0"/>
                <a:cs typeface="Times New Roman" panose="02020603050405020304" pitchFamily="18" charset="0"/>
              </a:rPr>
              <a:t>100/2024/NĐ-CP </a:t>
            </a:r>
            <a:r>
              <a:rPr lang="en-GB" sz="1800" dirty="0">
                <a:solidFill>
                  <a:srgbClr val="2F9018"/>
                </a:solidFill>
                <a:latin typeface="Times New Roman" panose="02020603050405020304" pitchFamily="18" charset="0"/>
                <a:cs typeface="Times New Roman" panose="02020603050405020304" pitchFamily="18" charset="0"/>
              </a:rPr>
              <a:t>(</a:t>
            </a:r>
            <a:r>
              <a:rPr lang="en-GB" sz="1800" dirty="0" err="1">
                <a:solidFill>
                  <a:srgbClr val="2F9018"/>
                </a:solidFill>
                <a:latin typeface="Times New Roman" panose="02020603050405020304" pitchFamily="18" charset="0"/>
                <a:cs typeface="Times New Roman" panose="02020603050405020304" pitchFamily="18" charset="0"/>
              </a:rPr>
              <a:t>như</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đối</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với</a:t>
            </a:r>
            <a:r>
              <a:rPr lang="en-GB" sz="1800" dirty="0">
                <a:solidFill>
                  <a:srgbClr val="2F9018"/>
                </a:solidFill>
                <a:latin typeface="Times New Roman" panose="02020603050405020304" pitchFamily="18" charset="0"/>
                <a:cs typeface="Times New Roman" panose="02020603050405020304" pitchFamily="18" charset="0"/>
              </a:rPr>
              <a:t> NOXH)</a:t>
            </a:r>
            <a:br>
              <a:rPr lang="vi-VN" sz="1800" b="0" dirty="0">
                <a:latin typeface="Times New Roman" panose="02020603050405020304" pitchFamily="18" charset="0"/>
                <a:cs typeface="Times New Roman" panose="02020603050405020304" pitchFamily="18" charset="0"/>
              </a:rPr>
            </a:b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2</a:t>
            </a: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Việc vay vốn ưu đãi để mua, thuê mua nhà ở cho lực lượng vũ trang nhân dân tại tổ chức tín dụng do Nhà nước chỉ định thực hiện theo quy định tại Điều 49 của Nghị định </a:t>
            </a:r>
            <a:r>
              <a:rPr lang="en-GB" sz="1800" b="0" dirty="0">
                <a:latin typeface="Times New Roman" panose="02020603050405020304" pitchFamily="18" charset="0"/>
                <a:cs typeface="Times New Roman" panose="02020603050405020304" pitchFamily="18" charset="0"/>
              </a:rPr>
              <a:t>100/2024/NĐ-CP </a:t>
            </a:r>
            <a:r>
              <a:rPr lang="en-GB" sz="1800" dirty="0">
                <a:solidFill>
                  <a:srgbClr val="2F9018"/>
                </a:solidFill>
                <a:latin typeface="Times New Roman" panose="02020603050405020304" pitchFamily="18" charset="0"/>
                <a:cs typeface="Times New Roman" panose="02020603050405020304" pitchFamily="18" charset="0"/>
              </a:rPr>
              <a:t>(</a:t>
            </a:r>
            <a:r>
              <a:rPr lang="en-GB" sz="1800" dirty="0" err="1">
                <a:solidFill>
                  <a:srgbClr val="2F9018"/>
                </a:solidFill>
                <a:latin typeface="Times New Roman" panose="02020603050405020304" pitchFamily="18" charset="0"/>
                <a:cs typeface="Times New Roman" panose="02020603050405020304" pitchFamily="18" charset="0"/>
              </a:rPr>
              <a:t>như</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đối</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với</a:t>
            </a:r>
            <a:r>
              <a:rPr lang="en-GB" sz="1800" dirty="0">
                <a:solidFill>
                  <a:srgbClr val="2F9018"/>
                </a:solidFill>
                <a:latin typeface="Times New Roman" panose="02020603050405020304" pitchFamily="18" charset="0"/>
                <a:cs typeface="Times New Roman" panose="02020603050405020304" pitchFamily="18" charset="0"/>
              </a:rPr>
              <a:t> NOXH)</a:t>
            </a:r>
            <a:br>
              <a:rPr lang="vi-VN" sz="1800" b="0" dirty="0">
                <a:latin typeface="Times New Roman" panose="02020603050405020304" pitchFamily="18" charset="0"/>
                <a:cs typeface="Times New Roman" panose="02020603050405020304" pitchFamily="18" charset="0"/>
              </a:rPr>
            </a:b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solidFill>
                  <a:srgbClr val="FF0000"/>
                </a:solidFill>
                <a:latin typeface="Times New Roman" panose="02020603050405020304" pitchFamily="18" charset="0"/>
                <a:cs typeface="Times New Roman" panose="02020603050405020304" pitchFamily="18" charset="0"/>
              </a:rPr>
              <a:t>3</a:t>
            </a:r>
            <a:r>
              <a:rPr lang="en-GB" sz="1800" b="0" dirty="0">
                <a:solidFill>
                  <a:srgbClr val="FF0000"/>
                </a:solidFill>
                <a:latin typeface="Times New Roman" panose="02020603050405020304" pitchFamily="18" charset="0"/>
                <a:cs typeface="Times New Roman" panose="02020603050405020304" pitchFamily="18" charset="0"/>
              </a:rPr>
              <a:t>)</a:t>
            </a:r>
            <a:r>
              <a:rPr lang="vi-VN" sz="1800" b="0" dirty="0">
                <a:latin typeface="Times New Roman" panose="02020603050405020304" pitchFamily="18" charset="0"/>
                <a:cs typeface="Times New Roman" panose="02020603050405020304" pitchFamily="18" charset="0"/>
              </a:rPr>
              <a:t> Việc vay vốn ưu đãi của chủ đầu tư dự án đầu tư xây dựng nhà ở cho lực lượng vũ trang nhân dân không bằng vốn đầu tư công thực hiện theo quy định tại Điều 25 của Nghị định </a:t>
            </a:r>
            <a:r>
              <a:rPr lang="en-GB" sz="1800" b="0" dirty="0">
                <a:latin typeface="Times New Roman" panose="02020603050405020304" pitchFamily="18" charset="0"/>
                <a:cs typeface="Times New Roman" panose="02020603050405020304" pitchFamily="18" charset="0"/>
              </a:rPr>
              <a:t>100/2024/NĐ-CP </a:t>
            </a:r>
            <a:r>
              <a:rPr lang="en-GB" sz="1800" dirty="0">
                <a:solidFill>
                  <a:srgbClr val="2F9018"/>
                </a:solidFill>
                <a:latin typeface="Times New Roman" panose="02020603050405020304" pitchFamily="18" charset="0"/>
                <a:cs typeface="Times New Roman" panose="02020603050405020304" pitchFamily="18" charset="0"/>
              </a:rPr>
              <a:t>(</a:t>
            </a:r>
            <a:r>
              <a:rPr lang="en-GB" sz="1800" dirty="0" err="1">
                <a:solidFill>
                  <a:srgbClr val="2F9018"/>
                </a:solidFill>
                <a:latin typeface="Times New Roman" panose="02020603050405020304" pitchFamily="18" charset="0"/>
                <a:cs typeface="Times New Roman" panose="02020603050405020304" pitchFamily="18" charset="0"/>
              </a:rPr>
              <a:t>như</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đối</a:t>
            </a:r>
            <a:r>
              <a:rPr lang="en-GB" sz="1800" dirty="0">
                <a:solidFill>
                  <a:srgbClr val="2F9018"/>
                </a:solidFill>
                <a:latin typeface="Times New Roman" panose="02020603050405020304" pitchFamily="18" charset="0"/>
                <a:cs typeface="Times New Roman" panose="02020603050405020304" pitchFamily="18" charset="0"/>
              </a:rPr>
              <a:t> </a:t>
            </a:r>
            <a:r>
              <a:rPr lang="en-GB" sz="1800" dirty="0" err="1">
                <a:solidFill>
                  <a:srgbClr val="2F9018"/>
                </a:solidFill>
                <a:latin typeface="Times New Roman" panose="02020603050405020304" pitchFamily="18" charset="0"/>
                <a:cs typeface="Times New Roman" panose="02020603050405020304" pitchFamily="18" charset="0"/>
              </a:rPr>
              <a:t>với</a:t>
            </a:r>
            <a:r>
              <a:rPr lang="en-GB" sz="1800" dirty="0">
                <a:solidFill>
                  <a:srgbClr val="2F9018"/>
                </a:solidFill>
                <a:latin typeface="Times New Roman" panose="02020603050405020304" pitchFamily="18" charset="0"/>
                <a:cs typeface="Times New Roman" panose="02020603050405020304" pitchFamily="18" charset="0"/>
              </a:rPr>
              <a:t> NOXH)</a:t>
            </a:r>
            <a:endParaRPr lang="vi-VN" sz="1800" b="0" i="1" dirty="0">
              <a:latin typeface="+mj-lt"/>
              <a:cs typeface="Times New Roman" panose="02020603050405020304" pitchFamily="18" charset="0"/>
            </a:endParaRPr>
          </a:p>
        </p:txBody>
      </p:sp>
    </p:spTree>
    <p:extLst>
      <p:ext uri="{BB962C8B-B14F-4D97-AF65-F5344CB8AC3E}">
        <p14:creationId xmlns:p14="http://schemas.microsoft.com/office/powerpoint/2010/main" val="22934159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5"/>
          </p:nvPr>
        </p:nvSpPr>
        <p:spPr>
          <a:xfrm>
            <a:off x="392400" y="1083157"/>
            <a:ext cx="8344799" cy="3359216"/>
          </a:xfrm>
        </p:spPr>
        <p:txBody>
          <a:bodyPr/>
          <a:lstStyle/>
          <a:p>
            <a:pPr marL="152400" indent="0">
              <a:spcBef>
                <a:spcPts val="600"/>
              </a:spcBef>
              <a:spcAft>
                <a:spcPts val="600"/>
              </a:spcAft>
            </a:pPr>
            <a:r>
              <a:rPr lang="en-US" sz="1800" b="1" dirty="0">
                <a:latin typeface="Times New Roman" panose="02020603050405020304" pitchFamily="18" charset="0"/>
                <a:cs typeface="Times New Roman" panose="02020603050405020304" pitchFamily="18" charset="0"/>
              </a:rPr>
              <a:t>(1) </a:t>
            </a:r>
            <a:r>
              <a:rPr lang="vi-VN" sz="1800" b="1" dirty="0">
                <a:latin typeface="Times New Roman" panose="02020603050405020304" pitchFamily="18" charset="0"/>
                <a:cs typeface="Times New Roman" panose="02020603050405020304" pitchFamily="18" charset="0"/>
              </a:rPr>
              <a:t>Trách nhiệm của Bộ Xây dựng</a:t>
            </a:r>
            <a:r>
              <a:rPr lang="en-GB" sz="1800" b="1" dirty="0">
                <a:latin typeface="Times New Roman" panose="02020603050405020304" pitchFamily="18" charset="0"/>
                <a:cs typeface="Times New Roman" panose="02020603050405020304" pitchFamily="18" charset="0"/>
              </a:rPr>
              <a:t> </a:t>
            </a:r>
            <a:r>
              <a:rPr lang="en-GB" sz="1800" b="1" dirty="0">
                <a:solidFill>
                  <a:srgbClr val="2F9018"/>
                </a:solidFill>
                <a:latin typeface="Times New Roman" panose="02020603050405020304" pitchFamily="18" charset="0"/>
                <a:cs typeface="Times New Roman" panose="02020603050405020304" pitchFamily="18" charset="0"/>
              </a:rPr>
              <a:t>[</a:t>
            </a:r>
            <a:r>
              <a:rPr lang="en-GB" sz="1800" b="1" dirty="0" err="1">
                <a:solidFill>
                  <a:srgbClr val="2F9018"/>
                </a:solidFill>
                <a:latin typeface="Times New Roman" panose="02020603050405020304" pitchFamily="18" charset="0"/>
                <a:cs typeface="Times New Roman" panose="02020603050405020304" pitchFamily="18" charset="0"/>
              </a:rPr>
              <a:t>Điều</a:t>
            </a:r>
            <a:r>
              <a:rPr lang="en-GB" sz="1800" b="1" dirty="0">
                <a:solidFill>
                  <a:srgbClr val="2F9018"/>
                </a:solidFill>
                <a:latin typeface="Times New Roman" panose="02020603050405020304" pitchFamily="18" charset="0"/>
                <a:cs typeface="Times New Roman" panose="02020603050405020304" pitchFamily="18" charset="0"/>
              </a:rPr>
              <a:t> 72 NĐ 100/2024/NĐ-CP]</a:t>
            </a:r>
            <a:endParaRPr lang="en-US" sz="1800" b="1" dirty="0">
              <a:solidFill>
                <a:srgbClr val="2F9018"/>
              </a:solidFill>
              <a:latin typeface="Times New Roman" panose="02020603050405020304" pitchFamily="18" charset="0"/>
              <a:cs typeface="Times New Roman" panose="02020603050405020304" pitchFamily="18" charset="0"/>
            </a:endParaRPr>
          </a:p>
          <a:p>
            <a:pPr marL="152400" indent="0">
              <a:spcBef>
                <a:spcPts val="600"/>
              </a:spcBef>
              <a:spcAft>
                <a:spcPts val="600"/>
              </a:spcAft>
            </a:pPr>
            <a:r>
              <a:rPr lang="en-US" sz="1800" b="1" dirty="0">
                <a:latin typeface="Times New Roman" panose="02020603050405020304" pitchFamily="18" charset="0"/>
                <a:cs typeface="Times New Roman" panose="02020603050405020304" pitchFamily="18" charset="0"/>
              </a:rPr>
              <a:t>(2) </a:t>
            </a:r>
            <a:r>
              <a:rPr lang="vi-VN" sz="1800" b="1" dirty="0">
                <a:latin typeface="Times New Roman" panose="02020603050405020304" pitchFamily="18" charset="0"/>
                <a:cs typeface="Times New Roman" panose="02020603050405020304" pitchFamily="18" charset="0"/>
              </a:rPr>
              <a:t>Trách nhiệm của</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các</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Bộ</a:t>
            </a:r>
            <a:r>
              <a:rPr lang="en-US" sz="1800" b="1" dirty="0">
                <a:latin typeface="Times New Roman" panose="02020603050405020304" pitchFamily="18" charset="0"/>
                <a:cs typeface="Times New Roman" panose="02020603050405020304" pitchFamily="18" charset="0"/>
              </a:rPr>
              <a:t>, </a:t>
            </a:r>
            <a:r>
              <a:rPr lang="en-US" sz="1800" b="1" dirty="0" err="1">
                <a:latin typeface="Times New Roman" panose="02020603050405020304" pitchFamily="18" charset="0"/>
                <a:cs typeface="Times New Roman" panose="02020603050405020304" pitchFamily="18" charset="0"/>
              </a:rPr>
              <a:t>ngành</a:t>
            </a:r>
            <a:r>
              <a:rPr lang="en-US" sz="1800" b="1" dirty="0">
                <a:latin typeface="Times New Roman" panose="02020603050405020304" pitchFamily="18" charset="0"/>
                <a:cs typeface="Times New Roman" panose="02020603050405020304" pitchFamily="18" charset="0"/>
              </a:rPr>
              <a:t> </a:t>
            </a:r>
            <a:r>
              <a:rPr lang="vi-VN" sz="1800" b="1" dirty="0">
                <a:latin typeface="Times New Roman" panose="02020603050405020304" pitchFamily="18" charset="0"/>
                <a:cs typeface="Times New Roman" panose="02020603050405020304" pitchFamily="18" charset="0"/>
              </a:rPr>
              <a:t>liên quan</a:t>
            </a:r>
            <a:r>
              <a:rPr lang="en-GB" sz="1800" b="1" dirty="0">
                <a:latin typeface="Times New Roman" panose="02020603050405020304" pitchFamily="18" charset="0"/>
                <a:cs typeface="Times New Roman" panose="02020603050405020304" pitchFamily="18" charset="0"/>
              </a:rPr>
              <a:t> </a:t>
            </a:r>
            <a:r>
              <a:rPr lang="en-GB" sz="1800" b="1" dirty="0">
                <a:solidFill>
                  <a:srgbClr val="2F9018"/>
                </a:solidFill>
                <a:latin typeface="Times New Roman" panose="02020603050405020304" pitchFamily="18" charset="0"/>
                <a:cs typeface="Times New Roman" panose="02020603050405020304" pitchFamily="18" charset="0"/>
              </a:rPr>
              <a:t>[</a:t>
            </a:r>
            <a:r>
              <a:rPr lang="en-GB" sz="1800" b="1" dirty="0" err="1">
                <a:solidFill>
                  <a:srgbClr val="2F9018"/>
                </a:solidFill>
                <a:latin typeface="Times New Roman" panose="02020603050405020304" pitchFamily="18" charset="0"/>
                <a:cs typeface="Times New Roman" panose="02020603050405020304" pitchFamily="18" charset="0"/>
              </a:rPr>
              <a:t>Điều</a:t>
            </a:r>
            <a:r>
              <a:rPr lang="en-GB" sz="1800" b="1" dirty="0">
                <a:solidFill>
                  <a:srgbClr val="2F9018"/>
                </a:solidFill>
                <a:latin typeface="Times New Roman" panose="02020603050405020304" pitchFamily="18" charset="0"/>
                <a:cs typeface="Times New Roman" panose="02020603050405020304" pitchFamily="18" charset="0"/>
              </a:rPr>
              <a:t> 73 NĐ 100/2024/NĐ-CP]</a:t>
            </a:r>
            <a:endParaRPr lang="en-US" sz="1800" b="1" dirty="0">
              <a:latin typeface="Times New Roman" panose="02020603050405020304" pitchFamily="18" charset="0"/>
              <a:cs typeface="Times New Roman" panose="02020603050405020304" pitchFamily="18" charset="0"/>
            </a:endParaRPr>
          </a:p>
          <a:p>
            <a:pPr marL="152400" indent="0">
              <a:spcBef>
                <a:spcPts val="600"/>
              </a:spcBef>
              <a:spcAft>
                <a:spcPts val="600"/>
              </a:spcAft>
            </a:pPr>
            <a:r>
              <a:rPr lang="en-US" sz="1800" b="1" dirty="0">
                <a:latin typeface="Times New Roman" panose="02020603050405020304" pitchFamily="18" charset="0"/>
                <a:cs typeface="Times New Roman" panose="02020603050405020304" pitchFamily="18" charset="0"/>
              </a:rPr>
              <a:t>(3) </a:t>
            </a:r>
            <a:r>
              <a:rPr lang="vi-VN" sz="1800" b="1" dirty="0">
                <a:latin typeface="Times New Roman" panose="02020603050405020304" pitchFamily="18" charset="0"/>
                <a:cs typeface="Times New Roman" panose="02020603050405020304" pitchFamily="18" charset="0"/>
              </a:rPr>
              <a:t>Trách nhiệm của Tổng Liên đoàn Lao động </a:t>
            </a:r>
            <a:r>
              <a:rPr lang="en-GB" sz="1800" b="1" dirty="0">
                <a:latin typeface="Times New Roman" panose="02020603050405020304" pitchFamily="18" charset="0"/>
                <a:cs typeface="Times New Roman" panose="02020603050405020304" pitchFamily="18" charset="0"/>
              </a:rPr>
              <a:t>VN </a:t>
            </a:r>
            <a:r>
              <a:rPr lang="en-GB" sz="1800" b="1" dirty="0">
                <a:solidFill>
                  <a:srgbClr val="2F9018"/>
                </a:solidFill>
                <a:latin typeface="Times New Roman" panose="02020603050405020304" pitchFamily="18" charset="0"/>
                <a:cs typeface="Times New Roman" panose="02020603050405020304" pitchFamily="18" charset="0"/>
              </a:rPr>
              <a:t>[</a:t>
            </a:r>
            <a:r>
              <a:rPr lang="en-GB" sz="1800" b="1" dirty="0" err="1">
                <a:solidFill>
                  <a:srgbClr val="2F9018"/>
                </a:solidFill>
                <a:latin typeface="Times New Roman" panose="02020603050405020304" pitchFamily="18" charset="0"/>
                <a:cs typeface="Times New Roman" panose="02020603050405020304" pitchFamily="18" charset="0"/>
              </a:rPr>
              <a:t>Điều</a:t>
            </a:r>
            <a:r>
              <a:rPr lang="en-GB" sz="1800" b="1" dirty="0">
                <a:solidFill>
                  <a:srgbClr val="2F9018"/>
                </a:solidFill>
                <a:latin typeface="Times New Roman" panose="02020603050405020304" pitchFamily="18" charset="0"/>
                <a:cs typeface="Times New Roman" panose="02020603050405020304" pitchFamily="18" charset="0"/>
              </a:rPr>
              <a:t> 74 NĐ 100/2024/NĐ-CP]</a:t>
            </a:r>
            <a:endParaRPr lang="en-US" sz="1800" b="1" dirty="0">
              <a:latin typeface="Times New Roman" panose="02020603050405020304" pitchFamily="18" charset="0"/>
              <a:cs typeface="Times New Roman" panose="02020603050405020304" pitchFamily="18" charset="0"/>
            </a:endParaRPr>
          </a:p>
          <a:p>
            <a:pPr marL="152400" indent="0">
              <a:spcBef>
                <a:spcPts val="600"/>
              </a:spcBef>
              <a:spcAft>
                <a:spcPts val="600"/>
              </a:spcAft>
            </a:pPr>
            <a:r>
              <a:rPr lang="en-US" sz="1800" b="1" dirty="0">
                <a:latin typeface="Times New Roman" panose="02020603050405020304" pitchFamily="18" charset="0"/>
                <a:cs typeface="Times New Roman" panose="02020603050405020304" pitchFamily="18" charset="0"/>
              </a:rPr>
              <a:t>(4) </a:t>
            </a:r>
            <a:r>
              <a:rPr lang="vi-VN" sz="1800" b="1" dirty="0">
                <a:latin typeface="Times New Roman" panose="02020603050405020304" pitchFamily="18" charset="0"/>
                <a:cs typeface="Times New Roman" panose="02020603050405020304" pitchFamily="18" charset="0"/>
              </a:rPr>
              <a:t>Trách nhiệm của </a:t>
            </a:r>
            <a:r>
              <a:rPr lang="en-GB" sz="1800" b="1" dirty="0">
                <a:latin typeface="Times New Roman" panose="02020603050405020304" pitchFamily="18" charset="0"/>
                <a:cs typeface="Times New Roman" panose="02020603050405020304" pitchFamily="18" charset="0"/>
              </a:rPr>
              <a:t>UBND</a:t>
            </a:r>
            <a:r>
              <a:rPr lang="vi-VN" sz="1800" b="1" dirty="0">
                <a:latin typeface="Times New Roman" panose="02020603050405020304" pitchFamily="18" charset="0"/>
                <a:cs typeface="Times New Roman" panose="02020603050405020304" pitchFamily="18" charset="0"/>
              </a:rPr>
              <a:t> các tỉnh, thành phố trực thuộc </a:t>
            </a:r>
            <a:r>
              <a:rPr lang="en-GB" sz="1800" b="1" dirty="0">
                <a:latin typeface="Times New Roman" panose="02020603050405020304" pitchFamily="18" charset="0"/>
                <a:cs typeface="Times New Roman" panose="02020603050405020304" pitchFamily="18" charset="0"/>
              </a:rPr>
              <a:t>TW </a:t>
            </a:r>
            <a:r>
              <a:rPr lang="en-GB" sz="1800" b="1" dirty="0">
                <a:solidFill>
                  <a:srgbClr val="2F9018"/>
                </a:solidFill>
                <a:latin typeface="Times New Roman" panose="02020603050405020304" pitchFamily="18" charset="0"/>
                <a:cs typeface="Times New Roman" panose="02020603050405020304" pitchFamily="18" charset="0"/>
              </a:rPr>
              <a:t>[</a:t>
            </a:r>
            <a:r>
              <a:rPr lang="en-GB" sz="1800" b="1" dirty="0" err="1">
                <a:solidFill>
                  <a:srgbClr val="2F9018"/>
                </a:solidFill>
                <a:latin typeface="Times New Roman" panose="02020603050405020304" pitchFamily="18" charset="0"/>
                <a:cs typeface="Times New Roman" panose="02020603050405020304" pitchFamily="18" charset="0"/>
              </a:rPr>
              <a:t>Điều</a:t>
            </a:r>
            <a:r>
              <a:rPr lang="en-GB" sz="1800" b="1" dirty="0">
                <a:solidFill>
                  <a:srgbClr val="2F9018"/>
                </a:solidFill>
                <a:latin typeface="Times New Roman" panose="02020603050405020304" pitchFamily="18" charset="0"/>
                <a:cs typeface="Times New Roman" panose="02020603050405020304" pitchFamily="18" charset="0"/>
              </a:rPr>
              <a:t> 75 </a:t>
            </a:r>
            <a:r>
              <a:rPr lang="en-GB" sz="1800" b="1" dirty="0" err="1">
                <a:solidFill>
                  <a:srgbClr val="2F9018"/>
                </a:solidFill>
                <a:latin typeface="Times New Roman" panose="02020603050405020304" pitchFamily="18" charset="0"/>
                <a:cs typeface="Times New Roman" panose="02020603050405020304" pitchFamily="18" charset="0"/>
              </a:rPr>
              <a:t>Nghị</a:t>
            </a:r>
            <a:r>
              <a:rPr lang="en-GB" sz="1800" b="1" dirty="0">
                <a:solidFill>
                  <a:srgbClr val="2F9018"/>
                </a:solidFill>
                <a:latin typeface="Times New Roman" panose="02020603050405020304" pitchFamily="18" charset="0"/>
                <a:cs typeface="Times New Roman" panose="02020603050405020304" pitchFamily="18" charset="0"/>
              </a:rPr>
              <a:t> </a:t>
            </a:r>
            <a:r>
              <a:rPr lang="en-GB" sz="1800" b="1" dirty="0" err="1">
                <a:solidFill>
                  <a:srgbClr val="2F9018"/>
                </a:solidFill>
                <a:latin typeface="Times New Roman" panose="02020603050405020304" pitchFamily="18" charset="0"/>
                <a:cs typeface="Times New Roman" panose="02020603050405020304" pitchFamily="18" charset="0"/>
              </a:rPr>
              <a:t>định</a:t>
            </a:r>
            <a:r>
              <a:rPr lang="en-GB" sz="1800" b="1" dirty="0">
                <a:solidFill>
                  <a:srgbClr val="2F9018"/>
                </a:solidFill>
                <a:latin typeface="Times New Roman" panose="02020603050405020304" pitchFamily="18" charset="0"/>
                <a:cs typeface="Times New Roman" panose="02020603050405020304" pitchFamily="18" charset="0"/>
              </a:rPr>
              <a:t> </a:t>
            </a:r>
            <a:r>
              <a:rPr lang="en-GB" sz="1800" b="1" dirty="0" err="1">
                <a:solidFill>
                  <a:srgbClr val="2F9018"/>
                </a:solidFill>
                <a:latin typeface="Times New Roman" panose="02020603050405020304" pitchFamily="18" charset="0"/>
                <a:cs typeface="Times New Roman" panose="02020603050405020304" pitchFamily="18" charset="0"/>
              </a:rPr>
              <a:t>số</a:t>
            </a:r>
            <a:r>
              <a:rPr lang="en-GB" sz="1800" b="1" dirty="0">
                <a:solidFill>
                  <a:srgbClr val="2F9018"/>
                </a:solidFill>
                <a:latin typeface="Times New Roman" panose="02020603050405020304" pitchFamily="18" charset="0"/>
                <a:cs typeface="Times New Roman" panose="02020603050405020304" pitchFamily="18" charset="0"/>
              </a:rPr>
              <a:t> 100/2024/NĐ-CP]</a:t>
            </a:r>
            <a:endParaRPr lang="en-US" sz="1800" b="1" dirty="0">
              <a:latin typeface="Times New Roman" panose="02020603050405020304" pitchFamily="18" charset="0"/>
              <a:cs typeface="Times New Roman" panose="02020603050405020304" pitchFamily="18" charset="0"/>
            </a:endParaRPr>
          </a:p>
          <a:p>
            <a:pPr marL="152400" indent="0">
              <a:spcBef>
                <a:spcPts val="600"/>
              </a:spcBef>
              <a:spcAft>
                <a:spcPts val="600"/>
              </a:spcAft>
            </a:pPr>
            <a:r>
              <a:rPr lang="en-US" sz="1800" b="1" dirty="0">
                <a:latin typeface="Times New Roman" panose="02020603050405020304" pitchFamily="18" charset="0"/>
                <a:cs typeface="Times New Roman" panose="02020603050405020304" pitchFamily="18" charset="0"/>
              </a:rPr>
              <a:t>(5) </a:t>
            </a:r>
            <a:r>
              <a:rPr lang="vi-VN" sz="1800" b="1" dirty="0">
                <a:latin typeface="Times New Roman" panose="02020603050405020304" pitchFamily="18" charset="0"/>
                <a:cs typeface="Times New Roman" panose="02020603050405020304" pitchFamily="18" charset="0"/>
              </a:rPr>
              <a:t>Trách nhiệm của các doanh nghiệp có cơ sở sản xuất trong </a:t>
            </a:r>
            <a:r>
              <a:rPr lang="en-GB" sz="1800" b="1" dirty="0" err="1">
                <a:latin typeface="Times New Roman" panose="02020603050405020304" pitchFamily="18" charset="0"/>
                <a:cs typeface="Times New Roman" panose="02020603050405020304" pitchFamily="18" charset="0"/>
              </a:rPr>
              <a:t>khu</a:t>
            </a:r>
            <a:r>
              <a:rPr lang="en-GB" sz="1800" b="1" dirty="0">
                <a:latin typeface="Times New Roman" panose="02020603050405020304" pitchFamily="18" charset="0"/>
                <a:cs typeface="Times New Roman" panose="02020603050405020304" pitchFamily="18" charset="0"/>
              </a:rPr>
              <a:t> </a:t>
            </a:r>
            <a:r>
              <a:rPr lang="en-GB" sz="1800" b="1" dirty="0" err="1">
                <a:latin typeface="Times New Roman" panose="02020603050405020304" pitchFamily="18" charset="0"/>
                <a:cs typeface="Times New Roman" panose="02020603050405020304" pitchFamily="18" charset="0"/>
              </a:rPr>
              <a:t>công</a:t>
            </a:r>
            <a:r>
              <a:rPr lang="en-GB" sz="1800" b="1" dirty="0">
                <a:latin typeface="Times New Roman" panose="02020603050405020304" pitchFamily="18" charset="0"/>
                <a:cs typeface="Times New Roman" panose="02020603050405020304" pitchFamily="18" charset="0"/>
              </a:rPr>
              <a:t> </a:t>
            </a:r>
            <a:r>
              <a:rPr lang="en-GB" sz="1800" b="1" dirty="0" err="1">
                <a:latin typeface="Times New Roman" panose="02020603050405020304" pitchFamily="18" charset="0"/>
                <a:cs typeface="Times New Roman" panose="02020603050405020304" pitchFamily="18" charset="0"/>
              </a:rPr>
              <a:t>nghiệp</a:t>
            </a:r>
            <a:r>
              <a:rPr lang="en-GB" sz="1800" b="1" dirty="0">
                <a:latin typeface="Times New Roman" panose="02020603050405020304" pitchFamily="18" charset="0"/>
                <a:cs typeface="Times New Roman" panose="02020603050405020304" pitchFamily="18" charset="0"/>
              </a:rPr>
              <a:t> </a:t>
            </a:r>
            <a:r>
              <a:rPr lang="en-GB" sz="1800" b="1" dirty="0">
                <a:solidFill>
                  <a:srgbClr val="2F9018"/>
                </a:solidFill>
                <a:latin typeface="Times New Roman" panose="02020603050405020304" pitchFamily="18" charset="0"/>
                <a:cs typeface="Times New Roman" panose="02020603050405020304" pitchFamily="18" charset="0"/>
              </a:rPr>
              <a:t>[</a:t>
            </a:r>
            <a:r>
              <a:rPr lang="en-GB" sz="1800" b="1" dirty="0" err="1">
                <a:solidFill>
                  <a:srgbClr val="2F9018"/>
                </a:solidFill>
                <a:latin typeface="Times New Roman" panose="02020603050405020304" pitchFamily="18" charset="0"/>
                <a:cs typeface="Times New Roman" panose="02020603050405020304" pitchFamily="18" charset="0"/>
              </a:rPr>
              <a:t>Điều</a:t>
            </a:r>
            <a:r>
              <a:rPr lang="en-GB" sz="1800" b="1" dirty="0">
                <a:solidFill>
                  <a:srgbClr val="2F9018"/>
                </a:solidFill>
                <a:latin typeface="Times New Roman" panose="02020603050405020304" pitchFamily="18" charset="0"/>
                <a:cs typeface="Times New Roman" panose="02020603050405020304" pitchFamily="18" charset="0"/>
              </a:rPr>
              <a:t> 76 </a:t>
            </a:r>
            <a:r>
              <a:rPr lang="en-GB" sz="1800" b="1" dirty="0" err="1">
                <a:solidFill>
                  <a:srgbClr val="2F9018"/>
                </a:solidFill>
                <a:latin typeface="Times New Roman" panose="02020603050405020304" pitchFamily="18" charset="0"/>
                <a:cs typeface="Times New Roman" panose="02020603050405020304" pitchFamily="18" charset="0"/>
              </a:rPr>
              <a:t>Nghị</a:t>
            </a:r>
            <a:r>
              <a:rPr lang="en-GB" sz="1800" b="1" dirty="0">
                <a:solidFill>
                  <a:srgbClr val="2F9018"/>
                </a:solidFill>
                <a:latin typeface="Times New Roman" panose="02020603050405020304" pitchFamily="18" charset="0"/>
                <a:cs typeface="Times New Roman" panose="02020603050405020304" pitchFamily="18" charset="0"/>
              </a:rPr>
              <a:t> </a:t>
            </a:r>
            <a:r>
              <a:rPr lang="en-GB" sz="1800" b="1" dirty="0" err="1">
                <a:solidFill>
                  <a:srgbClr val="2F9018"/>
                </a:solidFill>
                <a:latin typeface="Times New Roman" panose="02020603050405020304" pitchFamily="18" charset="0"/>
                <a:cs typeface="Times New Roman" panose="02020603050405020304" pitchFamily="18" charset="0"/>
              </a:rPr>
              <a:t>định</a:t>
            </a:r>
            <a:r>
              <a:rPr lang="en-GB" sz="1800" b="1" dirty="0">
                <a:solidFill>
                  <a:srgbClr val="2F9018"/>
                </a:solidFill>
                <a:latin typeface="Times New Roman" panose="02020603050405020304" pitchFamily="18" charset="0"/>
                <a:cs typeface="Times New Roman" panose="02020603050405020304" pitchFamily="18" charset="0"/>
              </a:rPr>
              <a:t> </a:t>
            </a:r>
            <a:r>
              <a:rPr lang="en-GB" sz="1800" b="1" dirty="0" err="1">
                <a:solidFill>
                  <a:srgbClr val="2F9018"/>
                </a:solidFill>
                <a:latin typeface="Times New Roman" panose="02020603050405020304" pitchFamily="18" charset="0"/>
                <a:cs typeface="Times New Roman" panose="02020603050405020304" pitchFamily="18" charset="0"/>
              </a:rPr>
              <a:t>số</a:t>
            </a:r>
            <a:r>
              <a:rPr lang="en-GB" sz="1800" b="1" dirty="0">
                <a:solidFill>
                  <a:srgbClr val="2F9018"/>
                </a:solidFill>
                <a:latin typeface="Times New Roman" panose="02020603050405020304" pitchFamily="18" charset="0"/>
                <a:cs typeface="Times New Roman" panose="02020603050405020304" pitchFamily="18" charset="0"/>
              </a:rPr>
              <a:t> 100/2024/NĐ-CP]</a:t>
            </a:r>
            <a:endParaRPr lang="en-US" sz="1800" b="1" dirty="0">
              <a:latin typeface="Times New Roman" panose="02020603050405020304" pitchFamily="18" charset="0"/>
              <a:cs typeface="Times New Roman" panose="02020603050405020304" pitchFamily="18" charset="0"/>
            </a:endParaRPr>
          </a:p>
          <a:p>
            <a:pPr marL="152400" indent="0"/>
            <a:endParaRPr lang="en-US" sz="1800" b="1" dirty="0">
              <a:latin typeface="Times New Roman" panose="02020603050405020304" pitchFamily="18" charset="0"/>
              <a:cs typeface="Times New Roman" panose="02020603050405020304" pitchFamily="18" charset="0"/>
            </a:endParaRPr>
          </a:p>
          <a:p>
            <a:pPr>
              <a:buFontTx/>
              <a:buChar char="-"/>
            </a:pPr>
            <a:endParaRPr lang="en-US" sz="1800" dirty="0">
              <a:latin typeface="Times New Roman" panose="02020603050405020304" pitchFamily="18" charset="0"/>
              <a:cs typeface="Times New Roman" panose="02020603050405020304" pitchFamily="18" charset="0"/>
            </a:endParaRPr>
          </a:p>
        </p:txBody>
      </p:sp>
      <p:sp>
        <p:nvSpPr>
          <p:cNvPr id="20" name="Title 19"/>
          <p:cNvSpPr>
            <a:spLocks noGrp="1"/>
          </p:cNvSpPr>
          <p:nvPr>
            <p:ph type="title" idx="21"/>
          </p:nvPr>
        </p:nvSpPr>
        <p:spPr>
          <a:xfrm>
            <a:off x="1559294" y="416330"/>
            <a:ext cx="6699184" cy="640200"/>
          </a:xfrm>
        </p:spPr>
        <p:txBody>
          <a:bodyPr/>
          <a:lstStyle/>
          <a:p>
            <a:pPr lvl="0"/>
            <a:r>
              <a:rPr lang="en-US" sz="2000" dirty="0">
                <a:solidFill>
                  <a:srgbClr val="FF0000"/>
                </a:solidFill>
                <a:latin typeface="Times New Roman" panose="02020603050405020304" pitchFamily="18" charset="0"/>
                <a:cs typeface="Times New Roman" panose="02020603050405020304" pitchFamily="18" charset="0"/>
              </a:rPr>
              <a:t>TRÁCH NHIỆM CỦA CÁC BỘ, NGÀNH, ĐỊA PHƯƠNG</a:t>
            </a:r>
            <a:br>
              <a:rPr lang="en-US" dirty="0">
                <a:latin typeface="Times New Roman" panose="02020603050405020304" pitchFamily="18" charset="0"/>
                <a:cs typeface="Times New Roman" panose="02020603050405020304" pitchFamily="18" charset="0"/>
              </a:rPr>
            </a:br>
            <a:endParaRPr lang="en-US" dirty="0"/>
          </a:p>
        </p:txBody>
      </p:sp>
    </p:spTree>
    <p:extLst>
      <p:ext uri="{BB962C8B-B14F-4D97-AF65-F5344CB8AC3E}">
        <p14:creationId xmlns:p14="http://schemas.microsoft.com/office/powerpoint/2010/main" val="5124419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ubtitle 6"/>
          <p:cNvSpPr>
            <a:spLocks noGrp="1"/>
          </p:cNvSpPr>
          <p:nvPr>
            <p:ph type="subTitle" idx="5"/>
          </p:nvPr>
        </p:nvSpPr>
        <p:spPr>
          <a:xfrm>
            <a:off x="827773" y="1270535"/>
            <a:ext cx="7596227" cy="3618265"/>
          </a:xfrm>
        </p:spPr>
        <p:txBody>
          <a:bodyPr/>
          <a:lstStyle/>
          <a:p>
            <a:pPr>
              <a:spcBef>
                <a:spcPts val="400"/>
              </a:spcBef>
              <a:spcAft>
                <a:spcPts val="400"/>
              </a:spcAft>
            </a:pPr>
            <a:r>
              <a:rPr lang="en-US" sz="1800" b="1" dirty="0">
                <a:solidFill>
                  <a:srgbClr val="FF0000"/>
                </a:solidFill>
                <a:latin typeface="Times New Roman" panose="02020603050405020304" pitchFamily="18" charset="0"/>
                <a:cs typeface="Times New Roman" panose="02020603050405020304" pitchFamily="18" charset="0"/>
              </a:rPr>
              <a:t>1. </a:t>
            </a:r>
            <a:r>
              <a:rPr lang="en-US" sz="1800" b="1" dirty="0" err="1">
                <a:solidFill>
                  <a:srgbClr val="FF0000"/>
                </a:solidFill>
                <a:latin typeface="Times New Roman" panose="02020603050405020304" pitchFamily="18" charset="0"/>
                <a:cs typeface="Times New Roman" panose="02020603050405020304" pitchFamily="18" charset="0"/>
              </a:rPr>
              <a:t>Điều</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khoản</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thi</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hành</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và</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trách</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nhiệm</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thi</a:t>
            </a:r>
            <a:r>
              <a:rPr lang="en-US" sz="1800" b="1" dirty="0">
                <a:solidFill>
                  <a:srgbClr val="FF0000"/>
                </a:solidFill>
                <a:latin typeface="Times New Roman" panose="02020603050405020304" pitchFamily="18" charset="0"/>
                <a:cs typeface="Times New Roman" panose="02020603050405020304" pitchFamily="18" charset="0"/>
              </a:rPr>
              <a:t> </a:t>
            </a:r>
            <a:r>
              <a:rPr lang="en-US" sz="1800" b="1" dirty="0" err="1">
                <a:solidFill>
                  <a:srgbClr val="FF0000"/>
                </a:solidFill>
                <a:latin typeface="Times New Roman" panose="02020603050405020304" pitchFamily="18" charset="0"/>
                <a:cs typeface="Times New Roman" panose="02020603050405020304" pitchFamily="18" charset="0"/>
              </a:rPr>
              <a:t>hành</a:t>
            </a:r>
            <a:endParaRPr lang="en-US" sz="1800" b="1" dirty="0">
              <a:solidFill>
                <a:srgbClr val="FF0000"/>
              </a:solidFill>
              <a:latin typeface="Times New Roman" panose="02020603050405020304" pitchFamily="18" charset="0"/>
              <a:cs typeface="Times New Roman" panose="02020603050405020304" pitchFamily="18" charset="0"/>
            </a:endParaRPr>
          </a:p>
          <a:p>
            <a:pPr>
              <a:spcBef>
                <a:spcPts val="400"/>
              </a:spcBef>
              <a:spcAft>
                <a:spcPts val="400"/>
              </a:spcAft>
            </a:pP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Điều</a:t>
            </a:r>
            <a:r>
              <a:rPr lang="en-US" sz="1800" b="1" dirty="0">
                <a:solidFill>
                  <a:srgbClr val="2F9018"/>
                </a:solidFill>
                <a:latin typeface="Times New Roman" panose="02020603050405020304" pitchFamily="18" charset="0"/>
                <a:cs typeface="Times New Roman" panose="02020603050405020304" pitchFamily="18" charset="0"/>
              </a:rPr>
              <a:t> 196, 197 </a:t>
            </a:r>
            <a:r>
              <a:rPr lang="en-US" sz="1800" b="1" dirty="0" err="1">
                <a:solidFill>
                  <a:srgbClr val="2F9018"/>
                </a:solidFill>
                <a:latin typeface="Times New Roman" panose="02020603050405020304" pitchFamily="18" charset="0"/>
                <a:cs typeface="Times New Roman" panose="02020603050405020304" pitchFamily="18" charset="0"/>
              </a:rPr>
              <a:t>Luật</a:t>
            </a: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Nhà</a:t>
            </a:r>
            <a:r>
              <a:rPr lang="en-US" sz="1800" b="1" dirty="0">
                <a:solidFill>
                  <a:srgbClr val="2F9018"/>
                </a:solidFill>
                <a:latin typeface="Times New Roman" panose="02020603050405020304" pitchFamily="18" charset="0"/>
                <a:cs typeface="Times New Roman" panose="02020603050405020304" pitchFamily="18" charset="0"/>
              </a:rPr>
              <a:t> ở</a:t>
            </a:r>
          </a:p>
          <a:p>
            <a:pPr>
              <a:spcBef>
                <a:spcPts val="400"/>
              </a:spcBef>
              <a:spcAft>
                <a:spcPts val="400"/>
              </a:spcAft>
            </a:pPr>
            <a:r>
              <a:rPr lang="en-US" sz="1800" b="1" dirty="0">
                <a:solidFill>
                  <a:srgbClr val="2F9018"/>
                </a:solidFill>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Điều</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77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Nghị</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định</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số</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100/2024/NĐ-CP</a:t>
            </a:r>
            <a:endParaRPr lang="en-US" sz="1800" b="1" dirty="0">
              <a:solidFill>
                <a:srgbClr val="2F9018"/>
              </a:solidFill>
              <a:latin typeface="Times New Roman" panose="02020603050405020304" pitchFamily="18" charset="0"/>
              <a:cs typeface="Times New Roman" panose="02020603050405020304" pitchFamily="18" charset="0"/>
            </a:endParaRPr>
          </a:p>
          <a:p>
            <a:pPr>
              <a:spcBef>
                <a:spcPts val="400"/>
              </a:spcBef>
              <a:spcAft>
                <a:spcPts val="400"/>
              </a:spcAft>
            </a:pPr>
            <a:r>
              <a:rPr lang="en-US" sz="1800" b="1" dirty="0">
                <a:solidFill>
                  <a:srgbClr val="FF0000"/>
                </a:solidFill>
                <a:latin typeface="Times New Roman" panose="02020603050405020304" pitchFamily="18" charset="0"/>
                <a:cs typeface="Times New Roman" panose="02020603050405020304" pitchFamily="18" charset="0"/>
              </a:rPr>
              <a:t>2. </a:t>
            </a:r>
            <a:r>
              <a:rPr lang="vi-VN" sz="1800" b="1" dirty="0">
                <a:solidFill>
                  <a:srgbClr val="FF0000"/>
                </a:solidFill>
                <a:latin typeface="Times New Roman" panose="02020603050405020304" pitchFamily="18" charset="0"/>
                <a:cs typeface="Times New Roman" panose="02020603050405020304" pitchFamily="18" charset="0"/>
              </a:rPr>
              <a:t>Quy định chuyển tiếp</a:t>
            </a:r>
            <a:endParaRPr lang="en-GB" sz="1800" b="1" dirty="0">
              <a:solidFill>
                <a:srgbClr val="FF0000"/>
              </a:solidFill>
              <a:latin typeface="Times New Roman" panose="02020603050405020304" pitchFamily="18" charset="0"/>
              <a:cs typeface="Times New Roman" panose="02020603050405020304" pitchFamily="18" charset="0"/>
            </a:endParaRPr>
          </a:p>
          <a:p>
            <a:pPr>
              <a:spcBef>
                <a:spcPts val="400"/>
              </a:spcBef>
              <a:spcAft>
                <a:spcPts val="400"/>
              </a:spcAft>
            </a:pP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Khoản</a:t>
            </a:r>
            <a:r>
              <a:rPr lang="en-US" sz="1800" b="1" dirty="0">
                <a:solidFill>
                  <a:srgbClr val="2F9018"/>
                </a:solidFill>
                <a:latin typeface="Times New Roman" panose="02020603050405020304" pitchFamily="18" charset="0"/>
                <a:cs typeface="Times New Roman" panose="02020603050405020304" pitchFamily="18" charset="0"/>
              </a:rPr>
              <a:t> 5 </a:t>
            </a:r>
            <a:r>
              <a:rPr lang="en-US" sz="1800" b="1" dirty="0" err="1">
                <a:solidFill>
                  <a:srgbClr val="2F9018"/>
                </a:solidFill>
                <a:latin typeface="Times New Roman" panose="02020603050405020304" pitchFamily="18" charset="0"/>
                <a:cs typeface="Times New Roman" panose="02020603050405020304" pitchFamily="18" charset="0"/>
              </a:rPr>
              <a:t>Điều</a:t>
            </a:r>
            <a:r>
              <a:rPr lang="en-US" sz="1800" b="1" dirty="0">
                <a:solidFill>
                  <a:srgbClr val="2F9018"/>
                </a:solidFill>
                <a:latin typeface="Times New Roman" panose="02020603050405020304" pitchFamily="18" charset="0"/>
                <a:cs typeface="Times New Roman" panose="02020603050405020304" pitchFamily="18" charset="0"/>
              </a:rPr>
              <a:t> 198 </a:t>
            </a:r>
            <a:r>
              <a:rPr lang="en-US" sz="1800" b="1" dirty="0" err="1">
                <a:solidFill>
                  <a:srgbClr val="2F9018"/>
                </a:solidFill>
                <a:latin typeface="Times New Roman" panose="02020603050405020304" pitchFamily="18" charset="0"/>
                <a:cs typeface="Times New Roman" panose="02020603050405020304" pitchFamily="18" charset="0"/>
              </a:rPr>
              <a:t>Luật</a:t>
            </a:r>
            <a:r>
              <a:rPr lang="en-US" sz="1800" b="1" dirty="0">
                <a:solidFill>
                  <a:srgbClr val="2F9018"/>
                </a:solidFill>
                <a:latin typeface="Times New Roman" panose="02020603050405020304" pitchFamily="18" charset="0"/>
                <a:cs typeface="Times New Roman" panose="02020603050405020304" pitchFamily="18" charset="0"/>
              </a:rPr>
              <a:t> </a:t>
            </a:r>
            <a:r>
              <a:rPr lang="en-US" sz="1800" b="1" dirty="0" err="1">
                <a:solidFill>
                  <a:srgbClr val="2F9018"/>
                </a:solidFill>
                <a:latin typeface="Times New Roman" panose="02020603050405020304" pitchFamily="18" charset="0"/>
                <a:cs typeface="Times New Roman" panose="02020603050405020304" pitchFamily="18" charset="0"/>
              </a:rPr>
              <a:t>Nhà</a:t>
            </a:r>
            <a:r>
              <a:rPr lang="en-US" sz="1800" b="1" dirty="0">
                <a:solidFill>
                  <a:srgbClr val="2F9018"/>
                </a:solidFill>
                <a:latin typeface="Times New Roman" panose="02020603050405020304" pitchFamily="18" charset="0"/>
                <a:cs typeface="Times New Roman" panose="02020603050405020304" pitchFamily="18" charset="0"/>
              </a:rPr>
              <a:t> ở</a:t>
            </a:r>
          </a:p>
          <a:p>
            <a:pPr>
              <a:spcBef>
                <a:spcPts val="400"/>
              </a:spcBef>
              <a:spcAft>
                <a:spcPts val="400"/>
              </a:spcAft>
            </a:pPr>
            <a:r>
              <a:rPr lang="en-US" sz="1800" b="1" dirty="0">
                <a:solidFill>
                  <a:srgbClr val="2F9018"/>
                </a:solidFill>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Điều</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78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Nghị</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định</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a:t>
            </a:r>
            <a:r>
              <a:rPr lang="en-GB" sz="1800" b="1" i="0" u="none" strike="noStrike" dirty="0" err="1">
                <a:solidFill>
                  <a:srgbClr val="2F9018"/>
                </a:solidFill>
                <a:effectLst/>
                <a:latin typeface="Times New Roman" panose="02020603050405020304" pitchFamily="18" charset="0"/>
                <a:cs typeface="Times New Roman" panose="02020603050405020304" pitchFamily="18" charset="0"/>
              </a:rPr>
              <a:t>số</a:t>
            </a:r>
            <a:r>
              <a:rPr lang="en-GB" sz="1800" b="1" i="0" u="none" strike="noStrike" dirty="0">
                <a:solidFill>
                  <a:srgbClr val="2F9018"/>
                </a:solidFill>
                <a:effectLst/>
                <a:latin typeface="Times New Roman" panose="02020603050405020304" pitchFamily="18" charset="0"/>
                <a:cs typeface="Times New Roman" panose="02020603050405020304" pitchFamily="18" charset="0"/>
              </a:rPr>
              <a:t> 100/2024/NĐ-CP</a:t>
            </a:r>
            <a:endParaRPr lang="en-US" sz="1800" b="1" dirty="0">
              <a:solidFill>
                <a:srgbClr val="2F9018"/>
              </a:solidFill>
              <a:latin typeface="Times New Roman" panose="02020603050405020304" pitchFamily="18" charset="0"/>
              <a:cs typeface="Times New Roman" panose="02020603050405020304" pitchFamily="18" charset="0"/>
            </a:endParaRPr>
          </a:p>
        </p:txBody>
      </p:sp>
      <p:sp>
        <p:nvSpPr>
          <p:cNvPr id="20" name="Title 19"/>
          <p:cNvSpPr>
            <a:spLocks noGrp="1"/>
          </p:cNvSpPr>
          <p:nvPr>
            <p:ph type="title" idx="21"/>
          </p:nvPr>
        </p:nvSpPr>
        <p:spPr>
          <a:xfrm>
            <a:off x="720000" y="457673"/>
            <a:ext cx="7704000" cy="640200"/>
          </a:xfrm>
        </p:spPr>
        <p:txBody>
          <a:bodyPr/>
          <a:lstStyle/>
          <a:p>
            <a:pPr algn="ctr"/>
            <a:r>
              <a:rPr lang="vi-VN" sz="1800" dirty="0">
                <a:solidFill>
                  <a:srgbClr val="FF0000"/>
                </a:solidFill>
                <a:latin typeface="+mj-lt"/>
              </a:rPr>
              <a:t>ĐIỀU KHOẢN THI HÀNH</a:t>
            </a:r>
            <a:br>
              <a:rPr lang="en-US" dirty="0"/>
            </a:br>
            <a:endParaRPr lang="en-US" dirty="0"/>
          </a:p>
        </p:txBody>
      </p:sp>
    </p:spTree>
    <p:extLst>
      <p:ext uri="{BB962C8B-B14F-4D97-AF65-F5344CB8AC3E}">
        <p14:creationId xmlns:p14="http://schemas.microsoft.com/office/powerpoint/2010/main" val="5960651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574693" y="276495"/>
            <a:ext cx="7704000" cy="640200"/>
          </a:xfrm>
          <a:prstGeom prst="rect">
            <a:avLst/>
          </a:prstGeom>
        </p:spPr>
        <p:txBody>
          <a:bodyPr spcFirstLastPara="1" wrap="square" lIns="91425" tIns="91425" rIns="91425" bIns="91425" anchor="t" anchorCtr="0">
            <a:noAutofit/>
          </a:bodyPr>
          <a:lstStyle/>
          <a:p>
            <a:pPr lvl="0" algn="ctr"/>
            <a:r>
              <a:rPr lang="en" sz="1800" dirty="0">
                <a:solidFill>
                  <a:srgbClr val="FF0000"/>
                </a:solidFill>
                <a:latin typeface="Times New Roman" panose="02020603050405020304" pitchFamily="18" charset="0"/>
                <a:cs typeface="Times New Roman" panose="02020603050405020304" pitchFamily="18" charset="0"/>
              </a:rPr>
              <a:t>I.2. </a:t>
            </a:r>
            <a:r>
              <a:rPr lang="en-US" sz="2000" dirty="0" err="1">
                <a:latin typeface="Times New Roman" panose="02020603050405020304" pitchFamily="18" charset="0"/>
                <a:cs typeface="Times New Roman" panose="02020603050405020304" pitchFamily="18" charset="0"/>
              </a:rPr>
              <a:t>Hình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thức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thực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sách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hỗ</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trợ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về</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nhà</a:t>
            </a:r>
            <a:r>
              <a:rPr lang="en-US" sz="2000" dirty="0">
                <a:latin typeface="Times New Roman" panose="02020603050405020304" pitchFamily="18" charset="0"/>
                <a:cs typeface="Times New Roman" panose="02020603050405020304" pitchFamily="18" charset="0"/>
              </a:rPr>
              <a:t> ở </a:t>
            </a:r>
            <a:r>
              <a:rPr lang="en-US" sz="2000" dirty="0" err="1">
                <a:latin typeface="Times New Roman" panose="02020603050405020304" pitchFamily="18" charset="0"/>
                <a:cs typeface="Times New Roman" panose="02020603050405020304" pitchFamily="18" charset="0"/>
              </a:rPr>
              <a:t>xã</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hội</a:t>
            </a:r>
            <a:r>
              <a:rPr lang="en-US" sz="2000" dirty="0">
                <a:latin typeface="Times New Roman" panose="02020603050405020304" pitchFamily="18" charset="0"/>
                <a:cs typeface="Times New Roman" panose="02020603050405020304" pitchFamily="18" charset="0"/>
              </a:rPr>
              <a:t> </a:t>
            </a:r>
            <a:br>
              <a:rPr lang="en-US" sz="2000" dirty="0">
                <a:latin typeface="Times New Roman" panose="02020603050405020304" pitchFamily="18" charset="0"/>
                <a:cs typeface="Times New Roman" panose="02020603050405020304" pitchFamily="18" charset="0"/>
              </a:rPr>
            </a:br>
            <a:r>
              <a:rPr lang="en-US" sz="1600" dirty="0">
                <a:solidFill>
                  <a:srgbClr val="FF0000"/>
                </a:solidFill>
                <a:latin typeface="Times New Roman" panose="02020603050405020304" pitchFamily="18" charset="0"/>
                <a:cs typeface="Times New Roman" panose="02020603050405020304" pitchFamily="18" charset="0"/>
              </a:rPr>
              <a:t>[</a:t>
            </a:r>
            <a:r>
              <a:rPr lang="en-US" sz="1600" dirty="0" err="1">
                <a:solidFill>
                  <a:srgbClr val="FF0000"/>
                </a:solidFill>
                <a:latin typeface="Times New Roman" panose="02020603050405020304" pitchFamily="18" charset="0"/>
                <a:cs typeface="Times New Roman" panose="02020603050405020304" pitchFamily="18" charset="0"/>
              </a:rPr>
              <a:t>Điều</a:t>
            </a:r>
            <a:r>
              <a:rPr lang="en-US" sz="1600" dirty="0">
                <a:solidFill>
                  <a:srgbClr val="FF0000"/>
                </a:solidFill>
                <a:latin typeface="Times New Roman" panose="02020603050405020304" pitchFamily="18" charset="0"/>
                <a:cs typeface="Times New Roman" panose="02020603050405020304" pitchFamily="18" charset="0"/>
              </a:rPr>
              <a:t> 77 </a:t>
            </a:r>
            <a:r>
              <a:rPr lang="en-US" sz="1600" dirty="0" err="1">
                <a:solidFill>
                  <a:srgbClr val="FF0000"/>
                </a:solidFill>
                <a:latin typeface="Times New Roman" panose="02020603050405020304" pitchFamily="18" charset="0"/>
                <a:cs typeface="Times New Roman" panose="02020603050405020304" pitchFamily="18" charset="0"/>
              </a:rPr>
              <a:t>Luật</a:t>
            </a:r>
            <a:r>
              <a:rPr lang="en-US" sz="1600" dirty="0">
                <a:solidFill>
                  <a:srgbClr val="FF0000"/>
                </a:solidFill>
                <a:latin typeface="Times New Roman" panose="02020603050405020304" pitchFamily="18" charset="0"/>
                <a:cs typeface="Times New Roman" panose="02020603050405020304" pitchFamily="18" charset="0"/>
              </a:rPr>
              <a:t> </a:t>
            </a:r>
            <a:r>
              <a:rPr lang="en-US" sz="1600" dirty="0" err="1">
                <a:solidFill>
                  <a:srgbClr val="FF0000"/>
                </a:solidFill>
                <a:latin typeface="Times New Roman" panose="02020603050405020304" pitchFamily="18" charset="0"/>
                <a:cs typeface="Times New Roman" panose="02020603050405020304" pitchFamily="18" charset="0"/>
              </a:rPr>
              <a:t>Nhà</a:t>
            </a:r>
            <a:r>
              <a:rPr lang="en-US" sz="1600" dirty="0">
                <a:solidFill>
                  <a:srgbClr val="FF0000"/>
                </a:solidFill>
                <a:latin typeface="Times New Roman" panose="02020603050405020304" pitchFamily="18" charset="0"/>
                <a:cs typeface="Times New Roman" panose="02020603050405020304" pitchFamily="18" charset="0"/>
              </a:rPr>
              <a:t> ở]</a:t>
            </a: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82307" y="1021404"/>
            <a:ext cx="7856317" cy="3652896"/>
          </a:xfrm>
          <a:prstGeom prst="rect">
            <a:avLst/>
          </a:prstGeom>
        </p:spPr>
        <p:txBody>
          <a:bodyPr spcFirstLastPara="1" wrap="square" lIns="91425" tIns="91425" rIns="91425" bIns="91425" anchor="b" anchorCtr="0">
            <a:noAutofit/>
          </a:bodyPr>
          <a:lstStyle/>
          <a:p>
            <a:pPr>
              <a:lnSpc>
                <a:spcPct val="150000"/>
              </a:lnSpc>
              <a:spcBef>
                <a:spcPts val="1800"/>
              </a:spcBef>
              <a:spcAft>
                <a:spcPts val="1800"/>
              </a:spcAft>
            </a:pPr>
            <a:r>
              <a:rPr lang="vi-VN" sz="1800" dirty="0">
                <a:latin typeface="Times New Roman" panose="02020603050405020304" pitchFamily="18" charset="0"/>
                <a:cs typeface="Times New Roman" panose="02020603050405020304" pitchFamily="18" charset="0"/>
              </a:rPr>
              <a:t>1. </a:t>
            </a:r>
            <a:r>
              <a:rPr lang="en-US" sz="1800" b="0" dirty="0">
                <a:latin typeface="Times New Roman" panose="02020603050405020304" pitchFamily="18" charset="0"/>
                <a:cs typeface="Times New Roman" panose="02020603050405020304" pitchFamily="18" charset="0"/>
              </a:rPr>
              <a:t>B</a:t>
            </a:r>
            <a:r>
              <a:rPr lang="vi-VN" sz="1800" b="0" dirty="0">
                <a:latin typeface="Times New Roman" panose="02020603050405020304" pitchFamily="18" charset="0"/>
                <a:cs typeface="Times New Roman" panose="02020603050405020304" pitchFamily="18" charset="0"/>
              </a:rPr>
              <a:t>án, cho thuê mua, cho thuê nhà ở xã hội</a:t>
            </a:r>
            <a:br>
              <a:rPr lang="vi-VN" sz="1800" b="0" dirty="0">
                <a:latin typeface="Times New Roman" panose="02020603050405020304" pitchFamily="18" charset="0"/>
                <a:cs typeface="Times New Roman" panose="02020603050405020304" pitchFamily="18" charset="0"/>
              </a:rPr>
            </a:br>
            <a:r>
              <a:rPr lang="vi-VN" sz="1800" dirty="0">
                <a:latin typeface="Times New Roman" panose="02020603050405020304" pitchFamily="18" charset="0"/>
                <a:cs typeface="Times New Roman" panose="02020603050405020304" pitchFamily="18" charset="0"/>
              </a:rPr>
              <a:t>2. </a:t>
            </a:r>
            <a:r>
              <a:rPr lang="vi-VN" sz="1800" b="0" dirty="0">
                <a:latin typeface="Times New Roman" panose="02020603050405020304" pitchFamily="18" charset="0"/>
                <a:cs typeface="Times New Roman" panose="02020603050405020304" pitchFamily="18" charset="0"/>
              </a:rPr>
              <a:t>Hỗ trợ theo chương trình </a:t>
            </a:r>
            <a:r>
              <a:rPr lang="en-US" sz="1800" b="0" dirty="0">
                <a:latin typeface="Times New Roman" panose="02020603050405020304" pitchFamily="18" charset="0"/>
                <a:cs typeface="Times New Roman" panose="02020603050405020304" pitchFamily="18" charset="0"/>
              </a:rPr>
              <a:t>MTQG,</a:t>
            </a:r>
            <a:r>
              <a:rPr lang="vi-VN" sz="1800" b="0" dirty="0">
                <a:latin typeface="Times New Roman" panose="02020603050405020304" pitchFamily="18" charset="0"/>
                <a:cs typeface="Times New Roman" panose="02020603050405020304" pitchFamily="18" charset="0"/>
              </a:rPr>
              <a:t> chương trình đầu tư công về nhà ở</a:t>
            </a:r>
            <a:br>
              <a:rPr lang="vi-VN" sz="1800" b="0" dirty="0">
                <a:latin typeface="Times New Roman" panose="02020603050405020304" pitchFamily="18" charset="0"/>
                <a:cs typeface="Times New Roman" panose="02020603050405020304" pitchFamily="18" charset="0"/>
              </a:rPr>
            </a:br>
            <a:r>
              <a:rPr lang="vi-VN" sz="1800" dirty="0">
                <a:latin typeface="Times New Roman" panose="02020603050405020304" pitchFamily="18" charset="0"/>
                <a:cs typeface="Times New Roman" panose="02020603050405020304" pitchFamily="18" charset="0"/>
              </a:rPr>
              <a:t>3. </a:t>
            </a:r>
            <a:r>
              <a:rPr lang="vi-VN" sz="1800" b="0" dirty="0">
                <a:latin typeface="Times New Roman" panose="02020603050405020304" pitchFamily="18" charset="0"/>
                <a:cs typeface="Times New Roman" panose="02020603050405020304" pitchFamily="18" charset="0"/>
              </a:rPr>
              <a:t>Hỗ trợ tặng cho nhà ở</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miễn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giảm</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tiền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sử</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dụng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đất</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để</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xây</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dựng</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nhà</a:t>
            </a:r>
            <a:r>
              <a:rPr lang="en-US" sz="1800" b="0" dirty="0">
                <a:latin typeface="Times New Roman" panose="02020603050405020304" pitchFamily="18" charset="0"/>
                <a:cs typeface="Times New Roman" panose="02020603050405020304" pitchFamily="18" charset="0"/>
              </a:rPr>
              <a:t> ở</a:t>
            </a:r>
            <a:br>
              <a:rPr lang="en-US" sz="1800" b="0" dirty="0">
                <a:latin typeface="Times New Roman" panose="02020603050405020304" pitchFamily="18" charset="0"/>
                <a:cs typeface="Times New Roman" panose="02020603050405020304" pitchFamily="18" charset="0"/>
              </a:rPr>
            </a:br>
            <a:r>
              <a:rPr lang="en-US" sz="1800" dirty="0">
                <a:latin typeface="Times New Roman" panose="02020603050405020304" pitchFamily="18" charset="0"/>
                <a:cs typeface="Times New Roman" panose="02020603050405020304" pitchFamily="18" charset="0"/>
              </a:rPr>
              <a:t>4</a:t>
            </a:r>
            <a:r>
              <a:rPr lang="vi-VN" sz="1800" dirty="0">
                <a:latin typeface="Times New Roman" panose="02020603050405020304" pitchFamily="18" charset="0"/>
                <a:cs typeface="Times New Roman" panose="02020603050405020304" pitchFamily="18" charset="0"/>
              </a:rPr>
              <a:t>. </a:t>
            </a:r>
            <a:r>
              <a:rPr lang="vi-VN" sz="1800" b="0" dirty="0">
                <a:latin typeface="Times New Roman" panose="02020603050405020304" pitchFamily="18" charset="0"/>
                <a:cs typeface="Times New Roman" panose="02020603050405020304" pitchFamily="18" charset="0"/>
              </a:rPr>
              <a:t>Hỗ trợ cho vay vốn ưu đãi của Nhà nước</a:t>
            </a:r>
            <a:r>
              <a:rPr lang="en-US" sz="1800" b="0" dirty="0">
                <a:latin typeface="Times New Roman" panose="02020603050405020304" pitchFamily="18" charset="0"/>
                <a:cs typeface="Times New Roman" panose="02020603050405020304" pitchFamily="18" charset="0"/>
              </a:rPr>
              <a:t> (NHCSXH</a:t>
            </a:r>
            <a:r>
              <a:rPr lang="vi-VN"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tổ</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chức</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tín</a:t>
            </a:r>
            <a:r>
              <a:rPr lang="en-US" sz="1800" b="0" dirty="0">
                <a:latin typeface="Times New Roman" panose="02020603050405020304" pitchFamily="18" charset="0"/>
                <a:cs typeface="Times New Roman" panose="02020603050405020304" pitchFamily="18" charset="0"/>
              </a:rPr>
              <a:t> </a:t>
            </a:r>
            <a:r>
              <a:rPr lang="en-US" sz="1800" b="0" dirty="0" err="1">
                <a:latin typeface="Times New Roman" panose="02020603050405020304" pitchFamily="18" charset="0"/>
                <a:cs typeface="Times New Roman" panose="02020603050405020304" pitchFamily="18" charset="0"/>
              </a:rPr>
              <a:t>dụng</a:t>
            </a:r>
            <a:r>
              <a:rPr lang="en-US" sz="1800" b="0" dirty="0">
                <a:latin typeface="Times New Roman" panose="02020603050405020304" pitchFamily="18" charset="0"/>
                <a:cs typeface="Times New Roman" panose="02020603050405020304" pitchFamily="18" charset="0"/>
              </a:rPr>
              <a:t>)</a:t>
            </a:r>
            <a:br>
              <a:rPr lang="en-US" sz="1800" b="0" dirty="0">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anose="02020603050405020304" pitchFamily="18" charset="0"/>
              </a:rPr>
              <a:t>5</a:t>
            </a:r>
            <a:r>
              <a:rPr lang="vi-VN" sz="1800" dirty="0">
                <a:solidFill>
                  <a:srgbClr val="FF0000"/>
                </a:solidFill>
                <a:latin typeface="Times New Roman" panose="02020603050405020304" pitchFamily="18" charset="0"/>
                <a:cs typeface="Times New Roman" panose="02020603050405020304" pitchFamily="18" charset="0"/>
              </a:rPr>
              <a:t>. </a:t>
            </a:r>
            <a:r>
              <a:rPr lang="en-US" sz="1800" b="0" dirty="0">
                <a:solidFill>
                  <a:srgbClr val="FF0000"/>
                </a:solidFill>
                <a:latin typeface="Times New Roman" panose="02020603050405020304" pitchFamily="18" charset="0"/>
                <a:cs typeface="Times New Roman" panose="02020603050405020304" pitchFamily="18" charset="0"/>
              </a:rPr>
              <a:t>B</a:t>
            </a:r>
            <a:r>
              <a:rPr lang="vi-VN" sz="1800" b="0" dirty="0">
                <a:solidFill>
                  <a:srgbClr val="FF0000"/>
                </a:solidFill>
                <a:latin typeface="Times New Roman" panose="02020603050405020304" pitchFamily="18" charset="0"/>
                <a:cs typeface="Times New Roman" panose="02020603050405020304" pitchFamily="18" charset="0"/>
              </a:rPr>
              <a:t>án, cho thuê mua, cho thuê nhà ở cho </a:t>
            </a:r>
            <a:r>
              <a:rPr lang="en-US" sz="1800" b="0" dirty="0">
                <a:solidFill>
                  <a:srgbClr val="FF0000"/>
                </a:solidFill>
                <a:latin typeface="Times New Roman" panose="02020603050405020304" pitchFamily="18" charset="0"/>
                <a:cs typeface="Times New Roman" panose="02020603050405020304" pitchFamily="18" charset="0"/>
              </a:rPr>
              <a:t>LLVTND</a:t>
            </a:r>
            <a:br>
              <a:rPr lang="vi-VN" sz="1800" b="0" dirty="0">
                <a:solidFill>
                  <a:srgbClr val="FF0000"/>
                </a:solidFill>
                <a:latin typeface="Times New Roman" panose="02020603050405020304" pitchFamily="18" charset="0"/>
                <a:cs typeface="Times New Roman" panose="02020603050405020304" pitchFamily="18" charset="0"/>
              </a:rPr>
            </a:br>
            <a:r>
              <a:rPr lang="en-US" sz="1800" dirty="0">
                <a:solidFill>
                  <a:srgbClr val="FF0000"/>
                </a:solidFill>
                <a:latin typeface="Times New Roman" panose="02020603050405020304" pitchFamily="18" charset="0"/>
                <a:cs typeface="Times New Roman" pitchFamily="18" charset="0"/>
              </a:rPr>
              <a:t>6</a:t>
            </a:r>
            <a:r>
              <a:rPr lang="vi-VN" sz="1800" dirty="0">
                <a:solidFill>
                  <a:srgbClr val="FF0000"/>
                </a:solidFill>
                <a:latin typeface="Times New Roman" panose="02020603050405020304" pitchFamily="18" charset="0"/>
                <a:cs typeface="Times New Roman" pitchFamily="18" charset="0"/>
              </a:rPr>
              <a:t>. </a:t>
            </a:r>
            <a:r>
              <a:rPr lang="en-US" sz="1800" b="0" dirty="0">
                <a:solidFill>
                  <a:srgbClr val="FF0000"/>
                </a:solidFill>
                <a:latin typeface="Times New Roman" panose="02020603050405020304" pitchFamily="18" charset="0"/>
                <a:cs typeface="Times New Roman" pitchFamily="18" charset="0"/>
              </a:rPr>
              <a:t>Cho </a:t>
            </a:r>
            <a:r>
              <a:rPr lang="en-US" sz="1800" b="0" dirty="0" err="1">
                <a:solidFill>
                  <a:srgbClr val="FF0000"/>
                </a:solidFill>
                <a:latin typeface="Times New Roman" panose="02020603050405020304" pitchFamily="18" charset="0"/>
                <a:cs typeface="Times New Roman" pitchFamily="18" charset="0"/>
              </a:rPr>
              <a:t>thuê</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nhà</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lưu</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trú</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công</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nhân</a:t>
            </a:r>
            <a:r>
              <a:rPr lang="en-US" sz="1800" b="0" dirty="0">
                <a:solidFill>
                  <a:srgbClr val="FF0000"/>
                </a:solidFill>
                <a:latin typeface="Times New Roman" panose="02020603050405020304" pitchFamily="18" charset="0"/>
                <a:cs typeface="Times New Roman" pitchFamily="18" charset="0"/>
              </a:rPr>
              <a:t> </a:t>
            </a:r>
            <a:r>
              <a:rPr lang="en-US" sz="1800" b="0" dirty="0" err="1">
                <a:solidFill>
                  <a:srgbClr val="FF0000"/>
                </a:solidFill>
                <a:latin typeface="Times New Roman" panose="02020603050405020304" pitchFamily="18" charset="0"/>
                <a:cs typeface="Times New Roman" pitchFamily="18" charset="0"/>
              </a:rPr>
              <a:t>trong</a:t>
            </a:r>
            <a:r>
              <a:rPr lang="en-US" sz="1800" b="0" dirty="0">
                <a:solidFill>
                  <a:srgbClr val="FF0000"/>
                </a:solidFill>
                <a:latin typeface="Times New Roman" panose="02020603050405020304" pitchFamily="18" charset="0"/>
                <a:cs typeface="Times New Roman" pitchFamily="18" charset="0"/>
              </a:rPr>
              <a:t> KCN</a:t>
            </a:r>
            <a:br>
              <a:rPr lang="en-US" sz="1800" b="0" dirty="0">
                <a:solidFill>
                  <a:srgbClr val="FF0000"/>
                </a:solidFill>
                <a:latin typeface="Times New Roman" panose="02020603050405020304" pitchFamily="18" charset="0"/>
                <a:cs typeface="Times New Roman" pitchFamily="18" charset="0"/>
              </a:rPr>
            </a:br>
            <a:r>
              <a:rPr lang="en-US" sz="1800" b="0" dirty="0">
                <a:solidFill>
                  <a:srgbClr val="2F9018"/>
                </a:solidFill>
                <a:latin typeface="Times New Roman" panose="02020603050405020304" pitchFamily="18" charset="0"/>
                <a:cs typeface="Times New Roman" pitchFamily="18" charset="0"/>
              </a:rPr>
              <a:t>* </a:t>
            </a:r>
            <a:r>
              <a:rPr lang="en-US" sz="1800" b="0" i="0" dirty="0">
                <a:solidFill>
                  <a:srgbClr val="2F9018"/>
                </a:solidFill>
                <a:effectLst/>
                <a:latin typeface="Times New Roman" panose="02020603050405020304" pitchFamily="18" charset="0"/>
                <a:cs typeface="Times New Roman" panose="02020603050405020304" pitchFamily="18" charset="0"/>
              </a:rPr>
              <a:t>UBND</a:t>
            </a:r>
            <a:r>
              <a:rPr lang="vi-VN" sz="1800" b="0" i="0" dirty="0">
                <a:solidFill>
                  <a:srgbClr val="2F9018"/>
                </a:solidFill>
                <a:effectLst/>
                <a:latin typeface="Times New Roman" panose="02020603050405020304" pitchFamily="18" charset="0"/>
                <a:cs typeface="Times New Roman" panose="02020603050405020304" pitchFamily="18" charset="0"/>
              </a:rPr>
              <a:t> cấp tỉnh có thể quy định bán, cho thuê mua, cho thuê </a:t>
            </a:r>
            <a:r>
              <a:rPr lang="en-US" sz="1800" b="0" i="0" dirty="0">
                <a:solidFill>
                  <a:srgbClr val="2F9018"/>
                </a:solidFill>
                <a:effectLst/>
                <a:latin typeface="Times New Roman" panose="02020603050405020304" pitchFamily="18" charset="0"/>
                <a:cs typeface="Times New Roman" panose="02020603050405020304" pitchFamily="18" charset="0"/>
              </a:rPr>
              <a:t>NOXH</a:t>
            </a:r>
            <a:r>
              <a:rPr lang="vi-VN" sz="1800" b="0" i="0" dirty="0">
                <a:solidFill>
                  <a:srgbClr val="2F9018"/>
                </a:solidFill>
                <a:effectLst/>
                <a:latin typeface="Times New Roman" panose="02020603050405020304" pitchFamily="18" charset="0"/>
                <a:cs typeface="Times New Roman" panose="02020603050405020304" pitchFamily="18" charset="0"/>
              </a:rPr>
              <a:t> cho đối tượng </a:t>
            </a:r>
            <a:r>
              <a:rPr lang="en-US" sz="1800" b="0" i="0" dirty="0" err="1">
                <a:solidFill>
                  <a:srgbClr val="2F9018"/>
                </a:solidFill>
                <a:effectLst/>
                <a:latin typeface="Times New Roman" panose="02020603050405020304" pitchFamily="18" charset="0"/>
                <a:cs typeface="Times New Roman" panose="02020603050405020304" pitchFamily="18" charset="0"/>
              </a:rPr>
              <a:t>hộ</a:t>
            </a:r>
            <a:r>
              <a:rPr lang="en-US" sz="1800" b="0" i="0"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nghèo</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cận</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nghèo</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KVNT;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khu</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vực</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a:t>
            </a:r>
            <a:r>
              <a:rPr lang="en-US" sz="1800" b="0" i="0" u="none" strike="noStrike" dirty="0" err="1">
                <a:solidFill>
                  <a:srgbClr val="2F9018"/>
                </a:solidFill>
                <a:effectLst/>
                <a:latin typeface="Times New Roman" panose="02020603050405020304" pitchFamily="18" charset="0"/>
                <a:cs typeface="Times New Roman" panose="02020603050405020304" pitchFamily="18" charset="0"/>
              </a:rPr>
              <a:t>thiên</a:t>
            </a:r>
            <a:r>
              <a:rPr lang="en-US" sz="1800" b="0" i="0" u="none" strike="noStrike" dirty="0">
                <a:solidFill>
                  <a:srgbClr val="2F9018"/>
                </a:solidFill>
                <a:effectLst/>
                <a:latin typeface="Times New Roman" panose="02020603050405020304" pitchFamily="18" charset="0"/>
                <a:cs typeface="Times New Roman" panose="02020603050405020304" pitchFamily="18" charset="0"/>
              </a:rPr>
              <a:t> tai</a:t>
            </a:r>
            <a:endParaRPr lang="vi-VN" sz="1800" b="0" dirty="0">
              <a:solidFill>
                <a:srgbClr val="2F9018"/>
              </a:solidFill>
              <a:latin typeface="Times New Roman" panose="02020603050405020304" pitchFamily="18" charset="0"/>
              <a:cs typeface="Times New Roman" pitchFamily="18" charset="0"/>
            </a:endParaRPr>
          </a:p>
        </p:txBody>
      </p:sp>
    </p:spTree>
    <p:extLst>
      <p:ext uri="{BB962C8B-B14F-4D97-AF65-F5344CB8AC3E}">
        <p14:creationId xmlns:p14="http://schemas.microsoft.com/office/powerpoint/2010/main" val="41760767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pic>
        <p:nvPicPr>
          <p:cNvPr id="1001" name="Picture Placeholder 3">
            <a:extLst>
              <a:ext uri="{FF2B5EF4-FFF2-40B4-BE49-F238E27FC236}">
                <a16:creationId xmlns:a16="http://schemas.microsoft.com/office/drawing/2014/main" id="{D673FA18-8FD9-1771-A910-9F0FBE0877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5809" y="1760084"/>
            <a:ext cx="3736572" cy="2101822"/>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988" name="Google Shape;988;p53"/>
          <p:cNvGrpSpPr/>
          <p:nvPr/>
        </p:nvGrpSpPr>
        <p:grpSpPr>
          <a:xfrm rot="10800000" flipH="1">
            <a:off x="8132111" y="911999"/>
            <a:ext cx="583790" cy="549355"/>
            <a:chOff x="1649829" y="1700610"/>
            <a:chExt cx="470343" cy="439203"/>
          </a:xfrm>
        </p:grpSpPr>
        <p:sp>
          <p:nvSpPr>
            <p:cNvPr id="989" name="Google Shape;989;p53"/>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53"/>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53"/>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2" name="Google Shape;992;p53"/>
          <p:cNvGrpSpPr/>
          <p:nvPr/>
        </p:nvGrpSpPr>
        <p:grpSpPr>
          <a:xfrm>
            <a:off x="8064097" y="4219600"/>
            <a:ext cx="359905" cy="383903"/>
            <a:chOff x="3625816" y="1393740"/>
            <a:chExt cx="289966" cy="306926"/>
          </a:xfrm>
        </p:grpSpPr>
        <p:sp>
          <p:nvSpPr>
            <p:cNvPr id="993" name="Google Shape;993;p53"/>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53"/>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Google Shape;1627;p71">
            <a:extLst>
              <a:ext uri="{FF2B5EF4-FFF2-40B4-BE49-F238E27FC236}">
                <a16:creationId xmlns:a16="http://schemas.microsoft.com/office/drawing/2014/main" id="{816A4ED1-318A-834D-D9DF-C3B954FBAEEF}"/>
              </a:ext>
            </a:extLst>
          </p:cNvPr>
          <p:cNvSpPr txBox="1">
            <a:spLocks/>
          </p:cNvSpPr>
          <p:nvPr/>
        </p:nvSpPr>
        <p:spPr>
          <a:xfrm>
            <a:off x="2429999" y="571484"/>
            <a:ext cx="4284000" cy="11886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1pPr>
            <a:lvl2pPr marR="0" lvl="1"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2pPr>
            <a:lvl3pPr marR="0" lvl="2"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3pPr>
            <a:lvl4pPr marR="0" lvl="3"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4pPr>
            <a:lvl5pPr marR="0" lvl="4"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5pPr>
            <a:lvl6pPr marR="0" lvl="5"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6pPr>
            <a:lvl7pPr marR="0" lvl="6"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7pPr>
            <a:lvl8pPr marR="0" lvl="7"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8pPr>
            <a:lvl9pPr marR="0" lvl="8" algn="l" rtl="0">
              <a:lnSpc>
                <a:spcPct val="100000"/>
              </a:lnSpc>
              <a:spcBef>
                <a:spcPts val="0"/>
              </a:spcBef>
              <a:spcAft>
                <a:spcPts val="0"/>
              </a:spcAft>
              <a:buClr>
                <a:schemeClr val="dk1"/>
              </a:buClr>
              <a:buSzPts val="3000"/>
              <a:buFont typeface="Lexend Deca"/>
              <a:buNone/>
              <a:defRPr sz="3000" b="1" i="0" u="none" strike="noStrike" cap="none">
                <a:solidFill>
                  <a:schemeClr val="dk1"/>
                </a:solidFill>
                <a:latin typeface="Lexend Deca"/>
                <a:ea typeface="Lexend Deca"/>
                <a:cs typeface="Lexend Deca"/>
                <a:sym typeface="Lexend Deca"/>
              </a:defRPr>
            </a:lvl9pPr>
          </a:lstStyle>
          <a:p>
            <a:pPr algn="ctr"/>
            <a:r>
              <a:rPr lang="en-US"/>
              <a:t>XIN CẢM ƠN</a:t>
            </a:r>
          </a:p>
        </p:txBody>
      </p:sp>
    </p:spTree>
    <p:extLst>
      <p:ext uri="{BB962C8B-B14F-4D97-AF65-F5344CB8AC3E}">
        <p14:creationId xmlns:p14="http://schemas.microsoft.com/office/powerpoint/2010/main" val="753448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4748" y="426753"/>
            <a:ext cx="7704000" cy="488650"/>
          </a:xfrm>
          <a:prstGeom prst="rect">
            <a:avLst/>
          </a:prstGeom>
        </p:spPr>
        <p:txBody>
          <a:bodyPr spcFirstLastPara="1" wrap="square" lIns="91425" tIns="91425" rIns="91425" bIns="91425" anchor="t" anchorCtr="0">
            <a:noAutofit/>
          </a:bodyPr>
          <a:lstStyle/>
          <a:p>
            <a:pPr algn="ctr"/>
            <a:r>
              <a:rPr lang="en" sz="1800" dirty="0">
                <a:solidFill>
                  <a:srgbClr val="FF0000"/>
                </a:solidFill>
                <a:latin typeface="Times New Roman" panose="02020603050405020304" pitchFamily="18" charset="0"/>
                <a:cs typeface="Times New Roman" panose="02020603050405020304" pitchFamily="18" charset="0"/>
              </a:rPr>
              <a:t>I.3.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sách</a:t>
            </a:r>
            <a:r>
              <a:rPr lang="en-US" sz="2000" dirty="0">
                <a:latin typeface="Times New Roman" panose="02020603050405020304" pitchFamily="18" charset="0"/>
                <a:cs typeface="Times New Roman" panose="02020603050405020304" pitchFamily="18" charset="0"/>
              </a:rPr>
              <a:t> NOXH (1/3)</a:t>
            </a:r>
            <a:br>
              <a:rPr lang="vi-VN" sz="2000" dirty="0">
                <a:latin typeface="Times New Roman" panose="02020603050405020304" pitchFamily="18" charset="0"/>
                <a:cs typeface="Times New Roman" panose="02020603050405020304" pitchFamily="18" charset="0"/>
              </a:rPr>
            </a:br>
            <a:br>
              <a:rPr lang="en-US" sz="2000" dirty="0">
                <a:latin typeface="Times New Roman" panose="02020603050405020304" pitchFamily="18" charset="0"/>
                <a:cs typeface="Times New Roman" panose="02020603050405020304" pitchFamily="18" charset="0"/>
              </a:rPr>
            </a:b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08487" y="2196568"/>
            <a:ext cx="7930137" cy="2627248"/>
          </a:xfrm>
          <a:prstGeom prst="rect">
            <a:avLst/>
          </a:prstGeom>
        </p:spPr>
        <p:txBody>
          <a:bodyPr spcFirstLastPara="1" wrap="square" lIns="91425" tIns="91425" rIns="91425" bIns="91425" anchor="b" anchorCtr="0">
            <a:noAutofit/>
          </a:bodyPr>
          <a:lstStyle/>
          <a:p>
            <a:pPr>
              <a:lnSpc>
                <a:spcPct val="120000"/>
              </a:lnSpc>
              <a:spcBef>
                <a:spcPts val="2400"/>
              </a:spcBef>
              <a:spcAft>
                <a:spcPts val="2400"/>
              </a:spcAft>
            </a:pPr>
            <a:r>
              <a:rPr lang="en-US" sz="1800" dirty="0">
                <a:solidFill>
                  <a:srgbClr val="FF0000"/>
                </a:solidFill>
                <a:latin typeface="Times New Roman" pitchFamily="18" charset="0"/>
                <a:cs typeface="Times New Roman" pitchFamily="18" charset="0"/>
              </a:rPr>
              <a:t>1.3.1. </a:t>
            </a:r>
            <a:r>
              <a:rPr lang="en-US" sz="1800" dirty="0" err="1">
                <a:solidFill>
                  <a:srgbClr val="FF0000"/>
                </a:solidFill>
                <a:latin typeface="Times New Roman" pitchFamily="18" charset="0"/>
                <a:cs typeface="Times New Roman" pitchFamily="18" charset="0"/>
              </a:rPr>
              <a:t>Điều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kiện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về</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nhà</a:t>
            </a:r>
            <a:r>
              <a:rPr lang="en-US" sz="1800" dirty="0">
                <a:solidFill>
                  <a:srgbClr val="FF0000"/>
                </a:solidFill>
                <a:latin typeface="Times New Roman" pitchFamily="18" charset="0"/>
                <a:cs typeface="Times New Roman" pitchFamily="18" charset="0"/>
              </a:rPr>
              <a:t> ở </a:t>
            </a:r>
            <a:r>
              <a:rPr lang="en-US" sz="1800" dirty="0">
                <a:solidFill>
                  <a:srgbClr val="2F9018"/>
                </a:solidFill>
                <a:latin typeface="Times New Roman" pitchFamily="18" charset="0"/>
                <a:cs typeface="Times New Roman" pitchFamily="18" charset="0"/>
              </a:rPr>
              <a:t>[K1 Đ78 LNO, Đ29 NĐ </a:t>
            </a:r>
            <a:r>
              <a:rPr lang="en-US" sz="1800" dirty="0" err="1">
                <a:solidFill>
                  <a:srgbClr val="2F9018"/>
                </a:solidFill>
                <a:latin typeface="Times New Roman" pitchFamily="18" charset="0"/>
                <a:cs typeface="Times New Roman" pitchFamily="18" charset="0"/>
              </a:rPr>
              <a:t>số</a:t>
            </a:r>
            <a:r>
              <a:rPr lang="en-US" sz="1800" dirty="0">
                <a:solidFill>
                  <a:srgbClr val="2F9018"/>
                </a:solidFill>
                <a:latin typeface="Times New Roman" pitchFamily="18" charset="0"/>
                <a:cs typeface="Times New Roman" pitchFamily="18" charset="0"/>
              </a:rPr>
              <a:t> 100/2024/NĐ-CP]</a:t>
            </a:r>
            <a:br>
              <a:rPr lang="en-US" sz="1800" b="0" dirty="0">
                <a:solidFill>
                  <a:srgbClr val="2F9018"/>
                </a:solidFill>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C</a:t>
            </a:r>
            <a:r>
              <a:rPr lang="vi-VN" sz="1800" b="0" dirty="0">
                <a:latin typeface="Times New Roman" pitchFamily="18" charset="0"/>
                <a:cs typeface="Times New Roman" pitchFamily="18" charset="0"/>
              </a:rPr>
              <a:t>hưa có nhà ở thuộc sở hữu của mình</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đối tượng và vợ</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chồng (nếu có) không có tên trong </a:t>
            </a:r>
            <a:r>
              <a:rPr lang="en-US" sz="1800" b="0" dirty="0">
                <a:latin typeface="Times New Roman" pitchFamily="18" charset="0"/>
                <a:cs typeface="Times New Roman" pitchFamily="18" charset="0"/>
              </a:rPr>
              <a:t>GCN</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QSDĐ, QSHTS </a:t>
            </a:r>
            <a:r>
              <a:rPr lang="vi-VN" sz="1800" b="0" dirty="0">
                <a:latin typeface="Times New Roman" pitchFamily="18" charset="0"/>
                <a:cs typeface="Times New Roman" pitchFamily="18" charset="0"/>
              </a:rPr>
              <a:t>gắn liền với đất tại tỉnh, </a:t>
            </a:r>
            <a:r>
              <a:rPr lang="en-US" sz="1800" b="0" dirty="0">
                <a:latin typeface="Times New Roman" pitchFamily="18" charset="0"/>
                <a:cs typeface="Times New Roman" pitchFamily="18" charset="0"/>
              </a:rPr>
              <a:t>TP </a:t>
            </a:r>
            <a:r>
              <a:rPr lang="en-US" sz="1800" b="0" dirty="0" err="1">
                <a:latin typeface="Times New Roman" pitchFamily="18" charset="0"/>
                <a:cs typeface="Times New Roman" pitchFamily="18" charset="0"/>
              </a:rPr>
              <a:t>trực</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thuộc</a:t>
            </a:r>
            <a:r>
              <a:rPr lang="en-US" sz="1800" b="0" dirty="0">
                <a:latin typeface="Times New Roman" pitchFamily="18" charset="0"/>
                <a:cs typeface="Times New Roman" pitchFamily="18" charset="0"/>
              </a:rPr>
              <a:t> TW</a:t>
            </a:r>
            <a:r>
              <a:rPr lang="vi-VN" sz="1800" b="0" dirty="0">
                <a:latin typeface="Times New Roman" pitchFamily="18" charset="0"/>
                <a:cs typeface="Times New Roman" pitchFamily="18" charset="0"/>
              </a:rPr>
              <a:t> nơi có dự án </a:t>
            </a:r>
            <a:r>
              <a:rPr lang="en-US" sz="1800" b="0" dirty="0">
                <a:latin typeface="Times New Roman" pitchFamily="18" charset="0"/>
                <a:cs typeface="Times New Roman" pitchFamily="18" charset="0"/>
              </a:rPr>
              <a:t>NOXH</a:t>
            </a:r>
            <a:r>
              <a:rPr lang="vi-VN" sz="1800" b="0" dirty="0">
                <a:latin typeface="Times New Roman" pitchFamily="18" charset="0"/>
                <a:cs typeface="Times New Roman" pitchFamily="18" charset="0"/>
              </a:rPr>
              <a:t> tại thời điểm nộp hồ sơ</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C</a:t>
            </a:r>
            <a:r>
              <a:rPr lang="vi-VN" sz="1800" b="0" dirty="0">
                <a:latin typeface="Times New Roman" pitchFamily="18" charset="0"/>
                <a:cs typeface="Times New Roman" pitchFamily="18" charset="0"/>
              </a:rPr>
              <a:t>ó nhà ở</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và</a:t>
            </a:r>
            <a:r>
              <a:rPr lang="vi-VN" sz="1800" b="0" dirty="0">
                <a:latin typeface="Times New Roman" pitchFamily="18" charset="0"/>
                <a:cs typeface="Times New Roman" pitchFamily="18" charset="0"/>
              </a:rPr>
              <a:t> diện tích bình quân </a:t>
            </a:r>
            <a:r>
              <a:rPr lang="en-US" sz="1800" b="0" dirty="0">
                <a:latin typeface="Times New Roman" pitchFamily="18" charset="0"/>
                <a:cs typeface="Times New Roman" pitchFamily="18" charset="0"/>
              </a:rPr>
              <a:t>&lt;</a:t>
            </a:r>
            <a:r>
              <a:rPr lang="vi-VN" sz="1800" b="0" dirty="0">
                <a:latin typeface="Times New Roman" pitchFamily="18" charset="0"/>
                <a:cs typeface="Times New Roman" pitchFamily="18" charset="0"/>
              </a:rPr>
              <a:t>15 m</a:t>
            </a:r>
            <a:r>
              <a:rPr lang="vi-VN" sz="1800" b="0" baseline="30000" dirty="0">
                <a:latin typeface="Times New Roman" pitchFamily="18" charset="0"/>
                <a:cs typeface="Times New Roman" pitchFamily="18" charset="0"/>
              </a:rPr>
              <a:t>2</a:t>
            </a:r>
            <a:r>
              <a:rPr lang="vi-VN" sz="1800" b="0" dirty="0">
                <a:latin typeface="Times New Roman" pitchFamily="18" charset="0"/>
                <a:cs typeface="Times New Roman" pitchFamily="18" charset="0"/>
              </a:rPr>
              <a:t> sàn/người</a:t>
            </a: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bao gồm: người đứng đơn, vợ (chồng), cha, mẹ</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con (nếu có) đăng ký thường trú tại căn nhà đó</a:t>
            </a:r>
          </a:p>
        </p:txBody>
      </p:sp>
      <p:sp>
        <p:nvSpPr>
          <p:cNvPr id="3" name="TextBox 2">
            <a:extLst>
              <a:ext uri="{FF2B5EF4-FFF2-40B4-BE49-F238E27FC236}">
                <a16:creationId xmlns:a16="http://schemas.microsoft.com/office/drawing/2014/main" id="{2B52087B-D958-37D2-3DB0-D37AED2E7090}"/>
              </a:ext>
            </a:extLst>
          </p:cNvPr>
          <p:cNvSpPr txBox="1"/>
          <p:nvPr/>
        </p:nvSpPr>
        <p:spPr>
          <a:xfrm>
            <a:off x="612744" y="985615"/>
            <a:ext cx="7688990" cy="1060227"/>
          </a:xfrm>
          <a:prstGeom prst="rect">
            <a:avLst/>
          </a:prstGeom>
          <a:noFill/>
        </p:spPr>
        <p:txBody>
          <a:bodyPr wrap="square">
            <a:spAutoFit/>
          </a:bodyPr>
          <a:lstStyle/>
          <a:p>
            <a:pPr>
              <a:lnSpc>
                <a:spcPct val="120000"/>
              </a:lnSpc>
            </a:pPr>
            <a:r>
              <a:rPr lang="en-US" sz="1800" b="1" dirty="0">
                <a:solidFill>
                  <a:schemeClr val="tx1"/>
                </a:solidFill>
                <a:latin typeface="Times New Roman" pitchFamily="18" charset="0"/>
                <a:cs typeface="Times New Roman" pitchFamily="18" charset="0"/>
              </a:rPr>
              <a:t>(1) </a:t>
            </a:r>
            <a:r>
              <a:rPr lang="en-US" sz="1800" b="1" dirty="0" err="1">
                <a:solidFill>
                  <a:schemeClr val="tx1"/>
                </a:solidFill>
                <a:latin typeface="Times New Roman" pitchFamily="18" charset="0"/>
                <a:cs typeface="Times New Roman" pitchFamily="18" charset="0"/>
              </a:rPr>
              <a:t>Không</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quy</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định</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điều</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kiện</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về</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cư</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trú</a:t>
            </a:r>
            <a:endParaRPr lang="en-US" sz="1800" b="1" dirty="0">
              <a:solidFill>
                <a:schemeClr val="tx1"/>
              </a:solidFill>
              <a:latin typeface="Times New Roman" pitchFamily="18" charset="0"/>
              <a:cs typeface="Times New Roman" pitchFamily="18" charset="0"/>
            </a:endParaRPr>
          </a:p>
          <a:p>
            <a:pPr>
              <a:lnSpc>
                <a:spcPct val="120000"/>
              </a:lnSpc>
            </a:pPr>
            <a:r>
              <a:rPr lang="en-US" sz="1800" b="1" dirty="0">
                <a:solidFill>
                  <a:schemeClr val="tx1"/>
                </a:solidFill>
                <a:latin typeface="Times New Roman" pitchFamily="18" charset="0"/>
                <a:cs typeface="Times New Roman" pitchFamily="18" charset="0"/>
              </a:rPr>
              <a:t>(2) Mua, </a:t>
            </a:r>
            <a:r>
              <a:rPr lang="en-US" sz="1800" b="1" dirty="0" err="1">
                <a:solidFill>
                  <a:schemeClr val="tx1"/>
                </a:solidFill>
                <a:latin typeface="Times New Roman" pitchFamily="18" charset="0"/>
                <a:cs typeface="Times New Roman" pitchFamily="18" charset="0"/>
              </a:rPr>
              <a:t>thuê</a:t>
            </a:r>
            <a:r>
              <a:rPr lang="en-US" sz="1800" b="1" dirty="0">
                <a:solidFill>
                  <a:schemeClr val="tx1"/>
                </a:solidFill>
                <a:latin typeface="Times New Roman" pitchFamily="18" charset="0"/>
                <a:cs typeface="Times New Roman" pitchFamily="18" charset="0"/>
              </a:rPr>
              <a:t> </a:t>
            </a:r>
            <a:r>
              <a:rPr lang="en-US" sz="1800" b="1" dirty="0" err="1">
                <a:solidFill>
                  <a:schemeClr val="tx1"/>
                </a:solidFill>
                <a:latin typeface="Times New Roman" pitchFamily="18" charset="0"/>
                <a:cs typeface="Times New Roman" pitchFamily="18" charset="0"/>
              </a:rPr>
              <a:t>mua</a:t>
            </a:r>
            <a:r>
              <a:rPr lang="en-US" sz="1800" b="1" dirty="0">
                <a:solidFill>
                  <a:schemeClr val="tx1"/>
                </a:solidFill>
                <a:latin typeface="Times New Roman" pitchFamily="18" charset="0"/>
                <a:cs typeface="Times New Roman" pitchFamily="18" charset="0"/>
              </a:rPr>
              <a:t> NOXH</a:t>
            </a:r>
            <a:r>
              <a:rPr lang="en-US" sz="1800" dirty="0">
                <a:solidFill>
                  <a:schemeClr val="tx1"/>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điều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kiện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về</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nhà</a:t>
            </a:r>
            <a:r>
              <a:rPr lang="en-US" sz="1800" dirty="0">
                <a:solidFill>
                  <a:srgbClr val="FF0000"/>
                </a:solidFill>
                <a:latin typeface="Times New Roman" pitchFamily="18" charset="0"/>
                <a:cs typeface="Times New Roman" pitchFamily="18" charset="0"/>
              </a:rPr>
              <a:t> ở </a:t>
            </a:r>
            <a:r>
              <a:rPr lang="en-US" sz="1800" dirty="0" err="1">
                <a:solidFill>
                  <a:srgbClr val="FF0000"/>
                </a:solidFill>
                <a:latin typeface="Times New Roman" pitchFamily="18" charset="0"/>
                <a:cs typeface="Times New Roman" pitchFamily="18" charset="0"/>
              </a:rPr>
              <a:t>và</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thu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nhập</a:t>
            </a:r>
            <a:br>
              <a:rPr lang="en-US" sz="1800" dirty="0">
                <a:solidFill>
                  <a:schemeClr val="tx1"/>
                </a:solidFill>
                <a:latin typeface="Times New Roman" pitchFamily="18" charset="0"/>
                <a:cs typeface="Times New Roman" pitchFamily="18" charset="0"/>
              </a:rPr>
            </a:br>
            <a:r>
              <a:rPr lang="en-US" sz="1800" b="1" dirty="0">
                <a:solidFill>
                  <a:schemeClr val="tx1"/>
                </a:solidFill>
                <a:latin typeface="Times New Roman" pitchFamily="18" charset="0"/>
                <a:cs typeface="Times New Roman" pitchFamily="18" charset="0"/>
              </a:rPr>
              <a:t>(3) </a:t>
            </a:r>
            <a:r>
              <a:rPr lang="en-US" sz="1800" b="1" dirty="0" err="1">
                <a:solidFill>
                  <a:schemeClr val="tx1"/>
                </a:solidFill>
                <a:latin typeface="Times New Roman" pitchFamily="18" charset="0"/>
                <a:cs typeface="Times New Roman" pitchFamily="18" charset="0"/>
              </a:rPr>
              <a:t>Thuê</a:t>
            </a:r>
            <a:r>
              <a:rPr lang="en-US" sz="1800" b="1" dirty="0">
                <a:solidFill>
                  <a:schemeClr val="tx1"/>
                </a:solidFill>
                <a:latin typeface="Times New Roman" pitchFamily="18" charset="0"/>
                <a:cs typeface="Times New Roman" pitchFamily="18" charset="0"/>
              </a:rPr>
              <a:t> NOXH</a:t>
            </a:r>
            <a:r>
              <a:rPr lang="en-US" sz="1800" dirty="0">
                <a:solidFill>
                  <a:schemeClr val="tx1"/>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không</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có</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kiện</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về</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nhà</a:t>
            </a:r>
            <a:r>
              <a:rPr lang="en-US" sz="1800" dirty="0">
                <a:solidFill>
                  <a:srgbClr val="2F9018"/>
                </a:solidFill>
                <a:latin typeface="Times New Roman" pitchFamily="18" charset="0"/>
                <a:cs typeface="Times New Roman" pitchFamily="18" charset="0"/>
              </a:rPr>
              <a:t> ở </a:t>
            </a:r>
            <a:r>
              <a:rPr lang="en-US" sz="1800" dirty="0" err="1">
                <a:solidFill>
                  <a:srgbClr val="2F9018"/>
                </a:solidFill>
                <a:latin typeface="Times New Roman" pitchFamily="18" charset="0"/>
                <a:cs typeface="Times New Roman" pitchFamily="18" charset="0"/>
              </a:rPr>
              <a:t>và</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thu</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nhập</a:t>
            </a:r>
            <a:endParaRPr lang="en-US" sz="1800" dirty="0"/>
          </a:p>
        </p:txBody>
      </p:sp>
    </p:spTree>
    <p:extLst>
      <p:ext uri="{BB962C8B-B14F-4D97-AF65-F5344CB8AC3E}">
        <p14:creationId xmlns:p14="http://schemas.microsoft.com/office/powerpoint/2010/main" val="62310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265323"/>
            <a:ext cx="7704000" cy="488651"/>
          </a:xfrm>
          <a:prstGeom prst="rect">
            <a:avLst/>
          </a:prstGeom>
        </p:spPr>
        <p:txBody>
          <a:bodyPr spcFirstLastPara="1" wrap="square" lIns="91425" tIns="91425" rIns="91425" bIns="91425" anchor="t" anchorCtr="0">
            <a:noAutofit/>
          </a:bodyPr>
          <a:lstStyle/>
          <a:p>
            <a:pPr algn="ctr"/>
            <a:r>
              <a:rPr lang="en" sz="1800" dirty="0">
                <a:solidFill>
                  <a:srgbClr val="FF0000"/>
                </a:solidFill>
                <a:latin typeface="Times New Roman" panose="02020603050405020304" pitchFamily="18" charset="0"/>
                <a:cs typeface="Times New Roman" panose="02020603050405020304" pitchFamily="18" charset="0"/>
              </a:rPr>
              <a:t>I.3.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sách</a:t>
            </a:r>
            <a:r>
              <a:rPr lang="en-US" sz="2000" dirty="0">
                <a:latin typeface="Times New Roman" panose="02020603050405020304" pitchFamily="18" charset="0"/>
                <a:cs typeface="Times New Roman" panose="02020603050405020304" pitchFamily="18" charset="0"/>
              </a:rPr>
              <a:t> NOXH (2/3)</a:t>
            </a: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714830" y="1091265"/>
            <a:ext cx="8606902" cy="3478567"/>
          </a:xfrm>
          <a:prstGeom prst="rect">
            <a:avLst/>
          </a:prstGeom>
        </p:spPr>
        <p:txBody>
          <a:bodyPr spcFirstLastPara="1" wrap="square" lIns="91425" tIns="91425" rIns="91425" bIns="91425" anchor="b" anchorCtr="0">
            <a:noAutofit/>
          </a:bodyPr>
          <a:lstStyle/>
          <a:p>
            <a:pPr>
              <a:lnSpc>
                <a:spcPct val="150000"/>
              </a:lnSpc>
            </a:pPr>
            <a:r>
              <a:rPr lang="en-US" sz="1800" dirty="0">
                <a:solidFill>
                  <a:srgbClr val="FF0000"/>
                </a:solidFill>
                <a:latin typeface="Times New Roman" pitchFamily="18" charset="0"/>
                <a:cs typeface="Times New Roman" pitchFamily="18" charset="0"/>
              </a:rPr>
              <a:t>I.3.2. </a:t>
            </a:r>
            <a:r>
              <a:rPr lang="en-US" sz="1800" dirty="0" err="1">
                <a:solidFill>
                  <a:srgbClr val="FF0000"/>
                </a:solidFill>
                <a:latin typeface="Times New Roman" pitchFamily="18" charset="0"/>
                <a:cs typeface="Times New Roman" pitchFamily="18" charset="0"/>
              </a:rPr>
              <a:t>Điều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kiện</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về</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thu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nhập</a:t>
            </a:r>
            <a:r>
              <a:rPr lang="en-US" sz="1800" dirty="0">
                <a:solidFill>
                  <a:srgbClr val="FF0000"/>
                </a:solidFill>
                <a:latin typeface="Times New Roman" pitchFamily="18" charset="0"/>
                <a:cs typeface="Times New Roman" pitchFamily="18" charset="0"/>
              </a:rPr>
              <a:t> </a:t>
            </a:r>
            <a:r>
              <a:rPr lang="en-US" sz="1800" dirty="0">
                <a:solidFill>
                  <a:srgbClr val="2F9018"/>
                </a:solidFill>
                <a:latin typeface="Times New Roman" pitchFamily="18" charset="0"/>
                <a:cs typeface="Times New Roman" pitchFamily="18" charset="0"/>
              </a:rPr>
              <a:t>[K1 Đ78 LNO </a:t>
            </a:r>
            <a:r>
              <a:rPr lang="en-US" sz="1800" dirty="0" err="1">
                <a:solidFill>
                  <a:srgbClr val="2F9018"/>
                </a:solidFill>
                <a:latin typeface="Times New Roman" pitchFamily="18" charset="0"/>
                <a:cs typeface="Times New Roman" pitchFamily="18" charset="0"/>
              </a:rPr>
              <a:t>và</a:t>
            </a:r>
            <a:r>
              <a:rPr lang="en-US" sz="1800" dirty="0">
                <a:solidFill>
                  <a:srgbClr val="2F9018"/>
                </a:solidFill>
                <a:latin typeface="Times New Roman" pitchFamily="18" charset="0"/>
                <a:cs typeface="Times New Roman" pitchFamily="18" charset="0"/>
              </a:rPr>
              <a:t> Đ30 NĐ 100/2024/NĐ-CP]</a:t>
            </a:r>
            <a:br>
              <a:rPr lang="en-US" sz="1800" b="0" dirty="0">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(1) </a:t>
            </a:r>
            <a:r>
              <a:rPr lang="en-US" sz="1800" b="0" dirty="0" err="1">
                <a:latin typeface="Times New Roman" pitchFamily="18" charset="0"/>
                <a:cs typeface="Times New Roman" pitchFamily="18" charset="0"/>
              </a:rPr>
              <a:t>Người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có</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công</a:t>
            </a:r>
            <a:r>
              <a:rPr lang="en-US" sz="1800" b="0" dirty="0">
                <a:latin typeface="Times New Roman" pitchFamily="18" charset="0"/>
                <a:cs typeface="Times New Roman" pitchFamily="18" charset="0"/>
              </a:rPr>
              <a:t> (k1 Đ76): </a:t>
            </a:r>
            <a:r>
              <a:rPr lang="en-US" sz="1800" b="0" dirty="0" err="1">
                <a:latin typeface="Times New Roman" pitchFamily="18" charset="0"/>
                <a:cs typeface="Times New Roman" pitchFamily="18" charset="0"/>
              </a:rPr>
              <a:t>không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quy</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định</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điều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kiện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nhập</a:t>
            </a:r>
            <a:br>
              <a:rPr lang="en-US" sz="1800" b="0" dirty="0">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(2) </a:t>
            </a:r>
            <a:r>
              <a:rPr lang="en-US" sz="1800" b="0" dirty="0" err="1">
                <a:latin typeface="Times New Roman" pitchFamily="18" charset="0"/>
                <a:cs typeface="Times New Roman" pitchFamily="18" charset="0"/>
              </a:rPr>
              <a:t>Hộ</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nghèo</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cận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nghèo</a:t>
            </a: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khoản 2, 3</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4 Đ76</a:t>
            </a: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theo chuẩn nghèo của</a:t>
            </a:r>
            <a:r>
              <a:rPr lang="en-US" sz="1800" b="0" dirty="0">
                <a:latin typeface="Times New Roman" pitchFamily="18" charset="0"/>
                <a:cs typeface="Times New Roman" pitchFamily="18" charset="0"/>
              </a:rPr>
              <a:t> CP</a:t>
            </a:r>
            <a:br>
              <a:rPr lang="vi-VN" sz="1800" b="0" dirty="0">
                <a:latin typeface="Times New Roman" pitchFamily="18" charset="0"/>
                <a:cs typeface="Times New Roman" pitchFamily="18" charset="0"/>
              </a:rPr>
            </a:br>
            <a:r>
              <a:rPr lang="en-US" sz="1800" dirty="0">
                <a:solidFill>
                  <a:srgbClr val="FF0000"/>
                </a:solidFill>
                <a:latin typeface="Times New Roman" pitchFamily="18" charset="0"/>
                <a:cs typeface="Times New Roman" pitchFamily="18" charset="0"/>
              </a:rPr>
              <a:t>(3)</a:t>
            </a:r>
            <a:r>
              <a:rPr lang="vi-VN" sz="1800" dirty="0">
                <a:solidFill>
                  <a:srgbClr val="FF0000"/>
                </a:solidFill>
                <a:latin typeface="Times New Roman" pitchFamily="18" charset="0"/>
                <a:cs typeface="Times New Roman" pitchFamily="18" charset="0"/>
              </a:rPr>
              <a:t> </a:t>
            </a:r>
            <a:r>
              <a:rPr lang="en-US" sz="1800" b="0" dirty="0">
                <a:solidFill>
                  <a:schemeClr val="tx1"/>
                </a:solidFill>
                <a:latin typeface="Times New Roman" pitchFamily="18" charset="0"/>
                <a:cs typeface="Times New Roman" pitchFamily="18" charset="0"/>
              </a:rPr>
              <a:t>Đ</a:t>
            </a:r>
            <a:r>
              <a:rPr lang="vi-VN" sz="1800" b="0" dirty="0">
                <a:latin typeface="Times New Roman" pitchFamily="18" charset="0"/>
                <a:cs typeface="Times New Roman" pitchFamily="18" charset="0"/>
              </a:rPr>
              <a:t>ối tượng </a:t>
            </a:r>
            <a:r>
              <a:rPr lang="en-US" sz="1800" b="0" dirty="0">
                <a:latin typeface="Times New Roman" pitchFamily="18" charset="0"/>
                <a:cs typeface="Times New Roman" pitchFamily="18" charset="0"/>
              </a:rPr>
              <a:t>TNT, CN, CBCC (</a:t>
            </a:r>
            <a:r>
              <a:rPr lang="vi-VN" sz="1800" b="0" dirty="0">
                <a:latin typeface="Times New Roman" pitchFamily="18" charset="0"/>
                <a:cs typeface="Times New Roman" pitchFamily="18" charset="0"/>
              </a:rPr>
              <a:t>khoản 5, 6</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8 Đ76</a:t>
            </a:r>
            <a:r>
              <a:rPr lang="en-US" sz="1800" b="0" dirty="0">
                <a:latin typeface="Times New Roman" pitchFamily="18" charset="0"/>
                <a:cs typeface="Times New Roman" pitchFamily="18" charset="0"/>
              </a:rPr>
              <a:t>)</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Trường hợp là người độc th</a:t>
            </a:r>
            <a:r>
              <a:rPr lang="en-US" sz="1800" b="0" dirty="0">
                <a:latin typeface="Times New Roman" pitchFamily="18" charset="0"/>
                <a:cs typeface="Times New Roman" pitchFamily="18" charset="0"/>
              </a:rPr>
              <a:t>â</a:t>
            </a:r>
            <a:r>
              <a:rPr lang="vi-VN" sz="1800" b="0" dirty="0">
                <a:latin typeface="Times New Roman" pitchFamily="18" charset="0"/>
                <a:cs typeface="Times New Roman" pitchFamily="18" charset="0"/>
              </a:rPr>
              <a:t>n</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thu nhập hàng tháng </a:t>
            </a:r>
            <a:r>
              <a:rPr lang="vi-VN" sz="1800" dirty="0">
                <a:solidFill>
                  <a:srgbClr val="FF0000"/>
                </a:solidFill>
                <a:latin typeface="Times New Roman" pitchFamily="18" charset="0"/>
                <a:cs typeface="Times New Roman" pitchFamily="18" charset="0"/>
              </a:rPr>
              <a:t>≤15 triệu</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đồng</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Trường hợp đã kết hôn</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tổng thu nhập </a:t>
            </a:r>
            <a:r>
              <a:rPr lang="en-US" sz="1800" b="0" dirty="0">
                <a:latin typeface="Times New Roman" pitchFamily="18" charset="0"/>
                <a:cs typeface="Times New Roman" pitchFamily="18" charset="0"/>
              </a:rPr>
              <a:t>2 </a:t>
            </a:r>
            <a:r>
              <a:rPr lang="en-US" sz="1800" b="0" dirty="0" err="1">
                <a:latin typeface="Times New Roman" pitchFamily="18" charset="0"/>
                <a:cs typeface="Times New Roman" pitchFamily="18" charset="0"/>
              </a:rPr>
              <a:t>vợ</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chồng</a:t>
            </a:r>
            <a:r>
              <a:rPr lang="en-US" sz="1800" b="0" dirty="0">
                <a:latin typeface="Times New Roman" pitchFamily="18" charset="0"/>
                <a:cs typeface="Times New Roman" pitchFamily="18" charset="0"/>
              </a:rPr>
              <a:t> </a:t>
            </a:r>
            <a:r>
              <a:rPr lang="vi-VN" sz="1800" dirty="0">
                <a:solidFill>
                  <a:srgbClr val="FF0000"/>
                </a:solidFill>
                <a:latin typeface="Times New Roman" pitchFamily="18" charset="0"/>
                <a:cs typeface="Times New Roman" pitchFamily="18" charset="0"/>
              </a:rPr>
              <a:t>≤30 triệu đồng</a:t>
            </a:r>
            <a:br>
              <a:rPr lang="en-US" sz="1800" b="0" dirty="0">
                <a:latin typeface="Times New Roman" pitchFamily="18" charset="0"/>
                <a:cs typeface="Times New Roman" pitchFamily="18" charset="0"/>
              </a:rPr>
            </a:br>
            <a:r>
              <a:rPr lang="en-US" sz="1800" b="0" dirty="0">
                <a:solidFill>
                  <a:srgbClr val="2F9018"/>
                </a:solidFill>
                <a:latin typeface="Times New Roman" pitchFamily="18" charset="0"/>
                <a:cs typeface="Times New Roman" pitchFamily="18" charset="0"/>
                <a:sym typeface="Wingdings" panose="05000000000000000000" pitchFamily="2" charset="2"/>
              </a:rPr>
              <a:t></a:t>
            </a:r>
            <a:r>
              <a:rPr lang="vi-VN" sz="1800" b="0" dirty="0">
                <a:solidFill>
                  <a:srgbClr val="2F9018"/>
                </a:solidFill>
                <a:latin typeface="Times New Roman" pitchFamily="18" charset="0"/>
                <a:cs typeface="Times New Roman" pitchFamily="18" charset="0"/>
              </a:rPr>
              <a:t> </a:t>
            </a:r>
            <a:r>
              <a:rPr lang="en-US" sz="1800" b="0" dirty="0" err="1">
                <a:solidFill>
                  <a:srgbClr val="2F9018"/>
                </a:solidFill>
                <a:latin typeface="Times New Roman" pitchFamily="18" charset="0"/>
                <a:cs typeface="Times New Roman" pitchFamily="18" charset="0"/>
              </a:rPr>
              <a:t>xác</a:t>
            </a:r>
            <a:r>
              <a:rPr lang="en-US" sz="1800" b="0" dirty="0">
                <a:solidFill>
                  <a:srgbClr val="2F9018"/>
                </a:solidFill>
                <a:latin typeface="Times New Roman" pitchFamily="18" charset="0"/>
                <a:cs typeface="Times New Roman" pitchFamily="18" charset="0"/>
              </a:rPr>
              <a:t> </a:t>
            </a:r>
            <a:r>
              <a:rPr lang="en-US" sz="1800" b="0" dirty="0" err="1">
                <a:solidFill>
                  <a:srgbClr val="2F9018"/>
                </a:solidFill>
                <a:latin typeface="Times New Roman" pitchFamily="18" charset="0"/>
                <a:cs typeface="Times New Roman" pitchFamily="18" charset="0"/>
              </a:rPr>
              <a:t>đị</a:t>
            </a:r>
            <a:r>
              <a:rPr lang="vi-VN" sz="1800" b="0" dirty="0">
                <a:solidFill>
                  <a:srgbClr val="2F9018"/>
                </a:solidFill>
                <a:latin typeface="Times New Roman" pitchFamily="18" charset="0"/>
                <a:cs typeface="Times New Roman" pitchFamily="18" charset="0"/>
              </a:rPr>
              <a:t>nh theo Bảng tiền công, tiền lương do </a:t>
            </a:r>
            <a:r>
              <a:rPr lang="en-US" sz="1800" b="0" dirty="0">
                <a:solidFill>
                  <a:srgbClr val="2F9018"/>
                </a:solidFill>
                <a:latin typeface="Times New Roman" pitchFamily="18" charset="0"/>
                <a:cs typeface="Times New Roman" pitchFamily="18" charset="0"/>
              </a:rPr>
              <a:t>CQ</a:t>
            </a:r>
            <a:r>
              <a:rPr lang="vi-VN" sz="1800" b="0" dirty="0">
                <a:solidFill>
                  <a:srgbClr val="2F9018"/>
                </a:solidFill>
                <a:latin typeface="Times New Roman" pitchFamily="18" charset="0"/>
                <a:cs typeface="Times New Roman" pitchFamily="18" charset="0"/>
              </a:rPr>
              <a:t>, </a:t>
            </a:r>
            <a:r>
              <a:rPr lang="en-US" sz="1800" b="0" dirty="0">
                <a:solidFill>
                  <a:srgbClr val="2F9018"/>
                </a:solidFill>
                <a:latin typeface="Times New Roman" pitchFamily="18" charset="0"/>
                <a:cs typeface="Times New Roman" pitchFamily="18" charset="0"/>
              </a:rPr>
              <a:t>ĐV</a:t>
            </a:r>
            <a:r>
              <a:rPr lang="vi-VN" sz="1800" b="0" dirty="0">
                <a:solidFill>
                  <a:srgbClr val="2F9018"/>
                </a:solidFill>
                <a:latin typeface="Times New Roman" pitchFamily="18" charset="0"/>
                <a:cs typeface="Times New Roman" pitchFamily="18" charset="0"/>
              </a:rPr>
              <a:t>, </a:t>
            </a:r>
            <a:r>
              <a:rPr lang="en-US" sz="1800" b="0" dirty="0">
                <a:solidFill>
                  <a:srgbClr val="2F9018"/>
                </a:solidFill>
                <a:latin typeface="Times New Roman" pitchFamily="18" charset="0"/>
                <a:cs typeface="Times New Roman" pitchFamily="18" charset="0"/>
              </a:rPr>
              <a:t>DN</a:t>
            </a:r>
            <a:r>
              <a:rPr lang="vi-VN" sz="1800" b="0" dirty="0">
                <a:solidFill>
                  <a:srgbClr val="2F9018"/>
                </a:solidFill>
                <a:latin typeface="Times New Roman" pitchFamily="18" charset="0"/>
                <a:cs typeface="Times New Roman" pitchFamily="18" charset="0"/>
              </a:rPr>
              <a:t> xác nhận</a:t>
            </a:r>
            <a:br>
              <a:rPr lang="vi-VN" sz="1800" b="0" dirty="0">
                <a:latin typeface="Times New Roman" pitchFamily="18" charset="0"/>
                <a:cs typeface="Times New Roman" pitchFamily="18" charset="0"/>
              </a:rPr>
            </a:br>
            <a:r>
              <a:rPr lang="en-US" sz="1800" b="0" dirty="0">
                <a:solidFill>
                  <a:srgbClr val="2F9018"/>
                </a:solidFill>
                <a:latin typeface="Times New Roman" pitchFamily="18" charset="0"/>
                <a:cs typeface="Times New Roman" pitchFamily="18" charset="0"/>
              </a:rPr>
              <a:t>Đ</a:t>
            </a:r>
            <a:r>
              <a:rPr lang="vi-VN" sz="1800" b="0" dirty="0">
                <a:solidFill>
                  <a:srgbClr val="2F9018"/>
                </a:solidFill>
                <a:latin typeface="Times New Roman" pitchFamily="18" charset="0"/>
                <a:cs typeface="Times New Roman" pitchFamily="18" charset="0"/>
              </a:rPr>
              <a:t>ối tượng</a:t>
            </a:r>
            <a:r>
              <a:rPr lang="en-US" sz="1800" b="0" dirty="0">
                <a:solidFill>
                  <a:srgbClr val="2F9018"/>
                </a:solidFill>
                <a:latin typeface="Times New Roman" pitchFamily="18" charset="0"/>
                <a:cs typeface="Times New Roman" pitchFamily="18" charset="0"/>
              </a:rPr>
              <a:t> TNT (</a:t>
            </a:r>
            <a:r>
              <a:rPr lang="vi-VN" sz="1800" b="0" dirty="0">
                <a:solidFill>
                  <a:srgbClr val="2F9018"/>
                </a:solidFill>
                <a:latin typeface="Times New Roman" pitchFamily="18" charset="0"/>
                <a:cs typeface="Times New Roman" pitchFamily="18" charset="0"/>
              </a:rPr>
              <a:t>k5 Đ76</a:t>
            </a:r>
            <a:r>
              <a:rPr lang="en-US" sz="1800" b="0" dirty="0">
                <a:solidFill>
                  <a:srgbClr val="2F9018"/>
                </a:solidFill>
                <a:latin typeface="Times New Roman" pitchFamily="18" charset="0"/>
                <a:cs typeface="Times New Roman" pitchFamily="18" charset="0"/>
              </a:rPr>
              <a:t>)</a:t>
            </a:r>
            <a:r>
              <a:rPr lang="vi-VN" sz="1800" b="0" dirty="0">
                <a:solidFill>
                  <a:srgbClr val="2F9018"/>
                </a:solidFill>
                <a:latin typeface="Times New Roman" pitchFamily="18" charset="0"/>
                <a:cs typeface="Times New Roman" pitchFamily="18" charset="0"/>
              </a:rPr>
              <a:t> không có </a:t>
            </a:r>
            <a:r>
              <a:rPr lang="en-US" sz="1800" b="0" dirty="0">
                <a:solidFill>
                  <a:srgbClr val="2F9018"/>
                </a:solidFill>
                <a:latin typeface="Times New Roman" pitchFamily="18" charset="0"/>
                <a:cs typeface="Times New Roman" pitchFamily="18" charset="0"/>
              </a:rPr>
              <a:t>HĐLĐ, UBND</a:t>
            </a:r>
            <a:r>
              <a:rPr lang="vi-VN" sz="1800" b="0" dirty="0">
                <a:solidFill>
                  <a:srgbClr val="2F9018"/>
                </a:solidFill>
                <a:latin typeface="Times New Roman" pitchFamily="18" charset="0"/>
                <a:cs typeface="Times New Roman" pitchFamily="18" charset="0"/>
              </a:rPr>
              <a:t> cấp xã thực hiện xác nhậ</a:t>
            </a:r>
            <a:r>
              <a:rPr lang="en-US" sz="1800" b="0" dirty="0">
                <a:solidFill>
                  <a:srgbClr val="2F9018"/>
                </a:solidFill>
                <a:latin typeface="Times New Roman" pitchFamily="18" charset="0"/>
                <a:cs typeface="Times New Roman" pitchFamily="18" charset="0"/>
              </a:rPr>
              <a:t>n.</a:t>
            </a:r>
            <a:endParaRPr lang="vi-VN" sz="1800" b="0" dirty="0">
              <a:solidFill>
                <a:srgbClr val="2F9018"/>
              </a:solidFill>
              <a:latin typeface="Times New Roman" pitchFamily="18" charset="0"/>
              <a:cs typeface="Times New Roman" pitchFamily="18" charset="0"/>
            </a:endParaRPr>
          </a:p>
        </p:txBody>
      </p:sp>
    </p:spTree>
    <p:extLst>
      <p:ext uri="{BB962C8B-B14F-4D97-AF65-F5344CB8AC3E}">
        <p14:creationId xmlns:p14="http://schemas.microsoft.com/office/powerpoint/2010/main" val="3045553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631350" y="265323"/>
            <a:ext cx="7704000" cy="488651"/>
          </a:xfrm>
          <a:prstGeom prst="rect">
            <a:avLst/>
          </a:prstGeom>
        </p:spPr>
        <p:txBody>
          <a:bodyPr spcFirstLastPara="1" wrap="square" lIns="91425" tIns="91425" rIns="91425" bIns="91425" anchor="t" anchorCtr="0">
            <a:noAutofit/>
          </a:bodyPr>
          <a:lstStyle/>
          <a:p>
            <a:pPr algn="ctr"/>
            <a:r>
              <a:rPr lang="en" sz="1800" dirty="0">
                <a:solidFill>
                  <a:srgbClr val="FF0000"/>
                </a:solidFill>
                <a:latin typeface="Times New Roman" panose="02020603050405020304" pitchFamily="18" charset="0"/>
                <a:cs typeface="Times New Roman" panose="02020603050405020304" pitchFamily="18" charset="0"/>
              </a:rPr>
              <a:t>I.3. </a:t>
            </a:r>
            <a:r>
              <a:rPr lang="en-US" sz="2000" dirty="0" err="1">
                <a:latin typeface="Times New Roman" panose="02020603050405020304" pitchFamily="18" charset="0"/>
                <a:cs typeface="Times New Roman" panose="02020603050405020304" pitchFamily="18" charset="0"/>
              </a:rPr>
              <a:t>Điều</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kiện</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được</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hưởng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chính</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sách</a:t>
            </a:r>
            <a:r>
              <a:rPr lang="en-US" sz="2000" dirty="0">
                <a:latin typeface="Times New Roman" panose="02020603050405020304" pitchFamily="18" charset="0"/>
                <a:cs typeface="Times New Roman" panose="02020603050405020304" pitchFamily="18" charset="0"/>
              </a:rPr>
              <a:t> NOXH (3/3)</a:t>
            </a:r>
            <a:endParaRPr sz="20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 name="Google Shape;332;p39"/>
          <p:cNvSpPr txBox="1">
            <a:spLocks noGrp="1"/>
          </p:cNvSpPr>
          <p:nvPr>
            <p:ph type="title"/>
          </p:nvPr>
        </p:nvSpPr>
        <p:spPr>
          <a:xfrm>
            <a:off x="665696" y="900000"/>
            <a:ext cx="7812607" cy="3798900"/>
          </a:xfrm>
          <a:prstGeom prst="rect">
            <a:avLst/>
          </a:prstGeom>
        </p:spPr>
        <p:txBody>
          <a:bodyPr spcFirstLastPara="1" wrap="square" lIns="91425" tIns="91425" rIns="91425" bIns="91425" anchor="b" anchorCtr="0">
            <a:noAutofit/>
          </a:bodyPr>
          <a:lstStyle/>
          <a:p>
            <a:pPr>
              <a:lnSpc>
                <a:spcPct val="120000"/>
              </a:lnSpc>
            </a:pPr>
            <a:r>
              <a:rPr lang="en-US" sz="1800" dirty="0">
                <a:solidFill>
                  <a:srgbClr val="FF0000"/>
                </a:solidFill>
                <a:latin typeface="Times New Roman" pitchFamily="18" charset="0"/>
                <a:cs typeface="Times New Roman" pitchFamily="18" charset="0"/>
              </a:rPr>
              <a:t>(4)</a:t>
            </a:r>
            <a:r>
              <a:rPr lang="en-US" sz="1800" dirty="0">
                <a:latin typeface="Times New Roman" pitchFamily="18" charset="0"/>
                <a:cs typeface="Times New Roman" pitchFamily="18" charset="0"/>
              </a:rPr>
              <a:t> Đ</a:t>
            </a:r>
            <a:r>
              <a:rPr lang="vi-VN" sz="1800" dirty="0">
                <a:latin typeface="Times New Roman" pitchFamily="18" charset="0"/>
                <a:cs typeface="Times New Roman" pitchFamily="18" charset="0"/>
              </a:rPr>
              <a:t>ối với đối tượng </a:t>
            </a:r>
            <a:r>
              <a:rPr lang="en-US" sz="1800" dirty="0">
                <a:latin typeface="Times New Roman" pitchFamily="18" charset="0"/>
                <a:cs typeface="Times New Roman" pitchFamily="18" charset="0"/>
              </a:rPr>
              <a:t>LLVTND </a:t>
            </a:r>
            <a:r>
              <a:rPr lang="en-US" sz="1800" dirty="0">
                <a:solidFill>
                  <a:srgbClr val="2F9018"/>
                </a:solidFill>
                <a:latin typeface="Times New Roman" pitchFamily="18" charset="0"/>
                <a:cs typeface="Times New Roman" pitchFamily="18" charset="0"/>
              </a:rPr>
              <a:t>[</a:t>
            </a:r>
            <a:r>
              <a:rPr lang="en-US" sz="1800" dirty="0" err="1">
                <a:solidFill>
                  <a:srgbClr val="2F9018"/>
                </a:solidFill>
                <a:latin typeface="Times New Roman" pitchFamily="18" charset="0"/>
                <a:cs typeface="Times New Roman" pitchFamily="18" charset="0"/>
              </a:rPr>
              <a:t>khoản</a:t>
            </a:r>
            <a:r>
              <a:rPr lang="en-US" sz="1800" dirty="0">
                <a:solidFill>
                  <a:srgbClr val="2F9018"/>
                </a:solidFill>
                <a:latin typeface="Times New Roman" pitchFamily="18" charset="0"/>
                <a:cs typeface="Times New Roman" pitchFamily="18" charset="0"/>
              </a:rPr>
              <a:t> 7 </a:t>
            </a:r>
            <a:r>
              <a:rPr lang="en-US" sz="1800" dirty="0" err="1">
                <a:solidFill>
                  <a:srgbClr val="2F9018"/>
                </a:solidFill>
                <a:latin typeface="Times New Roman" pitchFamily="18" charset="0"/>
                <a:cs typeface="Times New Roman" pitchFamily="18" charset="0"/>
              </a:rPr>
              <a:t>Điều</a:t>
            </a:r>
            <a:r>
              <a:rPr lang="en-US" sz="1800" dirty="0">
                <a:solidFill>
                  <a:srgbClr val="2F9018"/>
                </a:solidFill>
                <a:latin typeface="Times New Roman" pitchFamily="18" charset="0"/>
                <a:cs typeface="Times New Roman" pitchFamily="18" charset="0"/>
              </a:rPr>
              <a:t> 76 </a:t>
            </a:r>
            <a:r>
              <a:rPr lang="en-US" sz="1800" dirty="0" err="1">
                <a:solidFill>
                  <a:srgbClr val="2F9018"/>
                </a:solidFill>
                <a:latin typeface="Times New Roman" pitchFamily="18" charset="0"/>
                <a:cs typeface="Times New Roman" pitchFamily="18" charset="0"/>
              </a:rPr>
              <a:t>Luật</a:t>
            </a:r>
            <a:r>
              <a:rPr lang="en-US" sz="1800" dirty="0">
                <a:solidFill>
                  <a:srgbClr val="2F9018"/>
                </a:solidFill>
                <a:latin typeface="Times New Roman" pitchFamily="18" charset="0"/>
                <a:cs typeface="Times New Roman" pitchFamily="18" charset="0"/>
              </a:rPr>
              <a:t> </a:t>
            </a:r>
            <a:r>
              <a:rPr lang="en-US" sz="1800" dirty="0" err="1">
                <a:solidFill>
                  <a:srgbClr val="2F9018"/>
                </a:solidFill>
                <a:latin typeface="Times New Roman" pitchFamily="18" charset="0"/>
                <a:cs typeface="Times New Roman" pitchFamily="18" charset="0"/>
              </a:rPr>
              <a:t>Nhà</a:t>
            </a:r>
            <a:r>
              <a:rPr lang="en-US" sz="1800" dirty="0">
                <a:solidFill>
                  <a:srgbClr val="2F9018"/>
                </a:solidFill>
                <a:latin typeface="Times New Roman" pitchFamily="18" charset="0"/>
                <a:cs typeface="Times New Roman" pitchFamily="18" charset="0"/>
              </a:rPr>
              <a:t> ở]</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Trường hợp là người độc th</a:t>
            </a:r>
            <a:r>
              <a:rPr lang="en-US" sz="1800" b="0" dirty="0">
                <a:latin typeface="Times New Roman" pitchFamily="18" charset="0"/>
                <a:cs typeface="Times New Roman" pitchFamily="18" charset="0"/>
              </a:rPr>
              <a:t>â</a:t>
            </a:r>
            <a:r>
              <a:rPr lang="vi-VN" sz="1800" b="0" dirty="0">
                <a:latin typeface="Times New Roman" pitchFamily="18" charset="0"/>
                <a:cs typeface="Times New Roman" pitchFamily="18" charset="0"/>
              </a:rPr>
              <a:t>n</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thu nhập hàng tháng </a:t>
            </a:r>
            <a:r>
              <a:rPr lang="vi-VN" sz="1800" dirty="0">
                <a:solidFill>
                  <a:srgbClr val="2F9018"/>
                </a:solidFill>
                <a:latin typeface="Times New Roman" pitchFamily="18" charset="0"/>
                <a:cs typeface="Times New Roman" pitchFamily="18" charset="0"/>
              </a:rPr>
              <a:t>≤tổng thu nhập của sỹ quan có cấp bậc hàm Đại tá</a:t>
            </a:r>
            <a:br>
              <a:rPr lang="vi-VN" sz="1800" b="0" dirty="0">
                <a:latin typeface="Times New Roman" pitchFamily="18" charset="0"/>
                <a:cs typeface="Times New Roman" pitchFamily="18" charset="0"/>
              </a:rPr>
            </a:b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 Trường hợp đã kết hôn</a:t>
            </a:r>
            <a:r>
              <a:rPr lang="en-US" sz="1800" b="0" dirty="0">
                <a:latin typeface="Times New Roman" pitchFamily="18" charset="0"/>
                <a:cs typeface="Times New Roman" pitchFamily="18" charset="0"/>
              </a:rPr>
              <a:t>:</a:t>
            </a:r>
            <a:br>
              <a:rPr lang="vi-VN" sz="1800" b="0" dirty="0">
                <a:latin typeface="Times New Roman" pitchFamily="18" charset="0"/>
                <a:cs typeface="Times New Roman" pitchFamily="18" charset="0"/>
              </a:rPr>
            </a:br>
            <a:r>
              <a:rPr lang="vi-VN" sz="1800" b="0" dirty="0">
                <a:latin typeface="Times New Roman" pitchFamily="18" charset="0"/>
                <a:cs typeface="Times New Roman" pitchFamily="18" charset="0"/>
              </a:rPr>
              <a:t>● </a:t>
            </a:r>
            <a:r>
              <a:rPr lang="en-US" sz="1800" b="0" dirty="0">
                <a:latin typeface="Times New Roman" pitchFamily="18" charset="0"/>
                <a:cs typeface="Times New Roman" pitchFamily="18" charset="0"/>
              </a:rPr>
              <a:t>Hai </a:t>
            </a:r>
            <a:r>
              <a:rPr lang="en-US" sz="1800" b="0" dirty="0" err="1">
                <a:latin typeface="Times New Roman" pitchFamily="18" charset="0"/>
                <a:cs typeface="Times New Roman" pitchFamily="18" charset="0"/>
              </a:rPr>
              <a:t>vợ</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chồng</a:t>
            </a:r>
            <a:r>
              <a:rPr lang="en-US" sz="1800" b="0" dirty="0">
                <a:latin typeface="Times New Roman" pitchFamily="18" charset="0"/>
                <a:cs typeface="Times New Roman" pitchFamily="18" charset="0"/>
              </a:rPr>
              <a:t> </a:t>
            </a:r>
            <a:r>
              <a:rPr lang="vi-VN" sz="1800" b="0" dirty="0">
                <a:latin typeface="Times New Roman" pitchFamily="18" charset="0"/>
                <a:cs typeface="Times New Roman" pitchFamily="18" charset="0"/>
              </a:rPr>
              <a:t>đều thuộc </a:t>
            </a:r>
            <a:r>
              <a:rPr lang="en-US" sz="1800" b="0" dirty="0">
                <a:latin typeface="Times New Roman" pitchFamily="18" charset="0"/>
                <a:cs typeface="Times New Roman" pitchFamily="18" charset="0"/>
              </a:rPr>
              <a:t>LLVTND:</a:t>
            </a:r>
            <a:r>
              <a:rPr lang="vi-VN" sz="1800" b="0" dirty="0">
                <a:latin typeface="Times New Roman" pitchFamily="18" charset="0"/>
                <a:cs typeface="Times New Roman" pitchFamily="18" charset="0"/>
              </a:rPr>
              <a:t> thu nhập hàng tháng </a:t>
            </a:r>
            <a:r>
              <a:rPr lang="vi-VN" sz="1800" dirty="0">
                <a:solidFill>
                  <a:srgbClr val="FF0000"/>
                </a:solidFill>
                <a:latin typeface="Times New Roman" pitchFamily="18" charset="0"/>
                <a:cs typeface="Times New Roman" pitchFamily="18" charset="0"/>
              </a:rPr>
              <a:t>≤</a:t>
            </a:r>
            <a:r>
              <a:rPr lang="en-US" sz="1800" dirty="0">
                <a:solidFill>
                  <a:srgbClr val="FF0000"/>
                </a:solidFill>
                <a:latin typeface="Times New Roman" pitchFamily="18" charset="0"/>
                <a:cs typeface="Times New Roman" pitchFamily="18" charset="0"/>
              </a:rPr>
              <a:t>2*</a:t>
            </a:r>
            <a:r>
              <a:rPr lang="vi-VN" sz="1800" dirty="0">
                <a:solidFill>
                  <a:srgbClr val="FF0000"/>
                </a:solidFill>
                <a:latin typeface="Times New Roman" pitchFamily="18" charset="0"/>
                <a:cs typeface="Times New Roman" pitchFamily="18" charset="0"/>
              </a:rPr>
              <a:t>tổng thu nhập</a:t>
            </a:r>
            <a:r>
              <a:rPr lang="vi-VN" sz="1800" b="0" dirty="0">
                <a:latin typeface="Times New Roman" pitchFamily="18" charset="0"/>
                <a:cs typeface="Times New Roman" pitchFamily="18" charset="0"/>
              </a:rPr>
              <a:t> của sỹ quan có cấp bậc hàm Đại tá</a:t>
            </a:r>
            <a:br>
              <a:rPr lang="vi-VN" sz="1800" b="0" dirty="0">
                <a:latin typeface="Times New Roman" pitchFamily="18" charset="0"/>
                <a:cs typeface="Times New Roman" pitchFamily="18" charset="0"/>
              </a:rPr>
            </a:br>
            <a:r>
              <a:rPr lang="vi-VN" sz="1800" b="0" dirty="0">
                <a:latin typeface="Times New Roman" pitchFamily="18" charset="0"/>
                <a:cs typeface="Times New Roman" pitchFamily="18" charset="0"/>
              </a:rPr>
              <a:t>● Vợ</a:t>
            </a:r>
            <a:r>
              <a:rPr lang="en-US" sz="1800" b="0" dirty="0">
                <a:latin typeface="Times New Roman" pitchFamily="18" charset="0"/>
                <a:cs typeface="Times New Roman" pitchFamily="18" charset="0"/>
              </a:rPr>
              <a:t>/</a:t>
            </a:r>
            <a:r>
              <a:rPr lang="vi-VN" sz="1800" b="0" dirty="0">
                <a:latin typeface="Times New Roman" pitchFamily="18" charset="0"/>
                <a:cs typeface="Times New Roman" pitchFamily="18" charset="0"/>
              </a:rPr>
              <a:t>chồng không thuộc </a:t>
            </a:r>
            <a:r>
              <a:rPr lang="en-US" sz="1800" b="0" dirty="0">
                <a:latin typeface="Times New Roman" pitchFamily="18" charset="0"/>
                <a:cs typeface="Times New Roman" pitchFamily="18" charset="0"/>
              </a:rPr>
              <a:t>LLVTND: </a:t>
            </a:r>
            <a:r>
              <a:rPr lang="vi-VN" sz="1800" b="0" dirty="0">
                <a:latin typeface="Times New Roman" pitchFamily="18" charset="0"/>
                <a:cs typeface="Times New Roman" pitchFamily="18" charset="0"/>
              </a:rPr>
              <a:t>thu nhập hàng tháng </a:t>
            </a:r>
            <a:r>
              <a:rPr lang="vi-VN" sz="1800" dirty="0">
                <a:solidFill>
                  <a:srgbClr val="FF0000"/>
                </a:solidFill>
                <a:latin typeface="Times New Roman" pitchFamily="18" charset="0"/>
                <a:cs typeface="Times New Roman" pitchFamily="18" charset="0"/>
              </a:rPr>
              <a:t>≤</a:t>
            </a:r>
            <a:r>
              <a:rPr lang="en-US" sz="1800" dirty="0">
                <a:solidFill>
                  <a:srgbClr val="FF0000"/>
                </a:solidFill>
                <a:latin typeface="Times New Roman" pitchFamily="18" charset="0"/>
                <a:cs typeface="Times New Roman" pitchFamily="18" charset="0"/>
              </a:rPr>
              <a:t>1,5*</a:t>
            </a:r>
            <a:r>
              <a:rPr lang="vi-VN" sz="1800" dirty="0">
                <a:solidFill>
                  <a:srgbClr val="FF0000"/>
                </a:solidFill>
                <a:latin typeface="Times New Roman" pitchFamily="18" charset="0"/>
                <a:cs typeface="Times New Roman" pitchFamily="18" charset="0"/>
              </a:rPr>
              <a:t>tổng thu nhập</a:t>
            </a:r>
            <a:r>
              <a:rPr lang="vi-VN" sz="1800" b="0" dirty="0">
                <a:latin typeface="Times New Roman" pitchFamily="18" charset="0"/>
                <a:cs typeface="Times New Roman" pitchFamily="18" charset="0"/>
              </a:rPr>
              <a:t> của sỹ quan có cấp bậc hàm Đại tá</a:t>
            </a:r>
            <a:br>
              <a:rPr lang="en-US" sz="1800" b="0" dirty="0">
                <a:latin typeface="Times New Roman" pitchFamily="18" charset="0"/>
                <a:cs typeface="Times New Roman" pitchFamily="18" charset="0"/>
              </a:rPr>
            </a:br>
            <a:r>
              <a:rPr lang="en-US" sz="1800" b="0" dirty="0">
                <a:latin typeface="Times New Roman" pitchFamily="18" charset="0"/>
                <a:cs typeface="Times New Roman" pitchFamily="18" charset="0"/>
              </a:rPr>
              <a:t>C</a:t>
            </a:r>
            <a:r>
              <a:rPr lang="vi-VN" sz="1800" b="0" dirty="0">
                <a:latin typeface="Times New Roman" pitchFamily="18" charset="0"/>
                <a:cs typeface="Times New Roman" pitchFamily="18" charset="0"/>
              </a:rPr>
              <a:t>ơ quan, đơn vị nơi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tượng</a:t>
            </a:r>
            <a:r>
              <a:rPr lang="en-US" sz="1800" b="0" dirty="0">
                <a:latin typeface="Times New Roman" pitchFamily="18" charset="0"/>
                <a:cs typeface="Times New Roman" pitchFamily="18" charset="0"/>
              </a:rPr>
              <a:t> LLVT </a:t>
            </a:r>
            <a:r>
              <a:rPr lang="vi-VN" sz="1800" b="0" dirty="0">
                <a:latin typeface="Times New Roman" pitchFamily="18" charset="0"/>
                <a:cs typeface="Times New Roman" pitchFamily="18" charset="0"/>
              </a:rPr>
              <a:t>công tác, quản lý xác nhận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điều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kiện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nhập</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với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người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đó</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với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vợ</a:t>
            </a:r>
            <a:r>
              <a:rPr lang="en-US" sz="1800" b="0" dirty="0">
                <a:latin typeface="Times New Roman" pitchFamily="18" charset="0"/>
                <a:cs typeface="Times New Roman" pitchFamily="18" charset="0"/>
              </a:rPr>
              <a:t>/</a:t>
            </a:r>
            <a:r>
              <a:rPr lang="en-US" sz="1800" b="0" dirty="0" err="1">
                <a:latin typeface="Times New Roman" pitchFamily="18" charset="0"/>
                <a:cs typeface="Times New Roman" pitchFamily="18" charset="0"/>
              </a:rPr>
              <a:t>chồng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thì</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thuộc</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đối</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tượng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nào</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thì</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cơ</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quan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đơn</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vị</a:t>
            </a:r>
            <a:r>
              <a:rPr lang="en-US" sz="1800" b="0" dirty="0">
                <a:latin typeface="Times New Roman" pitchFamily="18" charset="0"/>
                <a:cs typeface="Times New Roman" pitchFamily="18" charset="0"/>
              </a:rPr>
              <a:t>, DN, </a:t>
            </a:r>
            <a:r>
              <a:rPr lang="en-US" sz="1800" b="0" dirty="0" err="1">
                <a:latin typeface="Times New Roman" pitchFamily="18" charset="0"/>
                <a:cs typeface="Times New Roman" pitchFamily="18" charset="0"/>
              </a:rPr>
              <a:t>địa</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phương</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xác</a:t>
            </a:r>
            <a:r>
              <a:rPr lang="en-US" sz="1800" b="0" dirty="0">
                <a:latin typeface="Times New Roman" pitchFamily="18" charset="0"/>
                <a:cs typeface="Times New Roman" pitchFamily="18" charset="0"/>
              </a:rPr>
              <a:t> </a:t>
            </a:r>
            <a:r>
              <a:rPr lang="en-US" sz="1800" b="0" dirty="0" err="1">
                <a:latin typeface="Times New Roman" pitchFamily="18" charset="0"/>
                <a:cs typeface="Times New Roman" pitchFamily="18" charset="0"/>
              </a:rPr>
              <a:t>nhận</a:t>
            </a:r>
            <a:endParaRPr lang="vi-VN" sz="1800" b="0" dirty="0">
              <a:latin typeface="Times New Roman" pitchFamily="18" charset="0"/>
              <a:cs typeface="Times New Roman" pitchFamily="18" charset="0"/>
            </a:endParaRPr>
          </a:p>
        </p:txBody>
      </p:sp>
    </p:spTree>
    <p:extLst>
      <p:ext uri="{BB962C8B-B14F-4D97-AF65-F5344CB8AC3E}">
        <p14:creationId xmlns:p14="http://schemas.microsoft.com/office/powerpoint/2010/main" val="3458233195"/>
      </p:ext>
    </p:extLst>
  </p:cSld>
  <p:clrMapOvr>
    <a:masterClrMapping/>
  </p:clrMapOvr>
</p:sld>
</file>

<file path=ppt/theme/theme1.xml><?xml version="1.0" encoding="utf-8"?>
<a:theme xmlns:a="http://schemas.openxmlformats.org/drawingml/2006/main" name="Laws and Regulations in Digital Marketing by Slidesgo">
  <a:themeElements>
    <a:clrScheme name="Simple Light">
      <a:dk1>
        <a:srgbClr val="191919"/>
      </a:dk1>
      <a:lt1>
        <a:srgbClr val="FFFFFF"/>
      </a:lt1>
      <a:dk2>
        <a:srgbClr val="FFF9F1"/>
      </a:dk2>
      <a:lt2>
        <a:srgbClr val="F2E5CE"/>
      </a:lt2>
      <a:accent1>
        <a:srgbClr val="D9AE60"/>
      </a:accent1>
      <a:accent2>
        <a:srgbClr val="B7802A"/>
      </a:accent2>
      <a:accent3>
        <a:srgbClr val="C07C63"/>
      </a:accent3>
      <a:accent4>
        <a:srgbClr val="AB6048"/>
      </a:accent4>
      <a:accent5>
        <a:srgbClr val="BED2F4"/>
      </a:accent5>
      <a:accent6>
        <a:srgbClr val="6191E7"/>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6573</TotalTime>
  <Words>18807</Words>
  <Application>Microsoft Office PowerPoint</Application>
  <PresentationFormat>On-screen Show (16:9)</PresentationFormat>
  <Paragraphs>310</Paragraphs>
  <Slides>60</Slides>
  <Notes>55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60</vt:i4>
      </vt:variant>
    </vt:vector>
  </HeadingPairs>
  <TitlesOfParts>
    <vt:vector size="67" baseType="lpstr">
      <vt:lpstr>Times New Roman</vt:lpstr>
      <vt:lpstr>Cambria Math</vt:lpstr>
      <vt:lpstr>Barlow Semi Condensed</vt:lpstr>
      <vt:lpstr>Arial</vt:lpstr>
      <vt:lpstr>Lexend Deca</vt:lpstr>
      <vt:lpstr>Arimo Medium</vt:lpstr>
      <vt:lpstr>Laws and Regulations in Digital Marketing by Slidesgo</vt:lpstr>
      <vt:lpstr>LUẬT NHÀ Ở 2023  NGHỊ ĐỊNH SỐ 100/2024/NĐ-CP NGÀY 26/7/2024  QUY ĐỊNH CHI TIẾT MỘT SỐ ĐIỀU CỦA LUẬT NHÀ Ở  VỀ PHÁT TRIỂN VÀ QUẢN LÝ NHÀ Ở XÃ HỘI </vt:lpstr>
      <vt:lpstr>HỆ THỐNG PHÁP LUẬT NHÀ Ở 2023</vt:lpstr>
      <vt:lpstr>  CÁC NỘI DUNG CHÍNH</vt:lpstr>
      <vt:lpstr>I. NHỮNG QUY ĐỊNH CHUNG</vt:lpstr>
      <vt:lpstr>I.1. Đối tượng được hưởng chính sách hỗ trợ về nhà ở xã hội  [Điều 76 Luật Nhà ở] </vt:lpstr>
      <vt:lpstr>I.2. Hình thức thực hiện chính sách hỗ trợ về nhà ở xã hội  [Điều 77 Luật Nhà ở]   </vt:lpstr>
      <vt:lpstr>I.3. Điều kiện được hưởng chính sách NOXH (1/3)  </vt:lpstr>
      <vt:lpstr>I.3. Điều kiện được hưởng chính sách NOXH (2/3)</vt:lpstr>
      <vt:lpstr>I.3. Điều kiện được hưởng chính sách NOXH (3/3)</vt:lpstr>
      <vt:lpstr>II. CÁC GIAI ĐOẠN CỦA DỰ ÁN ĐTXD NHÀ Ở XÃ HỘI, NHÀ Ở CHO LỰC LƯỢNG VŨ TRANG NHÂN DÂN </vt:lpstr>
      <vt:lpstr>II.1. Giai đoạn chuẩn bị dự án (1/2) [Điều 4, 5, 6, 7, 8, 9 NĐ 100/2024/Đ-CP]</vt:lpstr>
      <vt:lpstr>II.1. Giai đoạn chuẩn bị dự án (2/2)</vt:lpstr>
      <vt:lpstr>II.2. Giai đoạn thực hiện dự án ĐTXD NOXH, nhà ở cho LLVTND [Điều 11, 12, 13, 14 NĐ 100/2015/NĐ-CP]</vt:lpstr>
      <vt:lpstr>II.3. Giai đoạn kết thúc dự án ĐTXD NOXH, nhà ở cho LLVTND [Điều 15, 16 NĐ 100/2024/NĐ-CP] </vt:lpstr>
      <vt:lpstr>III. MỘT SỐ NỘI DUNG CHÍNH VỀ NHÀ Ở XÃ HỘI  </vt:lpstr>
      <vt:lpstr>III.1. Hình thức phát triển nhà ở xã hội  [Điều 80 Luật Nhà ở]   </vt:lpstr>
      <vt:lpstr>III.2. Loại hình dự án và yêu cầu đối với dự án ĐTXD NOXH [Điều 81 Luật Nhà ở]  </vt:lpstr>
      <vt:lpstr>III.3. Loại nhà và tiêu chuẩn diện tích NOXH (1/2) [Điều 82 Luật Nhà ở, Điều 27, 28 NĐ 100/2024/NĐ-CP] </vt:lpstr>
      <vt:lpstr>III.3. Loại nhà và tiêu chuẩn diện tích NOXH (2/2)  </vt:lpstr>
      <vt:lpstr>III.4. Đất để phát triển nhà ở xã hội [Điều 83 Luật Nhà ở] </vt:lpstr>
      <vt:lpstr>III.4. Đất để phát triển nhà ở xã hội (tiếp) [Điều 17, 18, 19 NĐ 100/2024/NĐ-CP]  </vt:lpstr>
      <vt:lpstr>III.4. Đất để phát triển nhà ở xã hội (tiếp) [Điều 17, 18, 19 NĐ 100/2024/NĐ-CP]  </vt:lpstr>
      <vt:lpstr>III.5. Chủ đầu tư dự án ĐTXD NOXH [Điều 84 Luật Nhà ở]   </vt:lpstr>
      <vt:lpstr>III.5. Chủ đầu tư dự án ĐTXD NOXH (tiếp) [Điều 84 Luật Nhà ở]   </vt:lpstr>
      <vt:lpstr>III.6. Ưu đãi CĐT dự án ĐTXD NOXH  [Điều 85 Luật Nhà ở]   </vt:lpstr>
      <vt:lpstr>III.6. Ưu đãi CĐT dự án ĐTXD NOXH (tiếp) [Điều 22 NĐ 100/2024/NĐ-CP]   </vt:lpstr>
      <vt:lpstr>III.6. Ưu đãi CĐT dự án ĐTXD NOXH (tiếp)   </vt:lpstr>
      <vt:lpstr>III.7. Giá bán, giá cho thuê mua, giá cho thuê NOXH  </vt:lpstr>
      <vt:lpstr>III.7. Giá bán, giá cho thuê mua, giá cho thuê NOXH (tiếp)   </vt:lpstr>
      <vt:lpstr>III.8. Trình tự, thủ tục thẩm định giá bán, giá thuê mua NOXH [Điều 35 Nghị định số 100/2024/NĐ-CP]    </vt:lpstr>
      <vt:lpstr>III.9. Trình tự, thủ tục bán, cho thuê mua, cho thuê NOXH [Điều 38 Nghị định số 100/2024/NĐ-CP]    </vt:lpstr>
      <vt:lpstr>III.9. Trình tự, thủ tục bán, cho thuê mua, cho thuê NOXH [Điều 38 Nghị định số 100/2024/NĐ-CP]    </vt:lpstr>
      <vt:lpstr>III.10. Vay vốn ưu đãi để mua, thuê mua NOXH; XD hoặc cải tạo, sửa chữa nhà [Điều 48 Nghị định số 100/2024/NĐ-CP]   </vt:lpstr>
      <vt:lpstr>III.11. Nguồn vốn ưu đãi để thực hiện chính sách NOXH  [Điều 50 Nghị định số 100/2024/NĐ-CP]   </vt:lpstr>
      <vt:lpstr>III.11. Nguồn vốn ưu đãi để thực hiện chính sách NOXH (tiếp) [Điều 50 Nghị định số 100/2024/NĐ-CP]   </vt:lpstr>
      <vt:lpstr>III.12. Việc nộp tiền sử dụng đất khi bán lại NOXH  </vt:lpstr>
      <vt:lpstr>IV. VỀ NHÀ LƯU TRÚ CÔNG NHÂN TRONG KHU CÔNG NGHIỆP   </vt:lpstr>
      <vt:lpstr>IV.1. Các giai đoạn ĐTXD dự án ĐTXD nhà lưu trú công nhân trong KCN [Điều 57 Nghị định số 100/2024/NĐ-CP]       </vt:lpstr>
      <vt:lpstr>IV.2. Đối tượng được hưởng chính sách hỗ trợ về nhà LTCN trong KCN [Điều 91 Luật Nhà ở]   </vt:lpstr>
      <vt:lpstr>IV.3. Hình thức phát triển nhà lưu trú công nhân trong KCN [Điều 92 Luật Nhà ở]   </vt:lpstr>
      <vt:lpstr>IV.4. Điều kiện thuê nhà lưu trú công nhân trong KCN [Điều 93 Luật Nhà ở]    </vt:lpstr>
      <vt:lpstr>IV.5. Quy hoạch, bố trí quỹ đất phát triển nhà lưu trú công nhân trong KCN [Điều 94 Luật Nhà ở, Điều 58 NĐ 100/2024/NĐ-CP]   </vt:lpstr>
      <vt:lpstr>IV.6. Loại dự án và yêu cầu đối với dự án ĐTXD nhà LTCN trong KCN [Điều 95 Luật Nhà ở]     </vt:lpstr>
      <vt:lpstr>IV.7. Loại nhà và tiêu chuẩn thiết kế, xây dựng nhà LTC trong KCN [Điều 96 Luật Nhà ở]     </vt:lpstr>
      <vt:lpstr>IV.8. Chủ đầu tư dự án ĐTXD nhà lưu trú công nhân trong KCN [Điều 97 Luật Nhà ở]     </vt:lpstr>
      <vt:lpstr>IV.9. Ưu đãi chủ đầu tư dự án ĐTXD nhà lưu trú công nhân trong KCN [Điều 98 Luật Nhà ở]      </vt:lpstr>
      <vt:lpstr>IV.10. Giá cho thuê nhà lưu trú công nhân trong KCN [Điều 99 Luật Nhà ở]      </vt:lpstr>
      <vt:lpstr>IV.11. Nguyên tắc quản lý vận hành nhà lưu trú công nhân trong KCN [Điều 100 Luật Nhà ở]      </vt:lpstr>
      <vt:lpstr>IV.12. Việc cho thuê nhà lưu trú công nhân trong KCN [Điều 60 Nghị định số 100/2024/NĐ-CP]       </vt:lpstr>
      <vt:lpstr>V. VỀ NHÀ Ở CHO LỰC LƯỢNG VŨ TRANG NHÂN DÂN   </vt:lpstr>
      <vt:lpstr>VỀ NHÀ Ở CHO LỰC LƯỢNG VŨ TRANG NHÂN DÂN   </vt:lpstr>
      <vt:lpstr>VỀ NHÀ Ở CHO LỰC LƯỢNG VŨ TRANG NHÂN DÂN   </vt:lpstr>
      <vt:lpstr>VỀ NHÀ Ở CHO LỰC LƯỢNG VŨ TRANG NHÂN DÂN (tiếp)   </vt:lpstr>
      <vt:lpstr>VỀ NHÀ Ở CHO LỰC LƯỢNG VŨ TRANG NHÂN DÂN (tiếp)</vt:lpstr>
      <vt:lpstr>VỀ NHÀ Ở CHO LỰC LƯỢNG VŨ TRANG NHÂN DÂN   </vt:lpstr>
      <vt:lpstr>VỀ NHÀ Ở CHO LỰC LƯỢNG VŨ TRANG NHÂN DÂN   </vt:lpstr>
      <vt:lpstr>VỀ NHÀ Ở CHO LỰC LƯỢNG VŨ TRANG NHÂN DÂN   </vt:lpstr>
      <vt:lpstr>TRÁCH NHIỆM CỦA CÁC BỘ, NGÀNH, ĐỊA PHƯƠNG </vt:lpstr>
      <vt:lpstr>ĐIỀU KHOẢN THI HÀNH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Laws and Regulations in Digital Marketing</dc:title>
  <dc:creator>DELL</dc:creator>
  <cp:lastModifiedBy>Ha Quang Hung</cp:lastModifiedBy>
  <cp:revision>448</cp:revision>
  <cp:lastPrinted>2024-08-12T03:34:38Z</cp:lastPrinted>
  <dcterms:modified xsi:type="dcterms:W3CDTF">2024-08-14T18:00:54Z</dcterms:modified>
</cp:coreProperties>
</file>