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Lst>
  <p:notesMasterIdLst>
    <p:notesMasterId r:id="rId37"/>
  </p:notesMasterIdLst>
  <p:handoutMasterIdLst>
    <p:handoutMasterId r:id="rId38"/>
  </p:handoutMasterIdLst>
  <p:sldIdLst>
    <p:sldId id="256" r:id="rId2"/>
    <p:sldId id="451" r:id="rId3"/>
    <p:sldId id="473" r:id="rId4"/>
    <p:sldId id="258" r:id="rId5"/>
    <p:sldId id="261" r:id="rId6"/>
    <p:sldId id="442" r:id="rId7"/>
    <p:sldId id="458" r:id="rId8"/>
    <p:sldId id="443" r:id="rId9"/>
    <p:sldId id="444" r:id="rId10"/>
    <p:sldId id="474" r:id="rId11"/>
    <p:sldId id="459" r:id="rId12"/>
    <p:sldId id="445" r:id="rId13"/>
    <p:sldId id="446" r:id="rId14"/>
    <p:sldId id="456" r:id="rId15"/>
    <p:sldId id="467" r:id="rId16"/>
    <p:sldId id="472" r:id="rId17"/>
    <p:sldId id="447" r:id="rId18"/>
    <p:sldId id="448" r:id="rId19"/>
    <p:sldId id="453" r:id="rId20"/>
    <p:sldId id="455" r:id="rId21"/>
    <p:sldId id="471" r:id="rId22"/>
    <p:sldId id="449" r:id="rId23"/>
    <p:sldId id="450" r:id="rId24"/>
    <p:sldId id="452" r:id="rId25"/>
    <p:sldId id="457" r:id="rId26"/>
    <p:sldId id="454" r:id="rId27"/>
    <p:sldId id="462" r:id="rId28"/>
    <p:sldId id="460" r:id="rId29"/>
    <p:sldId id="461" r:id="rId30"/>
    <p:sldId id="463" r:id="rId31"/>
    <p:sldId id="464" r:id="rId32"/>
    <p:sldId id="465" r:id="rId33"/>
    <p:sldId id="466" r:id="rId34"/>
    <p:sldId id="468" r:id="rId35"/>
    <p:sldId id="368" r:id="rId36"/>
  </p:sldIdLst>
  <p:sldSz cx="9144000" cy="5143500" type="screen16x9"/>
  <p:notesSz cx="6858000" cy="9144000"/>
  <p:embeddedFontLst>
    <p:embeddedFont>
      <p:font typeface="Calibri" panose="020F0502020204030204" pitchFamily="34" charset="0"/>
      <p:regular r:id="rId39"/>
      <p:bold r:id="rId40"/>
      <p:italic r:id="rId41"/>
      <p:boldItalic r:id="rId42"/>
    </p:embeddedFont>
    <p:embeddedFont>
      <p:font typeface="Lexend Deca" panose="020B0604020202020204" charset="0"/>
      <p:regular r:id="rId43"/>
      <p:bold r:id="rId44"/>
    </p:embeddedFont>
    <p:embeddedFont>
      <p:font typeface="Microsoft Uighur" panose="02000000000000000000" pitchFamily="2" charset="-78"/>
      <p:regular r:id="rId45"/>
      <p:bold r:id="rId46"/>
    </p:embeddedFont>
    <p:embeddedFont>
      <p:font typeface="Tahoma" panose="020B0604030504040204" pitchFamily="34" charset="0"/>
      <p:regular r:id="rId47"/>
      <p:bold r:id="rId48"/>
    </p:embeddedFont>
    <p:embeddedFont>
      <p:font typeface="Arimo Medium" panose="020B0604020202020204" charset="0"/>
      <p:regular r:id="rId49"/>
      <p:bold r:id="rId50"/>
      <p:italic r:id="rId51"/>
      <p:boldItalic r:id="rId52"/>
    </p:embeddedFont>
    <p:embeddedFont>
      <p:font typeface="Barlow Semi Condensed" panose="020B060402020202020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BAE18F"/>
    <a:srgbClr val="FFC475"/>
    <a:srgbClr val="DFE9FA"/>
    <a:srgbClr val="ED2727"/>
    <a:srgbClr val="E468DB"/>
    <a:srgbClr val="191919"/>
    <a:srgbClr val="00FFFF"/>
    <a:srgbClr val="FF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70A0428-7360-494F-A3A6-5203D7356FDC}">
  <a:tblStyle styleId="{A70A0428-7360-494F-A3A6-5203D7356FD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049" autoAdjust="0"/>
  </p:normalViewPr>
  <p:slideViewPr>
    <p:cSldViewPr snapToGrid="0">
      <p:cViewPr>
        <p:scale>
          <a:sx n="100" d="100"/>
          <a:sy n="100" d="100"/>
        </p:scale>
        <p:origin x="300" y="-576"/>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46" Type="http://schemas.openxmlformats.org/officeDocument/2006/relationships/font" Target="fonts/font8.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896D0A-A68E-4A32-8B29-37421852C8F6}" type="datetimeFigureOut">
              <a:rPr lang="en-US" smtClean="0"/>
              <a:t>8/16/2024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B4149DE-EE84-44AE-8DF5-FA5206932927}" type="slidenum">
              <a:rPr lang="en-US" smtClean="0"/>
              <a:t>‹#›</a:t>
            </a:fld>
            <a:endParaRPr lang="en-US"/>
          </a:p>
        </p:txBody>
      </p:sp>
    </p:spTree>
    <p:extLst>
      <p:ext uri="{BB962C8B-B14F-4D97-AF65-F5344CB8AC3E}">
        <p14:creationId xmlns:p14="http://schemas.microsoft.com/office/powerpoint/2010/main" val="391437855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18065297"/>
      </p:ext>
    </p:extLst>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221f0e19534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221f0e19534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895524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451466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302123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4060471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dirty="0" smtClean="0"/>
              <a:t>-</a:t>
            </a:r>
            <a:r>
              <a:rPr lang="en-US" b="1" baseline="0" dirty="0" smtClean="0"/>
              <a:t> </a:t>
            </a:r>
            <a:r>
              <a:rPr lang="en-US" b="1" baseline="0" dirty="0" err="1" smtClean="0"/>
              <a:t>Điều</a:t>
            </a:r>
            <a:r>
              <a:rPr lang="en-US" b="1" baseline="0" dirty="0" smtClean="0"/>
              <a:t> 36: </a:t>
            </a:r>
            <a:r>
              <a:rPr lang="en-US" b="1" baseline="0" dirty="0" err="1" smtClean="0"/>
              <a:t>chủ</a:t>
            </a:r>
            <a:r>
              <a:rPr lang="en-US" b="1" baseline="0" dirty="0" smtClean="0"/>
              <a:t> </a:t>
            </a:r>
            <a:r>
              <a:rPr lang="en-US" b="1" baseline="0" dirty="0" err="1" smtClean="0"/>
              <a:t>đầu</a:t>
            </a:r>
            <a:r>
              <a:rPr lang="en-US" b="1" baseline="0" dirty="0" smtClean="0"/>
              <a:t> </a:t>
            </a:r>
            <a:r>
              <a:rPr lang="en-US" b="1" baseline="0" dirty="0" err="1" smtClean="0"/>
              <a:t>tư</a:t>
            </a:r>
            <a:r>
              <a:rPr lang="en-US" b="1" baseline="0" dirty="0" smtClean="0"/>
              <a:t> </a:t>
            </a:r>
            <a:r>
              <a:rPr lang="en-US" b="1" baseline="0" dirty="0" err="1" smtClean="0"/>
              <a:t>dự</a:t>
            </a:r>
            <a:r>
              <a:rPr lang="en-US" b="1" baseline="0" dirty="0" smtClean="0"/>
              <a:t> </a:t>
            </a:r>
            <a:r>
              <a:rPr lang="en-US" b="1" baseline="0" dirty="0" err="1" smtClean="0"/>
              <a:t>án</a:t>
            </a:r>
            <a:r>
              <a:rPr lang="en-US" b="1" baseline="0" dirty="0" smtClean="0"/>
              <a:t> NOTM: </a:t>
            </a:r>
            <a:r>
              <a:rPr lang="en-US" baseline="0" dirty="0" smtClean="0"/>
              <a:t>(1) </a:t>
            </a:r>
            <a:r>
              <a:rPr lang="en-US" baseline="0" err="1" smtClean="0"/>
              <a:t>là</a:t>
            </a:r>
            <a:r>
              <a:rPr lang="en-US" baseline="0" smtClean="0"/>
              <a:t> DN KD </a:t>
            </a:r>
            <a:r>
              <a:rPr lang="en-US" baseline="0" dirty="0" err="1" smtClean="0"/>
              <a:t>bđs</a:t>
            </a:r>
            <a:r>
              <a:rPr lang="en-US" baseline="0" dirty="0" smtClean="0"/>
              <a:t>, (2) </a:t>
            </a:r>
            <a:r>
              <a:rPr lang="en-US" baseline="0" dirty="0" err="1" smtClean="0"/>
              <a:t>được</a:t>
            </a:r>
            <a:r>
              <a:rPr lang="en-US" baseline="0" dirty="0" smtClean="0"/>
              <a:t> </a:t>
            </a:r>
            <a:r>
              <a:rPr lang="en-US" baseline="0" dirty="0" err="1" smtClean="0"/>
              <a:t>giao</a:t>
            </a:r>
            <a:r>
              <a:rPr lang="en-US" baseline="0" dirty="0" smtClean="0"/>
              <a:t> </a:t>
            </a:r>
            <a:r>
              <a:rPr lang="en-US" baseline="0" dirty="0" err="1" smtClean="0"/>
              <a:t>đất</a:t>
            </a:r>
            <a:r>
              <a:rPr lang="en-US" baseline="0" dirty="0" smtClean="0"/>
              <a:t>, </a:t>
            </a:r>
            <a:r>
              <a:rPr lang="en-US" baseline="0" dirty="0" err="1" smtClean="0"/>
              <a:t>cho</a:t>
            </a:r>
            <a:r>
              <a:rPr lang="en-US" baseline="0" dirty="0" smtClean="0"/>
              <a:t> </a:t>
            </a:r>
            <a:r>
              <a:rPr lang="en-US" baseline="0" dirty="0" err="1" smtClean="0"/>
              <a:t>thuê</a:t>
            </a:r>
            <a:r>
              <a:rPr lang="en-US" baseline="0" dirty="0" smtClean="0"/>
              <a:t> </a:t>
            </a:r>
            <a:r>
              <a:rPr lang="en-US" baseline="0" dirty="0" err="1" smtClean="0"/>
              <a:t>đất</a:t>
            </a:r>
            <a:r>
              <a:rPr lang="en-US" baseline="0" dirty="0" smtClean="0"/>
              <a:t> </a:t>
            </a:r>
            <a:r>
              <a:rPr lang="en-US" baseline="0" dirty="0" err="1" smtClean="0"/>
              <a:t>hoặc</a:t>
            </a:r>
            <a:r>
              <a:rPr lang="en-US" baseline="0" dirty="0" smtClean="0"/>
              <a:t> </a:t>
            </a:r>
            <a:r>
              <a:rPr lang="en-US" baseline="0" dirty="0" err="1" smtClean="0"/>
              <a:t>chấp</a:t>
            </a:r>
            <a:r>
              <a:rPr lang="en-US" baseline="0" dirty="0" smtClean="0"/>
              <a:t> </a:t>
            </a:r>
            <a:r>
              <a:rPr lang="en-US" baseline="0" dirty="0" err="1" smtClean="0"/>
              <a:t>thuận</a:t>
            </a:r>
            <a:r>
              <a:rPr lang="en-US" baseline="0" dirty="0" smtClean="0"/>
              <a:t> </a:t>
            </a:r>
            <a:r>
              <a:rPr lang="en-US" baseline="0" dirty="0" err="1" smtClean="0"/>
              <a:t>nhà</a:t>
            </a:r>
            <a:r>
              <a:rPr lang="en-US" baseline="0" dirty="0" smtClean="0"/>
              <a:t> </a:t>
            </a:r>
            <a:r>
              <a:rPr lang="en-US" baseline="0" dirty="0" err="1" smtClean="0"/>
              <a:t>đầu</a:t>
            </a:r>
            <a:r>
              <a:rPr lang="en-US" baseline="0" dirty="0" smtClean="0"/>
              <a:t> </a:t>
            </a:r>
            <a:r>
              <a:rPr lang="en-US" baseline="0" dirty="0" err="1" smtClean="0"/>
              <a:t>tư</a:t>
            </a:r>
            <a:r>
              <a:rPr lang="en-US" baseline="0" dirty="0" smtClean="0"/>
              <a:t> </a:t>
            </a:r>
            <a:r>
              <a:rPr lang="en-US" baseline="0" dirty="0" err="1" smtClean="0"/>
              <a:t>khi</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đấu</a:t>
            </a:r>
            <a:r>
              <a:rPr lang="en-US" baseline="0" dirty="0" smtClean="0"/>
              <a:t> </a:t>
            </a:r>
            <a:r>
              <a:rPr lang="en-US" baseline="0" dirty="0" err="1" smtClean="0"/>
              <a:t>giá</a:t>
            </a:r>
            <a:r>
              <a:rPr lang="en-US" baseline="0" dirty="0" smtClean="0"/>
              <a:t>, </a:t>
            </a:r>
            <a:r>
              <a:rPr lang="en-US" baseline="0" dirty="0" err="1" smtClean="0"/>
              <a:t>đấu</a:t>
            </a:r>
            <a:r>
              <a:rPr lang="en-US" baseline="0" dirty="0" smtClean="0"/>
              <a:t> </a:t>
            </a:r>
            <a:r>
              <a:rPr lang="en-US" baseline="0" dirty="0" err="1" smtClean="0"/>
              <a:t>thấu</a:t>
            </a:r>
            <a:r>
              <a:rPr lang="en-US" baseline="0" dirty="0" smtClean="0"/>
              <a:t>, (3) </a:t>
            </a:r>
            <a:r>
              <a:rPr lang="en-US" baseline="0" dirty="0" err="1" smtClean="0"/>
              <a:t>được</a:t>
            </a:r>
            <a:r>
              <a:rPr lang="en-US" baseline="0" dirty="0" smtClean="0"/>
              <a:t> </a:t>
            </a:r>
            <a:r>
              <a:rPr lang="en-US" baseline="0" dirty="0" err="1" smtClean="0"/>
              <a:t>chấp</a:t>
            </a:r>
            <a:r>
              <a:rPr lang="en-US" baseline="0" dirty="0" smtClean="0"/>
              <a:t> </a:t>
            </a:r>
            <a:r>
              <a:rPr lang="en-US" baseline="0" dirty="0" err="1" smtClean="0"/>
              <a:t>thuận</a:t>
            </a:r>
            <a:r>
              <a:rPr lang="en-US" baseline="0" dirty="0" smtClean="0"/>
              <a:t> </a:t>
            </a:r>
            <a:r>
              <a:rPr lang="en-US" baseline="0" dirty="0" err="1" smtClean="0"/>
              <a:t>chủ</a:t>
            </a:r>
            <a:r>
              <a:rPr lang="en-US" baseline="0" dirty="0" smtClean="0"/>
              <a:t> </a:t>
            </a:r>
            <a:r>
              <a:rPr lang="en-US" baseline="0" dirty="0" err="1" smtClean="0"/>
              <a:t>trương</a:t>
            </a:r>
            <a:r>
              <a:rPr lang="en-US" baseline="0" dirty="0" smtClean="0"/>
              <a:t> </a:t>
            </a:r>
            <a:r>
              <a:rPr lang="en-US" baseline="0" dirty="0" err="1" smtClean="0"/>
              <a:t>đầu</a:t>
            </a:r>
            <a:r>
              <a:rPr lang="en-US" baseline="0" dirty="0" smtClean="0"/>
              <a:t> </a:t>
            </a:r>
            <a:r>
              <a:rPr lang="en-US" baseline="0" dirty="0" err="1" smtClean="0"/>
              <a:t>tư</a:t>
            </a:r>
            <a:r>
              <a:rPr lang="en-US" baseline="0" dirty="0" smtClean="0"/>
              <a:t> </a:t>
            </a:r>
            <a:r>
              <a:rPr lang="en-US" baseline="0" dirty="0" err="1" smtClean="0"/>
              <a:t>đồng</a:t>
            </a:r>
            <a:r>
              <a:rPr lang="en-US" baseline="0" dirty="0" smtClean="0"/>
              <a:t> </a:t>
            </a:r>
            <a:r>
              <a:rPr lang="en-US" baseline="0" dirty="0" err="1" smtClean="0"/>
              <a:t>thời</a:t>
            </a:r>
            <a:r>
              <a:rPr lang="en-US" baseline="0" dirty="0" smtClean="0"/>
              <a:t> </a:t>
            </a:r>
            <a:r>
              <a:rPr lang="en-US" baseline="0" dirty="0" err="1" smtClean="0"/>
              <a:t>chấp</a:t>
            </a:r>
            <a:r>
              <a:rPr lang="en-US" baseline="0" dirty="0" smtClean="0"/>
              <a:t> </a:t>
            </a:r>
            <a:r>
              <a:rPr lang="en-US" baseline="0" dirty="0" err="1" smtClean="0"/>
              <a:t>thuận</a:t>
            </a:r>
            <a:r>
              <a:rPr lang="en-US" baseline="0" dirty="0" smtClean="0"/>
              <a:t> </a:t>
            </a:r>
            <a:r>
              <a:rPr lang="en-US" baseline="0" dirty="0" err="1" smtClean="0"/>
              <a:t>nhà</a:t>
            </a:r>
            <a:r>
              <a:rPr lang="en-US" baseline="0" dirty="0" smtClean="0"/>
              <a:t> </a:t>
            </a:r>
            <a:r>
              <a:rPr lang="en-US" baseline="0" dirty="0" err="1" smtClean="0"/>
              <a:t>đầu</a:t>
            </a:r>
            <a:r>
              <a:rPr lang="en-US" baseline="0" dirty="0" smtClean="0"/>
              <a:t> </a:t>
            </a:r>
            <a:r>
              <a:rPr lang="en-US" baseline="0" dirty="0" err="1" smtClean="0"/>
              <a:t>tư</a:t>
            </a:r>
            <a:r>
              <a:rPr lang="en-US" baseline="0" dirty="0" smtClean="0"/>
              <a:t> </a:t>
            </a:r>
            <a:r>
              <a:rPr lang="en-US" baseline="0" dirty="0" err="1" smtClean="0"/>
              <a:t>làm</a:t>
            </a:r>
            <a:r>
              <a:rPr lang="en-US" baseline="0" dirty="0" smtClean="0"/>
              <a:t> </a:t>
            </a:r>
            <a:r>
              <a:rPr lang="en-US" baseline="0" dirty="0" err="1" smtClean="0"/>
              <a:t>chủ</a:t>
            </a:r>
            <a:r>
              <a:rPr lang="en-US" baseline="0" dirty="0" smtClean="0"/>
              <a:t> </a:t>
            </a:r>
            <a:r>
              <a:rPr lang="en-US" baseline="0" dirty="0" err="1" smtClean="0"/>
              <a:t>đầu</a:t>
            </a:r>
            <a:r>
              <a:rPr lang="en-US" baseline="0" dirty="0" smtClean="0"/>
              <a:t> </a:t>
            </a:r>
            <a:r>
              <a:rPr lang="en-US" baseline="0" dirty="0" err="1" smtClean="0"/>
              <a:t>tư</a:t>
            </a:r>
            <a:r>
              <a:rPr lang="en-US" baseline="0" dirty="0" smtClean="0"/>
              <a:t> </a:t>
            </a:r>
            <a:r>
              <a:rPr lang="en-US" baseline="0" dirty="0" err="1" smtClean="0"/>
              <a:t>khi</a:t>
            </a:r>
            <a:r>
              <a:rPr lang="en-US" baseline="0" dirty="0" smtClean="0"/>
              <a:t> </a:t>
            </a:r>
            <a:r>
              <a:rPr lang="en-US" baseline="0" dirty="0" err="1" smtClean="0"/>
              <a:t>có</a:t>
            </a:r>
            <a:r>
              <a:rPr lang="en-US" baseline="0" dirty="0" smtClean="0"/>
              <a:t> </a:t>
            </a:r>
            <a:r>
              <a:rPr lang="en-US" baseline="0" dirty="0" err="1" smtClean="0"/>
              <a:t>quyền</a:t>
            </a:r>
            <a:r>
              <a:rPr lang="en-US" baseline="0" dirty="0" smtClean="0"/>
              <a:t> </a:t>
            </a:r>
            <a:r>
              <a:rPr lang="en-US" baseline="0" dirty="0" err="1" smtClean="0"/>
              <a:t>sử</a:t>
            </a:r>
            <a:r>
              <a:rPr lang="en-US" baseline="0" dirty="0" smtClean="0"/>
              <a:t> </a:t>
            </a:r>
            <a:r>
              <a:rPr lang="en-US" baseline="0" dirty="0" err="1" smtClean="0"/>
              <a:t>dụng</a:t>
            </a:r>
            <a:r>
              <a:rPr lang="en-US" baseline="0" dirty="0" smtClean="0"/>
              <a:t> </a:t>
            </a:r>
            <a:r>
              <a:rPr lang="en-US" baseline="0" dirty="0" err="1" smtClean="0"/>
              <a:t>đất</a:t>
            </a:r>
            <a:r>
              <a:rPr lang="en-US" baseline="0" dirty="0" smtClean="0"/>
              <a:t> </a:t>
            </a:r>
            <a:r>
              <a:rPr lang="en-US" baseline="0" dirty="0" err="1" smtClean="0"/>
              <a:t>thông</a:t>
            </a:r>
            <a:r>
              <a:rPr lang="en-US" baseline="0" dirty="0" smtClean="0"/>
              <a:t> qua </a:t>
            </a:r>
            <a:r>
              <a:rPr lang="en-US" baseline="0" dirty="0" err="1" smtClean="0"/>
              <a:t>nhận</a:t>
            </a:r>
            <a:r>
              <a:rPr lang="en-US" baseline="0" dirty="0" smtClean="0"/>
              <a:t> </a:t>
            </a:r>
            <a:r>
              <a:rPr lang="en-US" baseline="0" dirty="0" err="1" smtClean="0"/>
              <a:t>quyền</a:t>
            </a:r>
            <a:r>
              <a:rPr lang="en-US" baseline="0" dirty="0" smtClean="0"/>
              <a:t> </a:t>
            </a:r>
            <a:r>
              <a:rPr lang="en-US" baseline="0" dirty="0" err="1" smtClean="0"/>
              <a:t>sử</a:t>
            </a:r>
            <a:r>
              <a:rPr lang="en-US" baseline="0" dirty="0" smtClean="0"/>
              <a:t> </a:t>
            </a:r>
            <a:r>
              <a:rPr lang="en-US" baseline="0" dirty="0" err="1" smtClean="0"/>
              <a:t>dụng</a:t>
            </a:r>
            <a:r>
              <a:rPr lang="en-US" baseline="0" dirty="0" smtClean="0"/>
              <a:t> </a:t>
            </a:r>
            <a:r>
              <a:rPr lang="en-US" baseline="0" dirty="0" err="1" smtClean="0"/>
              <a:t>đất</a:t>
            </a:r>
            <a:r>
              <a:rPr lang="en-US" baseline="0" dirty="0" smtClean="0"/>
              <a:t> </a:t>
            </a:r>
            <a:r>
              <a:rPr lang="en-US" baseline="0" dirty="0" err="1" smtClean="0"/>
              <a:t>hoặc</a:t>
            </a:r>
            <a:r>
              <a:rPr lang="en-US" baseline="0" dirty="0" smtClean="0"/>
              <a:t> </a:t>
            </a:r>
            <a:r>
              <a:rPr lang="en-US" baseline="0" dirty="0" err="1" smtClean="0"/>
              <a:t>đang</a:t>
            </a:r>
            <a:r>
              <a:rPr lang="en-US" baseline="0" dirty="0" smtClean="0"/>
              <a:t> </a:t>
            </a:r>
            <a:r>
              <a:rPr lang="en-US" baseline="0" dirty="0" err="1" smtClean="0"/>
              <a:t>có</a:t>
            </a:r>
            <a:r>
              <a:rPr lang="en-US" baseline="0" dirty="0" smtClean="0"/>
              <a:t> QSDĐ </a:t>
            </a:r>
            <a:r>
              <a:rPr lang="en-US" baseline="0" dirty="0" err="1" smtClean="0"/>
              <a:t>theo</a:t>
            </a:r>
            <a:r>
              <a:rPr lang="en-US" baseline="0" dirty="0" smtClean="0"/>
              <a:t> </a:t>
            </a:r>
            <a:r>
              <a:rPr lang="en-US" baseline="0" dirty="0" err="1" smtClean="0"/>
              <a:t>quy</a:t>
            </a:r>
            <a:r>
              <a:rPr lang="en-US" baseline="0" dirty="0" smtClean="0"/>
              <a:t> </a:t>
            </a:r>
            <a:r>
              <a:rPr lang="en-US" baseline="0" dirty="0" err="1" smtClean="0"/>
              <a:t>định</a:t>
            </a:r>
            <a:r>
              <a:rPr lang="en-US" baseline="0" dirty="0" smtClean="0"/>
              <a:t> </a:t>
            </a:r>
            <a:r>
              <a:rPr lang="en-US" baseline="0" dirty="0" err="1" smtClean="0"/>
              <a:t>của</a:t>
            </a:r>
            <a:r>
              <a:rPr lang="en-US" baseline="0" dirty="0" smtClean="0"/>
              <a:t> </a:t>
            </a:r>
            <a:r>
              <a:rPr lang="en-US" baseline="0" dirty="0" err="1" smtClean="0"/>
              <a:t>Luật</a:t>
            </a:r>
            <a:r>
              <a:rPr lang="en-US" baseline="0" dirty="0" smtClean="0"/>
              <a:t> </a:t>
            </a:r>
            <a:r>
              <a:rPr lang="en-US" baseline="0" dirty="0" err="1" smtClean="0"/>
              <a:t>Đất</a:t>
            </a:r>
            <a:r>
              <a:rPr lang="en-US" baseline="0" dirty="0" smtClean="0"/>
              <a:t> </a:t>
            </a:r>
            <a:r>
              <a:rPr lang="en-US" baseline="0" dirty="0" err="1" smtClean="0"/>
              <a:t>đai</a:t>
            </a:r>
            <a:endParaRPr lang="en-US" baseline="0" dirty="0" smtClean="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b="1" smtClean="0"/>
              <a:t>- </a:t>
            </a:r>
            <a:r>
              <a:rPr lang="en-US" b="1" dirty="0" err="1" smtClean="0"/>
              <a:t>Điều</a:t>
            </a:r>
            <a:r>
              <a:rPr lang="en-US" b="1" baseline="0" dirty="0" smtClean="0"/>
              <a:t> 28 </a:t>
            </a:r>
            <a:r>
              <a:rPr lang="en-US" b="1" baseline="0" dirty="0" err="1" smtClean="0"/>
              <a:t>Nghị</a:t>
            </a:r>
            <a:r>
              <a:rPr lang="en-US" b="1" baseline="0" dirty="0" smtClean="0"/>
              <a:t> </a:t>
            </a:r>
            <a:r>
              <a:rPr lang="en-US" b="1" baseline="0" dirty="0" err="1" smtClean="0"/>
              <a:t>định</a:t>
            </a:r>
            <a:r>
              <a:rPr lang="en-US" b="1" baseline="0" dirty="0" smtClean="0"/>
              <a:t> 98/2024/NĐ-CP</a:t>
            </a:r>
            <a:r>
              <a:rPr lang="en-US" baseline="0" dirty="0" smtClean="0"/>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tầng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còn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mua</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thuê</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sàn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suất</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a:t>
            </a:r>
            <a:r>
              <a:rPr lang="en-US" sz="1100" baseline="300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lợi</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nhuận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mức</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10%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này</a:t>
            </a:r>
            <a:endParaRPr dirty="0"/>
          </a:p>
        </p:txBody>
      </p:sp>
    </p:spTree>
    <p:extLst>
      <p:ext uri="{BB962C8B-B14F-4D97-AF65-F5344CB8AC3E}">
        <p14:creationId xmlns:p14="http://schemas.microsoft.com/office/powerpoint/2010/main" val="1254162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Đối</a:t>
            </a:r>
            <a:r>
              <a:rPr lang="en-US" sz="1100" b="1"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với</a:t>
            </a:r>
            <a:r>
              <a:rPr lang="en-US" sz="1100" b="1"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lực</a:t>
            </a:r>
            <a:r>
              <a:rPr lang="en-US" sz="1100" b="1"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lượng</a:t>
            </a:r>
            <a:r>
              <a:rPr lang="en-US" sz="1100" b="1"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vũ</a:t>
            </a:r>
            <a:r>
              <a:rPr lang="en-US" sz="1100" b="1"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1"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trang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mở</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rộng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thêm</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đối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tượng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là</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hạ</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sĩ</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quan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nhân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an,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chức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nhân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và</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viên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chức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quốc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phòng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người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làm</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tác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cơ</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yếu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người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làm</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tác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khác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trong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tổ</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chức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cơ</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yếu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hưởng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lương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từ</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ngân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sách</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nhà</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nước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thuộc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lực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lượng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vũ</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trang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nhân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dân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được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điều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động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luân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chuyển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biệt</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phái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đến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công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tác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tại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xã</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vùng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sâu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vùng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xa</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vùng</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có</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điều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kiện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kinh</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tế</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xã</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hội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đặc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biệt</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khó</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khăn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khu</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vực</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biên</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giới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hải</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r>
              <a:rPr lang="en-US" sz="1100" b="0" i="0" u="none" strike="noStrike" cap="none" dirty="0" err="1" smtClean="0">
                <a:solidFill>
                  <a:srgbClr val="000000"/>
                </a:solidFill>
                <a:effectLst/>
                <a:latin typeface="Times New Roman" panose="02020603050405020304" pitchFamily="18" charset="0"/>
                <a:ea typeface="Arial"/>
                <a:cs typeface="Times New Roman" panose="02020603050405020304" pitchFamily="18" charset="0"/>
                <a:sym typeface="Arial"/>
              </a:rPr>
              <a:t>đảo</a:t>
            </a:r>
            <a:r>
              <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rPr>
              <a:t>. </a:t>
            </a:r>
          </a:p>
        </p:txBody>
      </p:sp>
    </p:spTree>
    <p:extLst>
      <p:ext uri="{BB962C8B-B14F-4D97-AF65-F5344CB8AC3E}">
        <p14:creationId xmlns:p14="http://schemas.microsoft.com/office/powerpoint/2010/main" val="22961963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endParaRPr>
          </a:p>
        </p:txBody>
      </p:sp>
    </p:spTree>
    <p:extLst>
      <p:ext uri="{BB962C8B-B14F-4D97-AF65-F5344CB8AC3E}">
        <p14:creationId xmlns:p14="http://schemas.microsoft.com/office/powerpoint/2010/main" val="2645954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b="0" i="0" u="none" strike="noStrike" cap="none" dirty="0" smtClean="0">
              <a:solidFill>
                <a:srgbClr val="000000"/>
              </a:solidFill>
              <a:effectLst/>
              <a:latin typeface="Times New Roman" panose="02020603050405020304" pitchFamily="18" charset="0"/>
              <a:ea typeface="Arial"/>
              <a:cs typeface="Times New Roman" panose="02020603050405020304" pitchFamily="18" charset="0"/>
              <a:sym typeface="Arial"/>
            </a:endParaRPr>
          </a:p>
        </p:txBody>
      </p:sp>
    </p:spTree>
    <p:extLst>
      <p:ext uri="{BB962C8B-B14F-4D97-AF65-F5344CB8AC3E}">
        <p14:creationId xmlns:p14="http://schemas.microsoft.com/office/powerpoint/2010/main" val="40801518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1707720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1435320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120416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4029346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10887682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610566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5482061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137608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5914407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02100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773813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742553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8970591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181526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97563829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4959165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41737215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111520942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9151383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3508120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1"/>
        <p:cNvGrpSpPr/>
        <p:nvPr/>
      </p:nvGrpSpPr>
      <p:grpSpPr>
        <a:xfrm>
          <a:off x="0" y="0"/>
          <a:ext cx="0" cy="0"/>
          <a:chOff x="0" y="0"/>
          <a:chExt cx="0" cy="0"/>
        </a:xfrm>
      </p:grpSpPr>
      <p:sp>
        <p:nvSpPr>
          <p:cNvPr id="982" name="Google Shape;982;gd362d286f3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3" name="Google Shape;983;gd362d286f3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0536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d362d286f3_1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d362d286f3_1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363404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050" b="1" i="0" dirty="0" smtClean="0">
                <a:solidFill>
                  <a:srgbClr val="FF0000"/>
                </a:solidFill>
                <a:latin typeface="Times New Roman" panose="02020603050405020304" pitchFamily="18" charset="0"/>
                <a:cs typeface="Times New Roman" panose="02020603050405020304" pitchFamily="18" charset="0"/>
              </a:rPr>
              <a:t>-   </a:t>
            </a:r>
            <a:r>
              <a:rPr lang="en-US" sz="1050" b="1" i="0" dirty="0" err="1" smtClean="0">
                <a:solidFill>
                  <a:srgbClr val="FF0000"/>
                </a:solidFill>
                <a:latin typeface="Times New Roman" panose="02020603050405020304" pitchFamily="18" charset="0"/>
                <a:cs typeface="Times New Roman" panose="02020603050405020304" pitchFamily="18" charset="0"/>
              </a:rPr>
              <a:t>Khoản</a:t>
            </a:r>
            <a:r>
              <a:rPr lang="en-US" sz="1050" b="1" i="0" baseline="0" dirty="0" smtClean="0">
                <a:solidFill>
                  <a:srgbClr val="FF0000"/>
                </a:solidFill>
                <a:latin typeface="Times New Roman" panose="02020603050405020304" pitchFamily="18" charset="0"/>
                <a:cs typeface="Times New Roman" panose="02020603050405020304" pitchFamily="18" charset="0"/>
              </a:rPr>
              <a:t> 1 </a:t>
            </a:r>
            <a:r>
              <a:rPr lang="en-US" sz="1050" b="1" i="0" baseline="0" dirty="0" err="1" smtClean="0">
                <a:solidFill>
                  <a:srgbClr val="FF0000"/>
                </a:solidFill>
                <a:latin typeface="Times New Roman" panose="02020603050405020304" pitchFamily="18" charset="0"/>
                <a:cs typeface="Times New Roman" panose="02020603050405020304" pitchFamily="18" charset="0"/>
              </a:rPr>
              <a:t>Điều</a:t>
            </a:r>
            <a:r>
              <a:rPr lang="en-US" sz="1050" b="1" i="0" baseline="0" dirty="0" smtClean="0">
                <a:solidFill>
                  <a:srgbClr val="FF0000"/>
                </a:solidFill>
                <a:latin typeface="Times New Roman" panose="02020603050405020304" pitchFamily="18" charset="0"/>
                <a:cs typeface="Times New Roman" panose="02020603050405020304" pitchFamily="18" charset="0"/>
              </a:rPr>
              <a:t> 2: </a:t>
            </a:r>
            <a:r>
              <a:rPr lang="en-US" sz="1050" i="1" dirty="0" err="1" smtClean="0">
                <a:solidFill>
                  <a:srgbClr val="00B050"/>
                </a:solidFill>
                <a:latin typeface="Times New Roman" panose="02020603050405020304" pitchFamily="18" charset="0"/>
                <a:cs typeface="Times New Roman" panose="02020603050405020304" pitchFamily="18" charset="0"/>
              </a:rPr>
              <a:t>Nhà</a:t>
            </a:r>
            <a:r>
              <a:rPr lang="en-US" sz="1050" i="1" dirty="0" smtClean="0">
                <a:solidFill>
                  <a:srgbClr val="00B050"/>
                </a:solidFill>
                <a:latin typeface="Times New Roman" panose="02020603050405020304" pitchFamily="18" charset="0"/>
                <a:cs typeface="Times New Roman" panose="02020603050405020304" pitchFamily="18" charset="0"/>
              </a:rPr>
              <a:t> ở </a:t>
            </a:r>
            <a:r>
              <a:rPr lang="en-US" sz="1050" i="1" dirty="0" err="1" smtClean="0">
                <a:solidFill>
                  <a:srgbClr val="00B050"/>
                </a:solidFill>
                <a:latin typeface="Times New Roman" panose="02020603050405020304" pitchFamily="18" charset="0"/>
                <a:cs typeface="Times New Roman" panose="02020603050405020304" pitchFamily="18" charset="0"/>
              </a:rPr>
              <a:t>có</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mục</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đích</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sử</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dụng</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hỗn</a:t>
            </a:r>
            <a:r>
              <a:rPr lang="en-US" sz="1050" i="1" dirty="0" smtClean="0">
                <a:solidFill>
                  <a:srgbClr val="00B050"/>
                </a:solidFill>
                <a:latin typeface="Times New Roman" panose="02020603050405020304" pitchFamily="18" charset="0"/>
                <a:cs typeface="Times New Roman" panose="02020603050405020304" pitchFamily="18" charset="0"/>
              </a:rPr>
              <a:t> </a:t>
            </a:r>
            <a:r>
              <a:rPr lang="en-US" sz="1050" i="1" dirty="0" err="1" smtClean="0">
                <a:solidFill>
                  <a:srgbClr val="00B050"/>
                </a:solidFill>
                <a:latin typeface="Times New Roman" panose="02020603050405020304" pitchFamily="18" charset="0"/>
                <a:cs typeface="Times New Roman" panose="02020603050405020304" pitchFamily="18" charset="0"/>
              </a:rPr>
              <a:t>hợp</a:t>
            </a:r>
            <a:r>
              <a:rPr lang="en-US" sz="1050" i="1"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là</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nhà</a:t>
            </a:r>
            <a:r>
              <a:rPr lang="en-US" sz="1050" dirty="0" smtClean="0">
                <a:latin typeface="Times New Roman" panose="02020603050405020304" pitchFamily="18" charset="0"/>
                <a:cs typeface="Times New Roman" panose="02020603050405020304" pitchFamily="18" charset="0"/>
              </a:rPr>
              <a:t> ở </a:t>
            </a:r>
            <a:r>
              <a:rPr lang="en-US" sz="1050" dirty="0" err="1" smtClean="0">
                <a:latin typeface="Times New Roman" panose="02020603050405020304" pitchFamily="18" charset="0"/>
                <a:cs typeface="Times New Roman" panose="02020603050405020304" pitchFamily="18" charset="0"/>
              </a:rPr>
              <a:t>được</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sử</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dụng</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vào</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mục</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đích</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để</a:t>
            </a:r>
            <a:r>
              <a:rPr lang="en-US" sz="1050" dirty="0" smtClean="0">
                <a:latin typeface="Times New Roman" panose="02020603050405020304" pitchFamily="18" charset="0"/>
                <a:cs typeface="Times New Roman" panose="02020603050405020304" pitchFamily="18" charset="0"/>
              </a:rPr>
              <a:t> ở </a:t>
            </a:r>
            <a:r>
              <a:rPr lang="en-US" sz="1050" dirty="0" err="1" smtClean="0">
                <a:latin typeface="Times New Roman" panose="02020603050405020304" pitchFamily="18" charset="0"/>
                <a:cs typeface="Times New Roman" panose="02020603050405020304" pitchFamily="18" charset="0"/>
              </a:rPr>
              <a:t>và</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mục</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đích</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không</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phải</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để</a:t>
            </a:r>
            <a:r>
              <a:rPr lang="en-US" sz="1050" dirty="0" smtClean="0">
                <a:latin typeface="Times New Roman" panose="02020603050405020304" pitchFamily="18" charset="0"/>
                <a:cs typeface="Times New Roman" panose="02020603050405020304" pitchFamily="18" charset="0"/>
              </a:rPr>
              <a:t> ở </a:t>
            </a:r>
            <a:r>
              <a:rPr lang="en-US" sz="1050" dirty="0" err="1" smtClean="0">
                <a:latin typeface="Times New Roman" panose="02020603050405020304" pitchFamily="18" charset="0"/>
                <a:cs typeface="Times New Roman" panose="02020603050405020304" pitchFamily="18" charset="0"/>
              </a:rPr>
              <a:t>mà</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pháp</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luật</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không</a:t>
            </a:r>
            <a:r>
              <a:rPr lang="en-US" sz="1050" dirty="0" smtClean="0">
                <a:latin typeface="Times New Roman" panose="02020603050405020304" pitchFamily="18" charset="0"/>
                <a:cs typeface="Times New Roman" panose="02020603050405020304" pitchFamily="18" charset="0"/>
              </a:rPr>
              <a:t> </a:t>
            </a:r>
            <a:r>
              <a:rPr lang="en-US" sz="1050" dirty="0" err="1" smtClean="0">
                <a:latin typeface="Times New Roman" panose="02020603050405020304" pitchFamily="18" charset="0"/>
                <a:cs typeface="Times New Roman" panose="02020603050405020304" pitchFamily="18" charset="0"/>
              </a:rPr>
              <a:t>cấm</a:t>
            </a:r>
            <a:r>
              <a:rPr lang="en-US" sz="1050" dirty="0" smtClean="0">
                <a:latin typeface="Times New Roman" panose="02020603050405020304" pitchFamily="18"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r>
              <a:rPr lang="en-US" sz="1050" b="1" dirty="0" err="1" smtClean="0"/>
              <a:t>Khoản</a:t>
            </a:r>
            <a:r>
              <a:rPr lang="en-US" sz="1050" b="1" baseline="0" dirty="0" smtClean="0"/>
              <a:t> 8 </a:t>
            </a:r>
            <a:r>
              <a:rPr lang="en-US" sz="1050" b="1" baseline="0" dirty="0" err="1" smtClean="0"/>
              <a:t>Điều</a:t>
            </a:r>
            <a:r>
              <a:rPr lang="en-US" sz="1050" b="1" baseline="0" dirty="0" smtClean="0"/>
              <a:t> 3: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vi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bị</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nghiêm</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cấm</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sử</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dụng</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05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(1) vi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phạm</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về</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thu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chi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kinh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phí</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bảo</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trì</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(2)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các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hành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vi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ảnh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hưởng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đến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các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chủ</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sở</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hữu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người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sử</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dụng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khác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như</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thấm</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dột</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tiếng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ồn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vệ</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sinh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(3)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tự</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ý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chuyển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đổi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công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năng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làm</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hư</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hại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kết</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cấu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chịu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lực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chia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tách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căn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hộ</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(4)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sử</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dụng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trái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phép</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phần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diện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tích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sử</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dụng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chung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sử</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dụng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sai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mục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đích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(5) vi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phạm</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về</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an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ninh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trật</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tự</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an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toàn</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PCCC; (6)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kinh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doanh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trong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nhà</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chung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cư</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nhưng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không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bảo</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đảm</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yêu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cầu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về</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môi</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trường</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PCCC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và</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yêu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cầu</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khác</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theo</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quy</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định</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của</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pháp</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en-US" sz="1050" dirty="0" err="1" smtClean="0">
                <a:latin typeface="Times New Roman" panose="02020603050405020304" pitchFamily="18" charset="0"/>
                <a:ea typeface="Calibri" panose="020F0502020204030204" pitchFamily="34" charset="0"/>
                <a:cs typeface="Times New Roman" panose="02020603050405020304" pitchFamily="18" charset="0"/>
              </a:rPr>
              <a:t>luật</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r>
              <a:rPr lang="en-US" sz="1050" b="1" dirty="0" err="1" smtClean="0">
                <a:latin typeface="Times New Roman" panose="02020603050405020304" pitchFamily="18" charset="0"/>
                <a:ea typeface="Calibri" panose="020F0502020204030204" pitchFamily="34" charset="0"/>
                <a:cs typeface="Times New Roman" panose="02020603050405020304" pitchFamily="18" charset="0"/>
              </a:rPr>
              <a:t>Khoản</a:t>
            </a:r>
            <a:r>
              <a:rPr lang="en-US" sz="1050" b="1" baseline="0" dirty="0" smtClean="0">
                <a:latin typeface="Times New Roman" panose="02020603050405020304" pitchFamily="18" charset="0"/>
                <a:ea typeface="Calibri" panose="020F0502020204030204" pitchFamily="34" charset="0"/>
                <a:cs typeface="Times New Roman" panose="02020603050405020304" pitchFamily="18" charset="0"/>
              </a:rPr>
              <a:t> 5 </a:t>
            </a:r>
            <a:r>
              <a:rPr lang="en-US" sz="1050" b="1" baseline="0" dirty="0" err="1" smtClean="0">
                <a:latin typeface="Times New Roman" panose="02020603050405020304" pitchFamily="18" charset="0"/>
                <a:ea typeface="Calibri" panose="020F0502020204030204" pitchFamily="34" charset="0"/>
                <a:cs typeface="Times New Roman" panose="02020603050405020304" pitchFamily="18" charset="0"/>
              </a:rPr>
              <a:t>Điều</a:t>
            </a:r>
            <a:r>
              <a:rPr lang="en-US" sz="1050" b="1" baseline="0" dirty="0" smtClean="0">
                <a:latin typeface="Times New Roman" panose="02020603050405020304" pitchFamily="18" charset="0"/>
                <a:ea typeface="Calibri" panose="020F0502020204030204" pitchFamily="34" charset="0"/>
                <a:cs typeface="Times New Roman" panose="02020603050405020304" pitchFamily="18" charset="0"/>
              </a:rPr>
              <a:t> 5: </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T</a:t>
            </a:r>
            <a:r>
              <a:rPr lang="x-none" sz="1050" dirty="0" smtClean="0">
                <a:latin typeface="Times New Roman" panose="02020603050405020304" pitchFamily="18" charset="0"/>
                <a:ea typeface="Calibri" panose="020F0502020204030204" pitchFamily="34" charset="0"/>
                <a:cs typeface="Times New Roman" panose="02020603050405020304" pitchFamily="18" charset="0"/>
              </a:rPr>
              <a:t>ại các khu vực phường, quận, thành phố thuộc đô thị </a:t>
            </a:r>
            <a:r>
              <a:rPr lang="x-none" sz="105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loại đặc biệt, loại I, loại II và </a:t>
            </a:r>
            <a:r>
              <a:rPr lang="x-none" sz="1050" i="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loại III</a:t>
            </a:r>
            <a:r>
              <a:rPr lang="en-US" sz="1050" i="0" baseline="0"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và các trường hợp đấu giá QSDĐ để thực hiện DA nhà ở thì</a:t>
            </a:r>
            <a:r>
              <a:rPr lang="vi-VN" sz="1050" smtClean="0">
                <a:latin typeface="Times New Roman" panose="02020603050405020304" pitchFamily="18" charset="0"/>
                <a:ea typeface="Calibri" panose="020F0502020204030204" pitchFamily="34" charset="0"/>
                <a:cs typeface="Times New Roman" panose="02020603050405020304" pitchFamily="18" charset="0"/>
              </a:rPr>
              <a:t> </a:t>
            </a:r>
            <a:r>
              <a:rPr lang="vi-VN" sz="1050" dirty="0" smtClean="0">
                <a:latin typeface="Times New Roman" panose="02020603050405020304" pitchFamily="18" charset="0"/>
                <a:ea typeface="Calibri" panose="020F0502020204030204" pitchFamily="34" charset="0"/>
                <a:cs typeface="Times New Roman" panose="02020603050405020304" pitchFamily="18" charset="0"/>
              </a:rPr>
              <a:t>chủ đầu tư dự </a:t>
            </a:r>
            <a:r>
              <a:rPr lang="vi-VN" sz="1050" smtClean="0">
                <a:latin typeface="Times New Roman" panose="02020603050405020304" pitchFamily="18" charset="0"/>
                <a:ea typeface="Calibri" panose="020F0502020204030204" pitchFamily="34" charset="0"/>
                <a:cs typeface="Times New Roman" panose="02020603050405020304" pitchFamily="18" charset="0"/>
              </a:rPr>
              <a:t>án phải </a:t>
            </a:r>
            <a:r>
              <a:rPr lang="vi-VN" sz="1050" dirty="0" smtClean="0">
                <a:latin typeface="Times New Roman" panose="02020603050405020304" pitchFamily="18" charset="0"/>
                <a:ea typeface="Calibri" panose="020F0502020204030204" pitchFamily="34" charset="0"/>
                <a:cs typeface="Times New Roman" panose="02020603050405020304" pitchFamily="18" charset="0"/>
              </a:rPr>
              <a:t>xây dựng nhà ở để bán, cho thuê mua, cho thuê</a:t>
            </a:r>
            <a:r>
              <a:rPr lang="en-US" sz="1050" dirty="0" smtClean="0">
                <a:latin typeface="Times New Roman" panose="02020603050405020304" pitchFamily="18" charset="0"/>
                <a:ea typeface="Calibri" panose="020F0502020204030204" pitchFamily="34" charset="0"/>
                <a:cs typeface="Times New Roman" panose="02020603050405020304" pitchFamily="18" charset="0"/>
              </a:rPr>
              <a:t>. </a:t>
            </a:r>
            <a:r>
              <a:rPr lang="vi-VN" sz="1050" i="1" dirty="0" smtClean="0">
                <a:solidFill>
                  <a:srgbClr val="FF0000"/>
                </a:solidFill>
                <a:latin typeface="Times New Roman" panose="02020603050405020304" pitchFamily="18" charset="0"/>
                <a:ea typeface="Times New Roman" panose="02020603050405020304" pitchFamily="18" charset="0"/>
                <a:cs typeface="Microsoft Uighur"/>
              </a:rPr>
              <a:t>Đối với các khu vực còn lại</a:t>
            </a:r>
            <a:r>
              <a:rPr lang="vi-VN" sz="1050" dirty="0" smtClean="0">
                <a:latin typeface="Times New Roman" panose="02020603050405020304" pitchFamily="18" charset="0"/>
                <a:ea typeface="Times New Roman" panose="02020603050405020304" pitchFamily="18" charset="0"/>
                <a:cs typeface="Microsoft Uighur"/>
              </a:rPr>
              <a:t>, Ủy ban nhân dân cấp tỉnh căn cứ điều kiện của địa phương để xác định các khu vực chủ đầu tư dự án đầu tư xây dựng nhà ở phải xây dựng nhà ở để bán, cho thuê mua, cho thuê hoặc được chuyển nhượng quyền sử dụng đất theo hình thức phân lô bán nền để cá nhân tự xây dựng nhà ở</a:t>
            </a:r>
            <a:endParaRPr lang="en-US" sz="1050" dirty="0" smtClean="0">
              <a:latin typeface="Times New Roman" panose="02020603050405020304" pitchFamily="18"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endParaRPr dirty="0"/>
          </a:p>
        </p:txBody>
      </p:sp>
    </p:spTree>
    <p:extLst>
      <p:ext uri="{BB962C8B-B14F-4D97-AF65-F5344CB8AC3E}">
        <p14:creationId xmlns:p14="http://schemas.microsoft.com/office/powerpoint/2010/main" val="2710806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just">
              <a:lnSpc>
                <a:spcPts val="1650"/>
              </a:lnSpc>
              <a:spcBef>
                <a:spcPts val="600"/>
              </a:spcBef>
              <a:spcAft>
                <a:spcPts val="600"/>
              </a:spcAft>
              <a:buFontTx/>
              <a:buNone/>
            </a:pP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a:t>
            </a:r>
            <a:endPar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158750" indent="0" algn="just">
              <a:lnSpc>
                <a:spcPts val="1650"/>
              </a:lnSpc>
              <a:spcBef>
                <a:spcPts val="600"/>
              </a:spcBef>
              <a:spcAft>
                <a:spcPts val="600"/>
              </a:spcAft>
              <a:buFontTx/>
              <a:buNone/>
            </a:pP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i="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nghiệp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thì</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GCN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đăng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ký</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nghiệp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đăng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ký</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phép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hoạt</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thành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lập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còn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hiệu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a:t>
            </a: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VN: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thẻ</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cước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chiếu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khác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tịch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Việt</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Nam; </a:t>
            </a: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gốc</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Việt</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Nam: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chiếu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còn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trị</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dấu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nhập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cảnh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trị</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lại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tế</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dấu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kiểm</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nhận</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gốc</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VN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i="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tịch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100" i="0" u="sng"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u="sng"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chiếu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nhập</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cảnh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vào</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Việt</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Nam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cam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kết</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thuộc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ưu</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miễn</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trừ</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ngoại</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giao</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lãnh</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sự</a:t>
            </a:r>
            <a:r>
              <a:rPr lang="en-US" sz="1100"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pPr marL="158750" indent="0" algn="just">
              <a:lnSpc>
                <a:spcPts val="1650"/>
              </a:lnSpc>
              <a:spcBef>
                <a:spcPts val="600"/>
              </a:spcBef>
              <a:spcAft>
                <a:spcPts val="600"/>
              </a:spcAft>
              <a:buNone/>
            </a:pPr>
            <a:r>
              <a:rPr lang="en-US" sz="1100" b="1" i="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100" b="0"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quyền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hữu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ứng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endParaRPr dirty="0"/>
          </a:p>
        </p:txBody>
      </p:sp>
    </p:spTree>
    <p:extLst>
      <p:ext uri="{BB962C8B-B14F-4D97-AF65-F5344CB8AC3E}">
        <p14:creationId xmlns:p14="http://schemas.microsoft.com/office/powerpoint/2010/main" val="3677981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cần</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đảm</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an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ninh</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bao</a:t>
            </a:r>
            <a:r>
              <a:rPr lang="en-US" sz="1100" b="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gồm</a:t>
            </a:r>
            <a:r>
              <a:rPr lang="en-US" sz="1100" b="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ranh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trọng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yếu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ranh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trại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trụ</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vũ</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an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iii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ranh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trụ</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làm</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cơ</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cơ</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trở</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lên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iv</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thuộc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xã</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thị</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trấn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thuộc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biên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giới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liền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biên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giới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biển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hải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đảo</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an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lang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vệ</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trọng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liên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đến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an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tạm</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trú</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5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 </a:t>
            </a:r>
          </a:p>
          <a:p>
            <a:pPr marL="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là10.000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cơ</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bố</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phê</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duyệt</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hữu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1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tòa</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thì</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quá</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30%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riêng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lẻ</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quá</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250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(10.000 </a:t>
            </a:r>
            <a:r>
              <a:rPr lang="en-US" sz="1100" baseline="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sz="1100" baseline="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endPar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endParaRPr lang="en-US" sz="11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
                <a:srgbClr val="000000"/>
              </a:buClr>
              <a:buSzPts val="1100"/>
              <a:buFontTx/>
              <a:buChar char="-"/>
              <a:tabLst/>
              <a:defRPr/>
            </a:pPr>
            <a:endParaRPr dirty="0"/>
          </a:p>
        </p:txBody>
      </p:sp>
    </p:spTree>
    <p:extLst>
      <p:ext uri="{BB962C8B-B14F-4D97-AF65-F5344CB8AC3E}">
        <p14:creationId xmlns:p14="http://schemas.microsoft.com/office/powerpoint/2010/main" val="747533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chương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trình</a:t>
            </a:r>
            <a:r>
              <a:rPr lang="en-US" baseline="0" dirty="0" smtClean="0">
                <a:solidFill>
                  <a:srgbClr val="7030A0"/>
                </a:solidFill>
                <a:latin typeface="Times New Roman" panose="02020603050405020304" pitchFamily="18" charset="0"/>
                <a:cs typeface="Times New Roman" panose="02020603050405020304" pitchFamily="18" charset="0"/>
              </a:rPr>
              <a:t> PTNO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chuyển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tiếp</a:t>
            </a:r>
            <a:r>
              <a:rPr lang="en-US" dirty="0" smtClean="0">
                <a:solidFill>
                  <a:srgbClr val="7030A0"/>
                </a:solidFill>
                <a:latin typeface="Times New Roman" panose="02020603050405020304" pitchFamily="18" charset="0"/>
                <a:cs typeface="Times New Roman" panose="02020603050405020304" pitchFamily="18" charset="0"/>
              </a:rPr>
              <a:t>:</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điểm</a:t>
            </a:r>
            <a:r>
              <a:rPr lang="en-US" baseline="0" dirty="0" smtClean="0">
                <a:solidFill>
                  <a:srgbClr val="7030A0"/>
                </a:solidFill>
                <a:latin typeface="Times New Roman" panose="02020603050405020304" pitchFamily="18" charset="0"/>
                <a:cs typeface="Times New Roman" panose="02020603050405020304" pitchFamily="18" charset="0"/>
              </a:rPr>
              <a:t> a </a:t>
            </a:r>
            <a:r>
              <a:rPr lang="en-US" baseline="0" dirty="0" err="1" smtClean="0">
                <a:solidFill>
                  <a:srgbClr val="7030A0"/>
                </a:solidFill>
                <a:latin typeface="Times New Roman" panose="02020603050405020304" pitchFamily="18" charset="0"/>
                <a:cs typeface="Times New Roman" panose="02020603050405020304" pitchFamily="18" charset="0"/>
              </a:rPr>
              <a:t>khoản</a:t>
            </a:r>
            <a:r>
              <a:rPr lang="en-US" baseline="0" dirty="0" smtClean="0">
                <a:solidFill>
                  <a:srgbClr val="7030A0"/>
                </a:solidFill>
                <a:latin typeface="Times New Roman" panose="02020603050405020304" pitchFamily="18" charset="0"/>
                <a:cs typeface="Times New Roman" panose="02020603050405020304" pitchFamily="18" charset="0"/>
              </a:rPr>
              <a:t> 1 </a:t>
            </a:r>
            <a:r>
              <a:rPr lang="en-US" baseline="0" dirty="0" err="1" smtClean="0">
                <a:solidFill>
                  <a:srgbClr val="7030A0"/>
                </a:solidFill>
                <a:latin typeface="Times New Roman" panose="02020603050405020304" pitchFamily="18" charset="0"/>
                <a:cs typeface="Times New Roman" panose="02020603050405020304" pitchFamily="18" charset="0"/>
              </a:rPr>
              <a:t>Điều</a:t>
            </a:r>
            <a:r>
              <a:rPr lang="en-US" baseline="0" dirty="0" smtClean="0">
                <a:solidFill>
                  <a:srgbClr val="7030A0"/>
                </a:solidFill>
                <a:latin typeface="Times New Roman" panose="02020603050405020304" pitchFamily="18" charset="0"/>
                <a:cs typeface="Times New Roman" panose="02020603050405020304" pitchFamily="18" charset="0"/>
              </a:rPr>
              <a:t> 198: </a:t>
            </a:r>
            <a:r>
              <a:rPr lang="en-US" baseline="0" dirty="0" err="1" smtClean="0">
                <a:solidFill>
                  <a:srgbClr val="7030A0"/>
                </a:solidFill>
                <a:latin typeface="Times New Roman" panose="02020603050405020304" pitchFamily="18" charset="0"/>
                <a:cs typeface="Times New Roman" panose="02020603050405020304" pitchFamily="18" charset="0"/>
              </a:rPr>
              <a:t>trường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hợp</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nội</a:t>
            </a:r>
            <a:r>
              <a:rPr lang="en-US" baseline="0" dirty="0" smtClean="0">
                <a:solidFill>
                  <a:srgbClr val="7030A0"/>
                </a:solidFill>
                <a:latin typeface="Times New Roman" panose="02020603050405020304" pitchFamily="18" charset="0"/>
                <a:cs typeface="Times New Roman" panose="02020603050405020304" pitchFamily="18" charset="0"/>
              </a:rPr>
              <a:t> dung </a:t>
            </a:r>
            <a:r>
              <a:rPr lang="en-US" baseline="0" dirty="0" err="1" smtClean="0">
                <a:solidFill>
                  <a:srgbClr val="7030A0"/>
                </a:solidFill>
                <a:latin typeface="Times New Roman" panose="02020603050405020304" pitchFamily="18" charset="0"/>
                <a:cs typeface="Times New Roman" panose="02020603050405020304" pitchFamily="18" charset="0"/>
              </a:rPr>
              <a:t>Kế</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hoạch</a:t>
            </a:r>
            <a:r>
              <a:rPr lang="en-US" baseline="0" dirty="0" smtClean="0">
                <a:solidFill>
                  <a:srgbClr val="7030A0"/>
                </a:solidFill>
                <a:latin typeface="Times New Roman" panose="02020603050405020304" pitchFamily="18" charset="0"/>
                <a:cs typeface="Times New Roman" panose="02020603050405020304" pitchFamily="18" charset="0"/>
              </a:rPr>
              <a:t> ban </a:t>
            </a:r>
            <a:r>
              <a:rPr lang="en-US" baseline="0" dirty="0" err="1" smtClean="0">
                <a:solidFill>
                  <a:srgbClr val="7030A0"/>
                </a:solidFill>
                <a:latin typeface="Times New Roman" panose="02020603050405020304" pitchFamily="18" charset="0"/>
                <a:cs typeface="Times New Roman" panose="02020603050405020304" pitchFamily="18" charset="0"/>
              </a:rPr>
              <a:t>hành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theo</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quy</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định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của</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Luật</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Nhà</a:t>
            </a:r>
            <a:r>
              <a:rPr lang="en-US" baseline="0" dirty="0" smtClean="0">
                <a:solidFill>
                  <a:srgbClr val="7030A0"/>
                </a:solidFill>
                <a:latin typeface="Times New Roman" panose="02020603050405020304" pitchFamily="18" charset="0"/>
                <a:cs typeface="Times New Roman" panose="02020603050405020304" pitchFamily="18" charset="0"/>
              </a:rPr>
              <a:t> ở 2023 </a:t>
            </a:r>
            <a:r>
              <a:rPr lang="en-US" baseline="0" dirty="0" err="1" smtClean="0">
                <a:solidFill>
                  <a:srgbClr val="7030A0"/>
                </a:solidFill>
                <a:latin typeface="Times New Roman" panose="02020603050405020304" pitchFamily="18" charset="0"/>
                <a:cs typeface="Times New Roman" panose="02020603050405020304" pitchFamily="18" charset="0"/>
              </a:rPr>
              <a:t>không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phù</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hợp</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với</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Chương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trình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đã</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được</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phê</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duyệt</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trước</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đó</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thì</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điều</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chỉnh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Chương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trình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1" baseline="0" dirty="0" err="1" smtClean="0">
                <a:solidFill>
                  <a:srgbClr val="7030A0"/>
                </a:solidFill>
                <a:latin typeface="Times New Roman" panose="02020603050405020304" pitchFamily="18" charset="0"/>
                <a:cs typeface="Times New Roman" panose="02020603050405020304" pitchFamily="18" charset="0"/>
              </a:rPr>
              <a:t>Lý</a:t>
            </a:r>
            <a:r>
              <a:rPr lang="en-US" b="1" baseline="0" dirty="0" smtClean="0">
                <a:solidFill>
                  <a:srgbClr val="7030A0"/>
                </a:solidFill>
                <a:latin typeface="Times New Roman" panose="02020603050405020304" pitchFamily="18" charset="0"/>
                <a:cs typeface="Times New Roman" panose="02020603050405020304" pitchFamily="18" charset="0"/>
              </a:rPr>
              <a:t> do</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Kế</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hoạch</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mới</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phải</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bổ</a:t>
            </a:r>
            <a:r>
              <a:rPr lang="en-US" baseline="0" dirty="0" smtClean="0">
                <a:solidFill>
                  <a:srgbClr val="7030A0"/>
                </a:solidFill>
                <a:latin typeface="Times New Roman" panose="02020603050405020304" pitchFamily="18" charset="0"/>
                <a:cs typeface="Times New Roman" panose="02020603050405020304" pitchFamily="18" charset="0"/>
              </a:rPr>
              <a:t> sung </a:t>
            </a:r>
            <a:r>
              <a:rPr lang="en-US" baseline="0" dirty="0" err="1" smtClean="0">
                <a:solidFill>
                  <a:srgbClr val="7030A0"/>
                </a:solidFill>
                <a:latin typeface="Times New Roman" panose="02020603050405020304" pitchFamily="18" charset="0"/>
                <a:cs typeface="Times New Roman" panose="02020603050405020304" pitchFamily="18" charset="0"/>
              </a:rPr>
              <a:t>các</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chỉ</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tiêu</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mới</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như</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chỉ</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tiêu</a:t>
            </a:r>
            <a:r>
              <a:rPr lang="en-US" baseline="0" dirty="0" smtClean="0">
                <a:solidFill>
                  <a:srgbClr val="7030A0"/>
                </a:solidFill>
                <a:latin typeface="Times New Roman" panose="02020603050405020304" pitchFamily="18" charset="0"/>
                <a:cs typeface="Times New Roman" panose="02020603050405020304" pitchFamily="18" charset="0"/>
              </a:rPr>
              <a:t> PTNO </a:t>
            </a:r>
            <a:r>
              <a:rPr lang="en-US" baseline="0" dirty="0" err="1" smtClean="0">
                <a:solidFill>
                  <a:srgbClr val="7030A0"/>
                </a:solidFill>
                <a:latin typeface="Times New Roman" panose="02020603050405020304" pitchFamily="18" charset="0"/>
                <a:cs typeface="Times New Roman" panose="02020603050405020304" pitchFamily="18" charset="0"/>
              </a:rPr>
              <a:t>của</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lực</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lượng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vũ</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trang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hoặc</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thay</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đổi</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nhu</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cầu</a:t>
            </a:r>
            <a:r>
              <a:rPr lang="en-US" baseline="0" dirty="0" smtClean="0">
                <a:solidFill>
                  <a:srgbClr val="7030A0"/>
                </a:solidFill>
                <a:latin typeface="Times New Roman" panose="02020603050405020304" pitchFamily="18" charset="0"/>
                <a:cs typeface="Times New Roman" panose="02020603050405020304" pitchFamily="18" charset="0"/>
              </a:rPr>
              <a:t> NOXH do </a:t>
            </a:r>
            <a:r>
              <a:rPr lang="en-US" baseline="0" dirty="0" err="1" smtClean="0">
                <a:solidFill>
                  <a:srgbClr val="7030A0"/>
                </a:solidFill>
                <a:latin typeface="Times New Roman" panose="02020603050405020304" pitchFamily="18" charset="0"/>
                <a:cs typeface="Times New Roman" panose="02020603050405020304" pitchFamily="18" charset="0"/>
              </a:rPr>
              <a:t>Luật</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Nhà</a:t>
            </a:r>
            <a:r>
              <a:rPr lang="en-US" baseline="0" dirty="0" smtClean="0">
                <a:solidFill>
                  <a:srgbClr val="7030A0"/>
                </a:solidFill>
                <a:latin typeface="Times New Roman" panose="02020603050405020304" pitchFamily="18" charset="0"/>
                <a:cs typeface="Times New Roman" panose="02020603050405020304" pitchFamily="18" charset="0"/>
              </a:rPr>
              <a:t> ở 2023 </a:t>
            </a:r>
            <a:r>
              <a:rPr lang="en-US" baseline="0" dirty="0" err="1" smtClean="0">
                <a:solidFill>
                  <a:srgbClr val="7030A0"/>
                </a:solidFill>
                <a:latin typeface="Times New Roman" panose="02020603050405020304" pitchFamily="18" charset="0"/>
                <a:cs typeface="Times New Roman" panose="02020603050405020304" pitchFamily="18" charset="0"/>
              </a:rPr>
              <a:t>bổ</a:t>
            </a:r>
            <a:r>
              <a:rPr lang="en-US" baseline="0" dirty="0" smtClean="0">
                <a:solidFill>
                  <a:srgbClr val="7030A0"/>
                </a:solidFill>
                <a:latin typeface="Times New Roman" panose="02020603050405020304" pitchFamily="18" charset="0"/>
                <a:cs typeface="Times New Roman" panose="02020603050405020304" pitchFamily="18" charset="0"/>
              </a:rPr>
              <a:t> sung </a:t>
            </a:r>
            <a:r>
              <a:rPr lang="en-US" baseline="0" dirty="0" err="1" smtClean="0">
                <a:solidFill>
                  <a:srgbClr val="7030A0"/>
                </a:solidFill>
                <a:latin typeface="Times New Roman" panose="02020603050405020304" pitchFamily="18" charset="0"/>
                <a:cs typeface="Times New Roman" panose="02020603050405020304" pitchFamily="18" charset="0"/>
              </a:rPr>
              <a:t>nhà</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lưu</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trú</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công</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dirty="0" err="1" smtClean="0">
                <a:solidFill>
                  <a:srgbClr val="7030A0"/>
                </a:solidFill>
                <a:latin typeface="Times New Roman" panose="02020603050405020304" pitchFamily="18" charset="0"/>
                <a:cs typeface="Times New Roman" panose="02020603050405020304" pitchFamily="18" charset="0"/>
              </a:rPr>
              <a:t>nhân</a:t>
            </a:r>
            <a:r>
              <a:rPr lang="en-US" baseline="0" dirty="0" smtClean="0">
                <a:solidFill>
                  <a:srgbClr val="7030A0"/>
                </a:solidFill>
                <a:latin typeface="Times New Roman" panose="02020603050405020304" pitchFamily="18" charset="0"/>
                <a:cs typeface="Times New Roman" panose="02020603050405020304" pitchFamily="18" charset="0"/>
              </a:rPr>
              <a:t> </a:t>
            </a:r>
            <a:r>
              <a:rPr lang="en-US" baseline="0" smtClean="0">
                <a:solidFill>
                  <a:srgbClr val="7030A0"/>
                </a:solidFill>
                <a:latin typeface="Times New Roman" panose="02020603050405020304" pitchFamily="18" charset="0"/>
                <a:cs typeface="Times New Roman" panose="02020603050405020304" pitchFamily="18" charset="0"/>
              </a:rPr>
              <a:t>KCN, nhà ở cho LLVT nhân dân…</a:t>
            </a:r>
            <a:endParaRPr dirty="0"/>
          </a:p>
        </p:txBody>
      </p:sp>
    </p:spTree>
    <p:extLst>
      <p:ext uri="{BB962C8B-B14F-4D97-AF65-F5344CB8AC3E}">
        <p14:creationId xmlns:p14="http://schemas.microsoft.com/office/powerpoint/2010/main" val="26160357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gd362d286f3_1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8" name="Google Shape;488;gd362d286f3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Tree>
    <p:extLst>
      <p:ext uri="{BB962C8B-B14F-4D97-AF65-F5344CB8AC3E}">
        <p14:creationId xmlns:p14="http://schemas.microsoft.com/office/powerpoint/2010/main" val="272864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p:nvPr/>
        </p:nvSpPr>
        <p:spPr>
          <a:xfrm>
            <a:off x="3413200" y="2179250"/>
            <a:ext cx="5673134" cy="2964253"/>
          </a:xfrm>
          <a:custGeom>
            <a:avLst/>
            <a:gdLst/>
            <a:ahLst/>
            <a:cxnLst/>
            <a:rect l="l" t="t" r="r" b="b"/>
            <a:pathLst>
              <a:path w="75243" h="39315" extrusionOk="0">
                <a:moveTo>
                  <a:pt x="15559" y="1"/>
                </a:moveTo>
                <a:cubicBezTo>
                  <a:pt x="11154" y="1"/>
                  <a:pt x="7592" y="1679"/>
                  <a:pt x="5554" y="6253"/>
                </a:cubicBezTo>
                <a:cubicBezTo>
                  <a:pt x="1" y="18717"/>
                  <a:pt x="16699" y="39314"/>
                  <a:pt x="16699" y="39314"/>
                </a:cubicBezTo>
                <a:lnTo>
                  <a:pt x="65341" y="39288"/>
                </a:lnTo>
                <a:cubicBezTo>
                  <a:pt x="65341" y="39288"/>
                  <a:pt x="73505" y="31745"/>
                  <a:pt x="74374" y="19951"/>
                </a:cubicBezTo>
                <a:cubicBezTo>
                  <a:pt x="75243" y="8156"/>
                  <a:pt x="56832" y="14657"/>
                  <a:pt x="42404" y="8741"/>
                </a:cubicBezTo>
                <a:cubicBezTo>
                  <a:pt x="33270" y="4997"/>
                  <a:pt x="23159" y="1"/>
                  <a:pt x="15559" y="1"/>
                </a:cubicBezTo>
                <a:close/>
              </a:path>
            </a:pathLst>
          </a:custGeom>
          <a:solidFill>
            <a:srgbClr val="FFFFFF">
              <a:alpha val="220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rot="10800000">
            <a:off x="0" y="-5500"/>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rot="10800000">
            <a:off x="6486929" y="4454648"/>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720000" y="812550"/>
            <a:ext cx="3852000" cy="3108900"/>
          </a:xfrm>
          <a:prstGeom prst="rect">
            <a:avLst/>
          </a:prstGeom>
        </p:spPr>
        <p:txBody>
          <a:bodyPr spcFirstLastPara="1" wrap="square" lIns="91425" tIns="91425" rIns="91425" bIns="91425" anchor="b" anchorCtr="0">
            <a:noAutofit/>
          </a:bodyPr>
          <a:lstStyle>
            <a:lvl1pPr lvl="0">
              <a:spcBef>
                <a:spcPts val="0"/>
              </a:spcBef>
              <a:spcAft>
                <a:spcPts val="0"/>
              </a:spcAft>
              <a:buClr>
                <a:srgbClr val="191919"/>
              </a:buClr>
              <a:buSzPts val="5200"/>
              <a:buNone/>
              <a:defRPr sz="5000" b="1">
                <a:latin typeface="Barlow Semi Condensed"/>
                <a:ea typeface="Barlow Semi Condensed"/>
                <a:cs typeface="Barlow Semi Condensed"/>
                <a:sym typeface="Barlow Semi Condensed"/>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sp>
        <p:nvSpPr>
          <p:cNvPr id="13" name="Google Shape;13;p2"/>
          <p:cNvSpPr txBox="1">
            <a:spLocks noGrp="1"/>
          </p:cNvSpPr>
          <p:nvPr>
            <p:ph type="subTitle" idx="1"/>
          </p:nvPr>
        </p:nvSpPr>
        <p:spPr>
          <a:xfrm>
            <a:off x="720000" y="3921450"/>
            <a:ext cx="3474600" cy="4095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200"/>
              <a:buNone/>
              <a:defRPr sz="1400">
                <a:latin typeface="Arimo Medium"/>
                <a:ea typeface="Arimo Medium"/>
                <a:cs typeface="Arimo Medium"/>
                <a:sym typeface="Arimo Medium"/>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p:nvPr/>
        </p:nvSpPr>
        <p:spPr>
          <a:xfrm flipH="1">
            <a:off x="2750863" y="2179250"/>
            <a:ext cx="5673134" cy="2964253"/>
          </a:xfrm>
          <a:custGeom>
            <a:avLst/>
            <a:gdLst/>
            <a:ahLst/>
            <a:cxnLst/>
            <a:rect l="l" t="t" r="r" b="b"/>
            <a:pathLst>
              <a:path w="75243" h="39315" extrusionOk="0">
                <a:moveTo>
                  <a:pt x="15559" y="1"/>
                </a:moveTo>
                <a:cubicBezTo>
                  <a:pt x="11154" y="1"/>
                  <a:pt x="7592" y="1679"/>
                  <a:pt x="5554" y="6253"/>
                </a:cubicBezTo>
                <a:cubicBezTo>
                  <a:pt x="1" y="18717"/>
                  <a:pt x="16699" y="39314"/>
                  <a:pt x="16699" y="39314"/>
                </a:cubicBezTo>
                <a:lnTo>
                  <a:pt x="65341" y="39288"/>
                </a:lnTo>
                <a:cubicBezTo>
                  <a:pt x="65341" y="39288"/>
                  <a:pt x="73505" y="31745"/>
                  <a:pt x="74374" y="19951"/>
                </a:cubicBezTo>
                <a:cubicBezTo>
                  <a:pt x="75243" y="8156"/>
                  <a:pt x="56832" y="14657"/>
                  <a:pt x="42404" y="8741"/>
                </a:cubicBezTo>
                <a:cubicBezTo>
                  <a:pt x="33270" y="4997"/>
                  <a:pt x="23159" y="1"/>
                  <a:pt x="15559" y="1"/>
                </a:cubicBezTo>
                <a:close/>
              </a:path>
            </a:pathLst>
          </a:custGeom>
          <a:solidFill>
            <a:srgbClr val="F2E5CE">
              <a:alpha val="205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3"/>
          <p:cNvSpPr/>
          <p:nvPr/>
        </p:nvSpPr>
        <p:spPr>
          <a:xfrm rot="10800000" flipH="1">
            <a:off x="-7"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p:nvPr/>
        </p:nvSpPr>
        <p:spPr>
          <a:xfrm flipH="1">
            <a:off x="4579843" y="7"/>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3"/>
          <p:cNvSpPr txBox="1">
            <a:spLocks noGrp="1"/>
          </p:cNvSpPr>
          <p:nvPr>
            <p:ph type="title"/>
          </p:nvPr>
        </p:nvSpPr>
        <p:spPr>
          <a:xfrm>
            <a:off x="1310200" y="2179625"/>
            <a:ext cx="6523500" cy="822900"/>
          </a:xfrm>
          <a:prstGeom prst="rect">
            <a:avLst/>
          </a:prstGeom>
        </p:spPr>
        <p:txBody>
          <a:bodyPr spcFirstLastPara="1" wrap="square" lIns="91425" tIns="91425" rIns="91425" bIns="91425" anchor="b" anchorCtr="0">
            <a:noAutofit/>
          </a:bodyPr>
          <a:lstStyle>
            <a:lvl1pPr lvl="0" algn="ctr">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9" name="Google Shape;19;p3"/>
          <p:cNvSpPr txBox="1">
            <a:spLocks noGrp="1"/>
          </p:cNvSpPr>
          <p:nvPr>
            <p:ph type="title" idx="2" hasCustomPrompt="1"/>
          </p:nvPr>
        </p:nvSpPr>
        <p:spPr>
          <a:xfrm>
            <a:off x="3657600" y="690325"/>
            <a:ext cx="1828800" cy="1336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000">
                <a:solidFill>
                  <a:schemeClr val="accent6"/>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20" name="Google Shape;20;p3"/>
          <p:cNvSpPr txBox="1">
            <a:spLocks noGrp="1"/>
          </p:cNvSpPr>
          <p:nvPr>
            <p:ph type="subTitle" idx="1"/>
          </p:nvPr>
        </p:nvSpPr>
        <p:spPr>
          <a:xfrm>
            <a:off x="2286000" y="2926325"/>
            <a:ext cx="4572000" cy="365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40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64"/>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73"/>
        <p:cNvGrpSpPr/>
        <p:nvPr/>
      </p:nvGrpSpPr>
      <p:grpSpPr>
        <a:xfrm>
          <a:off x="0" y="0"/>
          <a:ext cx="0" cy="0"/>
          <a:chOff x="0" y="0"/>
          <a:chExt cx="0" cy="0"/>
        </a:xfrm>
      </p:grpSpPr>
      <p:sp>
        <p:nvSpPr>
          <p:cNvPr id="74" name="Google Shape;74;p15"/>
          <p:cNvSpPr txBox="1">
            <a:spLocks noGrp="1"/>
          </p:cNvSpPr>
          <p:nvPr>
            <p:ph type="subTitle" idx="1"/>
          </p:nvPr>
        </p:nvSpPr>
        <p:spPr>
          <a:xfrm>
            <a:off x="720000" y="1706075"/>
            <a:ext cx="3583200" cy="23775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75" name="Google Shape;75;p15"/>
          <p:cNvSpPr txBox="1">
            <a:spLocks noGrp="1"/>
          </p:cNvSpPr>
          <p:nvPr>
            <p:ph type="subTitle" idx="2"/>
          </p:nvPr>
        </p:nvSpPr>
        <p:spPr>
          <a:xfrm>
            <a:off x="4840803" y="1706075"/>
            <a:ext cx="3583200" cy="2377500"/>
          </a:xfrm>
          <a:prstGeom prst="rect">
            <a:avLst/>
          </a:prstGeom>
        </p:spPr>
        <p:txBody>
          <a:bodyPr spcFirstLastPara="1" wrap="square" lIns="91425" tIns="91425" rIns="91425" bIns="91425" anchor="t" anchorCtr="0">
            <a:noAutofit/>
          </a:bodyPr>
          <a:lstStyle>
            <a:lvl1pPr lvl="0" rtl="0">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76" name="Google Shape;76;p15"/>
          <p:cNvSpPr txBox="1">
            <a:spLocks noGrp="1"/>
          </p:cNvSpPr>
          <p:nvPr>
            <p:ph type="title"/>
          </p:nvPr>
        </p:nvSpPr>
        <p:spPr>
          <a:xfrm>
            <a:off x="720000" y="331645"/>
            <a:ext cx="7704000" cy="640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77" name="Google Shape;77;p15"/>
          <p:cNvSpPr/>
          <p:nvPr/>
        </p:nvSpPr>
        <p:spPr>
          <a:xfrm rot="10800000">
            <a:off x="0" y="0"/>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5"/>
          <p:cNvSpPr/>
          <p:nvPr/>
        </p:nvSpPr>
        <p:spPr>
          <a:xfrm rot="10800000">
            <a:off x="6486929" y="4454648"/>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7200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5" name="Google Shape;95;p18"/>
          <p:cNvSpPr txBox="1">
            <a:spLocks noGrp="1"/>
          </p:cNvSpPr>
          <p:nvPr>
            <p:ph type="title" idx="2" hasCustomPrompt="1"/>
          </p:nvPr>
        </p:nvSpPr>
        <p:spPr>
          <a:xfrm>
            <a:off x="7200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6" name="Google Shape;96;p18"/>
          <p:cNvSpPr txBox="1">
            <a:spLocks noGrp="1"/>
          </p:cNvSpPr>
          <p:nvPr>
            <p:ph type="subTitle" idx="1"/>
          </p:nvPr>
        </p:nvSpPr>
        <p:spPr>
          <a:xfrm>
            <a:off x="7200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97" name="Google Shape;97;p18"/>
          <p:cNvSpPr txBox="1">
            <a:spLocks noGrp="1"/>
          </p:cNvSpPr>
          <p:nvPr>
            <p:ph type="title" idx="3"/>
          </p:nvPr>
        </p:nvSpPr>
        <p:spPr>
          <a:xfrm>
            <a:off x="35661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8" name="Google Shape;98;p18"/>
          <p:cNvSpPr txBox="1">
            <a:spLocks noGrp="1"/>
          </p:cNvSpPr>
          <p:nvPr>
            <p:ph type="title" idx="4" hasCustomPrompt="1"/>
          </p:nvPr>
        </p:nvSpPr>
        <p:spPr>
          <a:xfrm>
            <a:off x="35661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99" name="Google Shape;99;p18"/>
          <p:cNvSpPr txBox="1">
            <a:spLocks noGrp="1"/>
          </p:cNvSpPr>
          <p:nvPr>
            <p:ph type="subTitle" idx="5"/>
          </p:nvPr>
        </p:nvSpPr>
        <p:spPr>
          <a:xfrm>
            <a:off x="35661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0" name="Google Shape;100;p18"/>
          <p:cNvSpPr txBox="1">
            <a:spLocks noGrp="1"/>
          </p:cNvSpPr>
          <p:nvPr>
            <p:ph type="title" idx="6"/>
          </p:nvPr>
        </p:nvSpPr>
        <p:spPr>
          <a:xfrm>
            <a:off x="6412200" y="1818975"/>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1" name="Google Shape;101;p18"/>
          <p:cNvSpPr txBox="1">
            <a:spLocks noGrp="1"/>
          </p:cNvSpPr>
          <p:nvPr>
            <p:ph type="title" idx="7" hasCustomPrompt="1"/>
          </p:nvPr>
        </p:nvSpPr>
        <p:spPr>
          <a:xfrm>
            <a:off x="6412200" y="122557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2" name="Google Shape;102;p18"/>
          <p:cNvSpPr txBox="1">
            <a:spLocks noGrp="1"/>
          </p:cNvSpPr>
          <p:nvPr>
            <p:ph type="subTitle" idx="8"/>
          </p:nvPr>
        </p:nvSpPr>
        <p:spPr>
          <a:xfrm>
            <a:off x="6412200" y="2199975"/>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3" name="Google Shape;103;p18"/>
          <p:cNvSpPr txBox="1">
            <a:spLocks noGrp="1"/>
          </p:cNvSpPr>
          <p:nvPr>
            <p:ph type="title" idx="9"/>
          </p:nvPr>
        </p:nvSpPr>
        <p:spPr>
          <a:xfrm>
            <a:off x="7200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4" name="Google Shape;104;p18"/>
          <p:cNvSpPr txBox="1">
            <a:spLocks noGrp="1"/>
          </p:cNvSpPr>
          <p:nvPr>
            <p:ph type="title" idx="13" hasCustomPrompt="1"/>
          </p:nvPr>
        </p:nvSpPr>
        <p:spPr>
          <a:xfrm>
            <a:off x="7200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5" name="Google Shape;105;p18"/>
          <p:cNvSpPr txBox="1">
            <a:spLocks noGrp="1"/>
          </p:cNvSpPr>
          <p:nvPr>
            <p:ph type="subTitle" idx="14"/>
          </p:nvPr>
        </p:nvSpPr>
        <p:spPr>
          <a:xfrm>
            <a:off x="7200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6" name="Google Shape;106;p18"/>
          <p:cNvSpPr txBox="1">
            <a:spLocks noGrp="1"/>
          </p:cNvSpPr>
          <p:nvPr>
            <p:ph type="title" idx="15"/>
          </p:nvPr>
        </p:nvSpPr>
        <p:spPr>
          <a:xfrm>
            <a:off x="35661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07" name="Google Shape;107;p18"/>
          <p:cNvSpPr txBox="1">
            <a:spLocks noGrp="1"/>
          </p:cNvSpPr>
          <p:nvPr>
            <p:ph type="title" idx="16" hasCustomPrompt="1"/>
          </p:nvPr>
        </p:nvSpPr>
        <p:spPr>
          <a:xfrm>
            <a:off x="35661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08" name="Google Shape;108;p18"/>
          <p:cNvSpPr txBox="1">
            <a:spLocks noGrp="1"/>
          </p:cNvSpPr>
          <p:nvPr>
            <p:ph type="subTitle" idx="17"/>
          </p:nvPr>
        </p:nvSpPr>
        <p:spPr>
          <a:xfrm>
            <a:off x="35661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09" name="Google Shape;109;p18"/>
          <p:cNvSpPr txBox="1">
            <a:spLocks noGrp="1"/>
          </p:cNvSpPr>
          <p:nvPr>
            <p:ph type="title" idx="18"/>
          </p:nvPr>
        </p:nvSpPr>
        <p:spPr>
          <a:xfrm>
            <a:off x="6412200" y="3664900"/>
            <a:ext cx="2011800" cy="4572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0" name="Google Shape;110;p18"/>
          <p:cNvSpPr txBox="1">
            <a:spLocks noGrp="1"/>
          </p:cNvSpPr>
          <p:nvPr>
            <p:ph type="title" idx="19" hasCustomPrompt="1"/>
          </p:nvPr>
        </p:nvSpPr>
        <p:spPr>
          <a:xfrm>
            <a:off x="6412200" y="3071725"/>
            <a:ext cx="1098300" cy="593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4000">
                <a:solidFill>
                  <a:schemeClr val="accent6"/>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1" name="Google Shape;111;p18"/>
          <p:cNvSpPr txBox="1">
            <a:spLocks noGrp="1"/>
          </p:cNvSpPr>
          <p:nvPr>
            <p:ph type="subTitle" idx="20"/>
          </p:nvPr>
        </p:nvSpPr>
        <p:spPr>
          <a:xfrm>
            <a:off x="6412200" y="4045900"/>
            <a:ext cx="2011800" cy="548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112" name="Google Shape;112;p18"/>
          <p:cNvSpPr txBox="1">
            <a:spLocks noGrp="1"/>
          </p:cNvSpPr>
          <p:nvPr>
            <p:ph type="title" idx="21"/>
          </p:nvPr>
        </p:nvSpPr>
        <p:spPr>
          <a:xfrm>
            <a:off x="720000" y="332545"/>
            <a:ext cx="7704000" cy="6402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13" name="Google Shape;113;p18"/>
          <p:cNvSpPr/>
          <p:nvPr/>
        </p:nvSpPr>
        <p:spPr>
          <a:xfrm>
            <a:off x="4" y="-2"/>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18"/>
          <p:cNvSpPr/>
          <p:nvPr/>
        </p:nvSpPr>
        <p:spPr>
          <a:xfrm>
            <a:off x="6443270" y="4421251"/>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121"/>
        <p:cNvGrpSpPr/>
        <p:nvPr/>
      </p:nvGrpSpPr>
      <p:grpSpPr>
        <a:xfrm>
          <a:off x="0" y="0"/>
          <a:ext cx="0" cy="0"/>
          <a:chOff x="0" y="0"/>
          <a:chExt cx="0" cy="0"/>
        </a:xfrm>
      </p:grpSpPr>
      <p:sp>
        <p:nvSpPr>
          <p:cNvPr id="122" name="Google Shape;122;p20"/>
          <p:cNvSpPr/>
          <p:nvPr/>
        </p:nvSpPr>
        <p:spPr>
          <a:xfrm rot="10800000" flipH="1">
            <a:off x="-7"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0"/>
          <p:cNvSpPr/>
          <p:nvPr/>
        </p:nvSpPr>
        <p:spPr>
          <a:xfrm rot="10800000" flipH="1">
            <a:off x="6443275" y="2"/>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0"/>
          <p:cNvSpPr txBox="1">
            <a:spLocks noGrp="1"/>
          </p:cNvSpPr>
          <p:nvPr>
            <p:ph type="subTitle" idx="1"/>
          </p:nvPr>
        </p:nvSpPr>
        <p:spPr>
          <a:xfrm>
            <a:off x="5772300" y="2868900"/>
            <a:ext cx="2651700" cy="1280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25" name="Google Shape;125;p20"/>
          <p:cNvSpPr txBox="1">
            <a:spLocks noGrp="1"/>
          </p:cNvSpPr>
          <p:nvPr>
            <p:ph type="title"/>
          </p:nvPr>
        </p:nvSpPr>
        <p:spPr>
          <a:xfrm>
            <a:off x="5772300" y="994500"/>
            <a:ext cx="2651700" cy="1920300"/>
          </a:xfrm>
          <a:prstGeom prst="rect">
            <a:avLst/>
          </a:prstGeom>
        </p:spPr>
        <p:txBody>
          <a:bodyPr spcFirstLastPara="1" wrap="square" lIns="91425" tIns="91425" rIns="91425" bIns="91425" anchor="b"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26" name="Google Shape;126;p20"/>
          <p:cNvSpPr>
            <a:spLocks noGrp="1"/>
          </p:cNvSpPr>
          <p:nvPr>
            <p:ph type="pic" idx="2"/>
          </p:nvPr>
        </p:nvSpPr>
        <p:spPr>
          <a:xfrm>
            <a:off x="720000" y="540000"/>
            <a:ext cx="4754100" cy="406350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232"/>
        <p:cNvGrpSpPr/>
        <p:nvPr/>
      </p:nvGrpSpPr>
      <p:grpSpPr>
        <a:xfrm>
          <a:off x="0" y="0"/>
          <a:ext cx="0" cy="0"/>
          <a:chOff x="0" y="0"/>
          <a:chExt cx="0" cy="0"/>
        </a:xfrm>
      </p:grpSpPr>
      <p:sp>
        <p:nvSpPr>
          <p:cNvPr id="233" name="Google Shape;233;p32"/>
          <p:cNvSpPr/>
          <p:nvPr/>
        </p:nvSpPr>
        <p:spPr>
          <a:xfrm flipH="1">
            <a:off x="6486929" y="0"/>
            <a:ext cx="2657071" cy="688852"/>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32"/>
          <p:cNvSpPr/>
          <p:nvPr/>
        </p:nvSpPr>
        <p:spPr>
          <a:xfrm flipH="1">
            <a:off x="0" y="4421252"/>
            <a:ext cx="2700728" cy="722248"/>
          </a:xfrm>
          <a:custGeom>
            <a:avLst/>
            <a:gdLst/>
            <a:ahLst/>
            <a:cxnLst/>
            <a:rect l="l" t="t" r="r" b="b"/>
            <a:pathLst>
              <a:path w="47613" h="12733" extrusionOk="0">
                <a:moveTo>
                  <a:pt x="47612" y="0"/>
                </a:moveTo>
                <a:cubicBezTo>
                  <a:pt x="41404" y="2237"/>
                  <a:pt x="33280" y="7658"/>
                  <a:pt x="24278" y="8758"/>
                </a:cubicBezTo>
                <a:cubicBezTo>
                  <a:pt x="16006" y="9770"/>
                  <a:pt x="6691" y="10343"/>
                  <a:pt x="0" y="12733"/>
                </a:cubicBezTo>
                <a:lnTo>
                  <a:pt x="47612" y="12733"/>
                </a:lnTo>
                <a:lnTo>
                  <a:pt x="47612"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235"/>
        <p:cNvGrpSpPr/>
        <p:nvPr/>
      </p:nvGrpSpPr>
      <p:grpSpPr>
        <a:xfrm>
          <a:off x="0" y="0"/>
          <a:ext cx="0" cy="0"/>
          <a:chOff x="0" y="0"/>
          <a:chExt cx="0" cy="0"/>
        </a:xfrm>
      </p:grpSpPr>
      <p:sp>
        <p:nvSpPr>
          <p:cNvPr id="236" name="Google Shape;236;p33"/>
          <p:cNvSpPr/>
          <p:nvPr/>
        </p:nvSpPr>
        <p:spPr>
          <a:xfrm rot="10800000">
            <a:off x="4579843" y="3968582"/>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3"/>
          <p:cNvSpPr/>
          <p:nvPr/>
        </p:nvSpPr>
        <p:spPr>
          <a:xfrm>
            <a:off x="-7" y="7"/>
            <a:ext cx="4564157" cy="1174918"/>
          </a:xfrm>
          <a:custGeom>
            <a:avLst/>
            <a:gdLst/>
            <a:ahLst/>
            <a:cxnLst/>
            <a:rect l="l" t="t" r="r" b="b"/>
            <a:pathLst>
              <a:path w="33329" h="14171" extrusionOk="0">
                <a:moveTo>
                  <a:pt x="1" y="0"/>
                </a:moveTo>
                <a:lnTo>
                  <a:pt x="1" y="14171"/>
                </a:lnTo>
                <a:cubicBezTo>
                  <a:pt x="904" y="13849"/>
                  <a:pt x="1824" y="13565"/>
                  <a:pt x="2759" y="13328"/>
                </a:cubicBezTo>
                <a:cubicBezTo>
                  <a:pt x="14979" y="10240"/>
                  <a:pt x="29692" y="7842"/>
                  <a:pt x="333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331645"/>
            <a:ext cx="7704000" cy="640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1pPr>
            <a:lvl2pPr lvl="1"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2pPr>
            <a:lvl3pPr lvl="2"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3pPr>
            <a:lvl4pPr lvl="3"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4pPr>
            <a:lvl5pPr lvl="4"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5pPr>
            <a:lvl6pPr lvl="5"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6pPr>
            <a:lvl7pPr lvl="6"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7pPr>
            <a:lvl8pPr lvl="7"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8pPr>
            <a:lvl9pPr lvl="8" rtl="0">
              <a:lnSpc>
                <a:spcPct val="100000"/>
              </a:lnSpc>
              <a:spcBef>
                <a:spcPts val="0"/>
              </a:spcBef>
              <a:spcAft>
                <a:spcPts val="0"/>
              </a:spcAft>
              <a:buClr>
                <a:schemeClr val="dk1"/>
              </a:buClr>
              <a:buSzPts val="3000"/>
              <a:buFont typeface="Lexend Deca"/>
              <a:buNone/>
              <a:defRPr sz="3000" b="1">
                <a:solidFill>
                  <a:schemeClr val="dk1"/>
                </a:solidFill>
                <a:latin typeface="Lexend Deca"/>
                <a:ea typeface="Lexend Deca"/>
                <a:cs typeface="Lexend Deca"/>
                <a:sym typeface="Lexend Deca"/>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1pPr>
            <a:lvl2pPr marL="914400" lvl="1"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2pPr>
            <a:lvl3pPr marL="1371600" lvl="2"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3pPr>
            <a:lvl4pPr marL="1828800" lvl="3"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4pPr>
            <a:lvl5pPr marL="2286000" lvl="4"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5pPr>
            <a:lvl6pPr marL="2743200" lvl="5"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6pPr>
            <a:lvl7pPr marL="3200400" lvl="6"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7pPr>
            <a:lvl8pPr marL="3657600" lvl="7" indent="-304800">
              <a:lnSpc>
                <a:spcPct val="100000"/>
              </a:lnSpc>
              <a:spcBef>
                <a:spcPts val="1600"/>
              </a:spcBef>
              <a:spcAft>
                <a:spcPts val="0"/>
              </a:spcAft>
              <a:buClr>
                <a:schemeClr val="dk1"/>
              </a:buClr>
              <a:buSzPts val="1200"/>
              <a:buFont typeface="Arimo Medium"/>
              <a:buChar char="○"/>
              <a:defRPr sz="1200">
                <a:solidFill>
                  <a:schemeClr val="dk1"/>
                </a:solidFill>
                <a:latin typeface="Arimo Medium"/>
                <a:ea typeface="Arimo Medium"/>
                <a:cs typeface="Arimo Medium"/>
                <a:sym typeface="Arimo Medium"/>
              </a:defRPr>
            </a:lvl8pPr>
            <a:lvl9pPr marL="4114800" lvl="8" indent="-304800">
              <a:lnSpc>
                <a:spcPct val="100000"/>
              </a:lnSpc>
              <a:spcBef>
                <a:spcPts val="1600"/>
              </a:spcBef>
              <a:spcAft>
                <a:spcPts val="1600"/>
              </a:spcAft>
              <a:buClr>
                <a:schemeClr val="dk1"/>
              </a:buClr>
              <a:buSzPts val="1200"/>
              <a:buFont typeface="Arimo Medium"/>
              <a:buChar char="■"/>
              <a:defRPr sz="1200">
                <a:solidFill>
                  <a:schemeClr val="dk1"/>
                </a:solidFill>
                <a:latin typeface="Arimo Medium"/>
                <a:ea typeface="Arimo Medium"/>
                <a:cs typeface="Arimo Medium"/>
                <a:sym typeface="Arimo Medium"/>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8" r:id="rId3"/>
    <p:sldLayoutId id="2147483661" r:id="rId4"/>
    <p:sldLayoutId id="2147483664" r:id="rId5"/>
    <p:sldLayoutId id="2147483666" r:id="rId6"/>
    <p:sldLayoutId id="2147483678" r:id="rId7"/>
    <p:sldLayoutId id="2147483679" r:id="rId8"/>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5.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microsoft.com/office/2007/relationships/hdphoto" Target="../media/hdphoto6.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20.w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7"/>
          <p:cNvSpPr txBox="1">
            <a:spLocks noGrp="1"/>
          </p:cNvSpPr>
          <p:nvPr>
            <p:ph type="subTitle" idx="1"/>
          </p:nvPr>
        </p:nvSpPr>
        <p:spPr>
          <a:xfrm>
            <a:off x="802964" y="3585827"/>
            <a:ext cx="4003356" cy="682336"/>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smtClean="0">
                <a:solidFill>
                  <a:srgbClr val="00B050"/>
                </a:solidFill>
                <a:latin typeface="Times New Roman" panose="02020603050405020304" pitchFamily="18" charset="0"/>
                <a:cs typeface="Times New Roman" panose="02020603050405020304" pitchFamily="18" charset="0"/>
              </a:rPr>
              <a:t>BỘ XÂY DỰNG</a:t>
            </a:r>
            <a:endParaRPr lang="en" sz="2400" b="1" dirty="0">
              <a:solidFill>
                <a:srgbClr val="00B050"/>
              </a:solidFill>
              <a:latin typeface="Times New Roman" panose="02020603050405020304" pitchFamily="18" charset="0"/>
              <a:cs typeface="Times New Roman" panose="02020603050405020304" pitchFamily="18" charset="0"/>
            </a:endParaRPr>
          </a:p>
        </p:txBody>
      </p:sp>
      <p:sp>
        <p:nvSpPr>
          <p:cNvPr id="249" name="Google Shape;249;p37"/>
          <p:cNvSpPr txBox="1">
            <a:spLocks noGrp="1"/>
          </p:cNvSpPr>
          <p:nvPr>
            <p:ph type="ctrTitle"/>
          </p:nvPr>
        </p:nvSpPr>
        <p:spPr>
          <a:xfrm>
            <a:off x="86264" y="996570"/>
            <a:ext cx="5310834" cy="2517239"/>
          </a:xfrm>
          <a:prstGeom prst="rect">
            <a:avLst/>
          </a:prstGeom>
        </p:spPr>
        <p:txBody>
          <a:bodyPr spcFirstLastPara="1" wrap="square" lIns="91425" tIns="91425" rIns="91425" bIns="91425" anchor="b" anchorCtr="0">
            <a:noAutofit/>
          </a:bodyPr>
          <a:lstStyle/>
          <a:p>
            <a:pPr marL="0" lvl="0" indent="0" algn="ctr" rtl="0">
              <a:spcBef>
                <a:spcPts val="4000"/>
              </a:spcBef>
              <a:spcAft>
                <a:spcPts val="2000"/>
              </a:spcAft>
              <a:buNone/>
            </a:pPr>
            <a:r>
              <a:rPr lang="en" sz="44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
            </a:r>
            <a:br>
              <a:rPr lang="en" sz="44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 sz="4400">
                <a:solidFill>
                  <a:srgbClr val="ED2727"/>
                </a:solidFill>
                <a:latin typeface="Times New Roman" panose="02020603050405020304" pitchFamily="18" charset="0"/>
                <a:ea typeface="Lexend Deca Medium"/>
                <a:cs typeface="Times New Roman" panose="02020603050405020304" pitchFamily="18" charset="0"/>
                <a:sym typeface="Lexend Deca Medium"/>
              </a:rPr>
              <a:t/>
            </a:r>
            <a:br>
              <a:rPr lang="en" sz="440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 sz="44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
            </a:r>
            <a:br>
              <a:rPr lang="en" sz="44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 sz="44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LUẬT </a:t>
            </a:r>
            <a:r>
              <a:rPr lang="en" sz="4400" dirty="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NHÀ Ở 2023 </a:t>
            </a:r>
            <a:r>
              <a:rPr lang="en" sz="4400" b="0" dirty="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
            </a:r>
            <a:br>
              <a:rPr lang="en" sz="4400" b="0" dirty="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 sz="1700" dirty="0">
                <a:solidFill>
                  <a:srgbClr val="ED2727"/>
                </a:solidFill>
                <a:latin typeface="Times New Roman" panose="02020603050405020304" pitchFamily="18" charset="0"/>
                <a:ea typeface="Lexend Deca Medium"/>
                <a:cs typeface="Times New Roman" panose="02020603050405020304" pitchFamily="18" charset="0"/>
                <a:sym typeface="Lexend Deca Medium"/>
              </a:rPr>
              <a:t>VÀ CÁC </a:t>
            </a:r>
            <a:r>
              <a:rPr lang="en" sz="17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NGHỊ ĐỊNH, QUYẾT ĐỊNH, THÔNG TƯ</a:t>
            </a:r>
            <a:br>
              <a:rPr lang="en" sz="17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 sz="17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t>QUY ĐỊNH CHI TIẾT LUẬT NHÀ Ở 2023</a:t>
            </a:r>
            <a:br>
              <a:rPr lang="en" sz="1700" smtClean="0">
                <a:solidFill>
                  <a:srgbClr val="ED2727"/>
                </a:solidFill>
                <a:latin typeface="Times New Roman" panose="02020603050405020304" pitchFamily="18" charset="0"/>
                <a:ea typeface="Lexend Deca Medium"/>
                <a:cs typeface="Times New Roman" panose="02020603050405020304" pitchFamily="18" charset="0"/>
                <a:sym typeface="Lexend Deca Medium"/>
              </a:rPr>
            </a:br>
            <a:r>
              <a:rPr lang="en-US" sz="1600" smtClean="0">
                <a:solidFill>
                  <a:srgbClr val="00B050"/>
                </a:solidFill>
                <a:latin typeface="Times New Roman" panose="02020603050405020304" pitchFamily="18" charset="0"/>
                <a:ea typeface="Lexend Deca Medium"/>
                <a:cs typeface="Times New Roman" panose="02020603050405020304" pitchFamily="18" charset="0"/>
                <a:sym typeface="Lexend Deca Medium"/>
              </a:rPr>
              <a:t>(CÓ HIỆU LỰC THI HÀNH TỪ NGÀY 01/8/2024)</a:t>
            </a:r>
            <a:r>
              <a:rPr lang="en" sz="2000" dirty="0">
                <a:solidFill>
                  <a:srgbClr val="00B050"/>
                </a:solidFill>
                <a:latin typeface="Times New Roman" panose="02020603050405020304" pitchFamily="18" charset="0"/>
                <a:ea typeface="Lexend Deca Medium"/>
                <a:cs typeface="Times New Roman" panose="02020603050405020304" pitchFamily="18" charset="0"/>
                <a:sym typeface="Lexend Deca"/>
              </a:rPr>
              <a:t/>
            </a:r>
            <a:br>
              <a:rPr lang="en" sz="2000" dirty="0">
                <a:solidFill>
                  <a:srgbClr val="00B050"/>
                </a:solidFill>
                <a:latin typeface="Times New Roman" panose="02020603050405020304" pitchFamily="18" charset="0"/>
                <a:ea typeface="Lexend Deca Medium"/>
                <a:cs typeface="Times New Roman" panose="02020603050405020304" pitchFamily="18" charset="0"/>
                <a:sym typeface="Lexend Deca"/>
              </a:rPr>
            </a:br>
            <a:endParaRPr sz="2400" dirty="0">
              <a:solidFill>
                <a:srgbClr val="00B050"/>
              </a:solidFill>
              <a:latin typeface="Times New Roman" panose="02020603050405020304" pitchFamily="18" charset="0"/>
              <a:ea typeface="Lexend Deca Medium"/>
              <a:cs typeface="Times New Roman" panose="02020603050405020304" pitchFamily="18" charset="0"/>
              <a:sym typeface="Lexend Deca"/>
            </a:endParaRPr>
          </a:p>
        </p:txBody>
      </p:sp>
      <p:grpSp>
        <p:nvGrpSpPr>
          <p:cNvPr id="250" name="Google Shape;250;p37"/>
          <p:cNvGrpSpPr/>
          <p:nvPr/>
        </p:nvGrpSpPr>
        <p:grpSpPr>
          <a:xfrm>
            <a:off x="7572092" y="726514"/>
            <a:ext cx="583790" cy="549355"/>
            <a:chOff x="1649829" y="1700610"/>
            <a:chExt cx="470343" cy="439203"/>
          </a:xfrm>
        </p:grpSpPr>
        <p:sp>
          <p:nvSpPr>
            <p:cNvPr id="251" name="Google Shape;251;p37"/>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7"/>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37"/>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54" name="Google Shape;254;p37"/>
          <p:cNvGrpSpPr/>
          <p:nvPr/>
        </p:nvGrpSpPr>
        <p:grpSpPr>
          <a:xfrm flipH="1">
            <a:off x="4452610" y="907925"/>
            <a:ext cx="359905" cy="383903"/>
            <a:chOff x="3625816" y="1393740"/>
            <a:chExt cx="289966" cy="306926"/>
          </a:xfrm>
        </p:grpSpPr>
        <p:sp>
          <p:nvSpPr>
            <p:cNvPr id="255" name="Google Shape;255;p37"/>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37"/>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6" name="Google Shape;316;p37"/>
          <p:cNvGrpSpPr/>
          <p:nvPr/>
        </p:nvGrpSpPr>
        <p:grpSpPr>
          <a:xfrm rot="10800000" flipH="1">
            <a:off x="8290482" y="3435289"/>
            <a:ext cx="359905" cy="383903"/>
            <a:chOff x="3625816" y="1393740"/>
            <a:chExt cx="289966" cy="306926"/>
          </a:xfrm>
        </p:grpSpPr>
        <p:sp>
          <p:nvSpPr>
            <p:cNvPr id="317" name="Google Shape;317;p37"/>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7"/>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 name="Google Shape;257;p37"/>
          <p:cNvGrpSpPr/>
          <p:nvPr/>
        </p:nvGrpSpPr>
        <p:grpSpPr>
          <a:xfrm>
            <a:off x="5133232" y="3125362"/>
            <a:ext cx="2454833" cy="562307"/>
            <a:chOff x="4376863" y="4203532"/>
            <a:chExt cx="1823799" cy="417761"/>
          </a:xfrm>
        </p:grpSpPr>
        <p:sp>
          <p:nvSpPr>
            <p:cNvPr id="56" name="Google Shape;258;p37"/>
            <p:cNvSpPr/>
            <p:nvPr/>
          </p:nvSpPr>
          <p:spPr>
            <a:xfrm>
              <a:off x="4376863" y="4203532"/>
              <a:ext cx="1823799" cy="417761"/>
            </a:xfrm>
            <a:custGeom>
              <a:avLst/>
              <a:gdLst/>
              <a:ahLst/>
              <a:cxnLst/>
              <a:rect l="l" t="t" r="r" b="b"/>
              <a:pathLst>
                <a:path w="32153" h="7365" extrusionOk="0">
                  <a:moveTo>
                    <a:pt x="4086" y="1"/>
                  </a:moveTo>
                  <a:cubicBezTo>
                    <a:pt x="1839" y="1"/>
                    <a:pt x="0" y="1659"/>
                    <a:pt x="0" y="3683"/>
                  </a:cubicBezTo>
                  <a:cubicBezTo>
                    <a:pt x="0" y="5708"/>
                    <a:pt x="1839" y="7364"/>
                    <a:pt x="4086" y="7364"/>
                  </a:cubicBezTo>
                  <a:lnTo>
                    <a:pt x="32152" y="7364"/>
                  </a:lnTo>
                  <a:lnTo>
                    <a:pt x="32152"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59;p37"/>
            <p:cNvSpPr/>
            <p:nvPr/>
          </p:nvSpPr>
          <p:spPr>
            <a:xfrm>
              <a:off x="4547995" y="4250385"/>
              <a:ext cx="1652667" cy="324056"/>
            </a:xfrm>
            <a:custGeom>
              <a:avLst/>
              <a:gdLst/>
              <a:ahLst/>
              <a:cxnLst/>
              <a:rect l="l" t="t" r="r" b="b"/>
              <a:pathLst>
                <a:path w="29136" h="5713" extrusionOk="0">
                  <a:moveTo>
                    <a:pt x="3171" y="1"/>
                  </a:moveTo>
                  <a:cubicBezTo>
                    <a:pt x="1426" y="1"/>
                    <a:pt x="1" y="1286"/>
                    <a:pt x="1" y="2857"/>
                  </a:cubicBezTo>
                  <a:cubicBezTo>
                    <a:pt x="1" y="4427"/>
                    <a:pt x="1426" y="5712"/>
                    <a:pt x="3171" y="5712"/>
                  </a:cubicBezTo>
                  <a:lnTo>
                    <a:pt x="29135" y="5712"/>
                  </a:lnTo>
                  <a:lnTo>
                    <a:pt x="2913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60;p37"/>
            <p:cNvSpPr/>
            <p:nvPr/>
          </p:nvSpPr>
          <p:spPr>
            <a:xfrm>
              <a:off x="4594150" y="4523675"/>
              <a:ext cx="1606465"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61;p37"/>
            <p:cNvSpPr/>
            <p:nvPr/>
          </p:nvSpPr>
          <p:spPr>
            <a:xfrm>
              <a:off x="4572900" y="4446357"/>
              <a:ext cx="1627724" cy="12989"/>
            </a:xfrm>
            <a:custGeom>
              <a:avLst/>
              <a:gdLst/>
              <a:ahLst/>
              <a:cxnLst/>
              <a:rect l="l" t="t" r="r" b="b"/>
              <a:pathLst>
                <a:path w="35729" h="229"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62;p37"/>
            <p:cNvSpPr/>
            <p:nvPr/>
          </p:nvSpPr>
          <p:spPr>
            <a:xfrm>
              <a:off x="4572900" y="4369104"/>
              <a:ext cx="1627724" cy="12932"/>
            </a:xfrm>
            <a:custGeom>
              <a:avLst/>
              <a:gdLst/>
              <a:ahLst/>
              <a:cxnLst/>
              <a:rect l="l" t="t" r="r" b="b"/>
              <a:pathLst>
                <a:path w="35729" h="228"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63;p37"/>
            <p:cNvSpPr/>
            <p:nvPr/>
          </p:nvSpPr>
          <p:spPr>
            <a:xfrm>
              <a:off x="4590850" y="4291850"/>
              <a:ext cx="1609770"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264;p37"/>
            <p:cNvSpPr/>
            <p:nvPr/>
          </p:nvSpPr>
          <p:spPr>
            <a:xfrm>
              <a:off x="4528653" y="4231043"/>
              <a:ext cx="1672009" cy="362740"/>
            </a:xfrm>
            <a:custGeom>
              <a:avLst/>
              <a:gdLst/>
              <a:ahLst/>
              <a:cxnLst/>
              <a:rect l="l" t="t" r="r" b="b"/>
              <a:pathLst>
                <a:path w="29477" h="6395" extrusionOk="0">
                  <a:moveTo>
                    <a:pt x="3512" y="1"/>
                  </a:moveTo>
                  <a:cubicBezTo>
                    <a:pt x="1577" y="1"/>
                    <a:pt x="1" y="1434"/>
                    <a:pt x="1" y="3197"/>
                  </a:cubicBezTo>
                  <a:cubicBezTo>
                    <a:pt x="1" y="4961"/>
                    <a:pt x="1577" y="6394"/>
                    <a:pt x="3512" y="6394"/>
                  </a:cubicBezTo>
                  <a:lnTo>
                    <a:pt x="29476" y="6394"/>
                  </a:lnTo>
                  <a:lnTo>
                    <a:pt x="29476" y="5714"/>
                  </a:lnTo>
                  <a:lnTo>
                    <a:pt x="3512" y="5714"/>
                  </a:lnTo>
                  <a:cubicBezTo>
                    <a:pt x="1951" y="5714"/>
                    <a:pt x="681" y="4585"/>
                    <a:pt x="681" y="3197"/>
                  </a:cubicBezTo>
                  <a:cubicBezTo>
                    <a:pt x="681" y="1810"/>
                    <a:pt x="1951" y="681"/>
                    <a:pt x="3512" y="681"/>
                  </a:cubicBezTo>
                  <a:lnTo>
                    <a:pt x="29476" y="681"/>
                  </a:lnTo>
                  <a:lnTo>
                    <a:pt x="29476"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65;p37"/>
            <p:cNvSpPr/>
            <p:nvPr/>
          </p:nvSpPr>
          <p:spPr>
            <a:xfrm>
              <a:off x="4376863" y="4203532"/>
              <a:ext cx="1823799" cy="208852"/>
            </a:xfrm>
            <a:custGeom>
              <a:avLst/>
              <a:gdLst/>
              <a:ahLst/>
              <a:cxnLst/>
              <a:rect l="l" t="t" r="r" b="b"/>
              <a:pathLst>
                <a:path w="32153" h="3682" extrusionOk="0">
                  <a:moveTo>
                    <a:pt x="4086" y="1"/>
                  </a:moveTo>
                  <a:cubicBezTo>
                    <a:pt x="1839" y="1"/>
                    <a:pt x="0" y="1657"/>
                    <a:pt x="0" y="3682"/>
                  </a:cubicBezTo>
                  <a:lnTo>
                    <a:pt x="32152" y="3682"/>
                  </a:lnTo>
                  <a:lnTo>
                    <a:pt x="32152" y="1"/>
                  </a:ln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66;p37"/>
            <p:cNvSpPr/>
            <p:nvPr/>
          </p:nvSpPr>
          <p:spPr>
            <a:xfrm>
              <a:off x="4676450" y="4381447"/>
              <a:ext cx="98130" cy="134489"/>
            </a:xfrm>
            <a:custGeom>
              <a:avLst/>
              <a:gdLst/>
              <a:ahLst/>
              <a:cxnLst/>
              <a:rect l="l" t="t" r="r" b="b"/>
              <a:pathLst>
                <a:path w="1730" h="2371" extrusionOk="0">
                  <a:moveTo>
                    <a:pt x="1" y="0"/>
                  </a:moveTo>
                  <a:lnTo>
                    <a:pt x="1" y="2370"/>
                  </a:lnTo>
                  <a:lnTo>
                    <a:pt x="866" y="1613"/>
                  </a:lnTo>
                  <a:lnTo>
                    <a:pt x="1730" y="2370"/>
                  </a:lnTo>
                  <a:lnTo>
                    <a:pt x="173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67;p37"/>
            <p:cNvSpPr/>
            <p:nvPr/>
          </p:nvSpPr>
          <p:spPr>
            <a:xfrm>
              <a:off x="4676450" y="4381447"/>
              <a:ext cx="49122" cy="134489"/>
            </a:xfrm>
            <a:custGeom>
              <a:avLst/>
              <a:gdLst/>
              <a:ahLst/>
              <a:cxnLst/>
              <a:rect l="l" t="t" r="r" b="b"/>
              <a:pathLst>
                <a:path w="866" h="2371" extrusionOk="0">
                  <a:moveTo>
                    <a:pt x="1" y="0"/>
                  </a:moveTo>
                  <a:lnTo>
                    <a:pt x="1" y="2370"/>
                  </a:lnTo>
                  <a:lnTo>
                    <a:pt x="866" y="1613"/>
                  </a:lnTo>
                  <a:lnTo>
                    <a:pt x="866" y="0"/>
                  </a:ln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6" name="Google Shape;268;p37"/>
          <p:cNvGrpSpPr/>
          <p:nvPr/>
        </p:nvGrpSpPr>
        <p:grpSpPr>
          <a:xfrm flipH="1">
            <a:off x="5587918" y="3687642"/>
            <a:ext cx="2454833" cy="562307"/>
            <a:chOff x="4376863" y="4203532"/>
            <a:chExt cx="1823799" cy="417761"/>
          </a:xfrm>
        </p:grpSpPr>
        <p:sp>
          <p:nvSpPr>
            <p:cNvPr id="67" name="Google Shape;269;p37"/>
            <p:cNvSpPr/>
            <p:nvPr/>
          </p:nvSpPr>
          <p:spPr>
            <a:xfrm>
              <a:off x="4376863" y="4203532"/>
              <a:ext cx="1823799" cy="417761"/>
            </a:xfrm>
            <a:custGeom>
              <a:avLst/>
              <a:gdLst/>
              <a:ahLst/>
              <a:cxnLst/>
              <a:rect l="l" t="t" r="r" b="b"/>
              <a:pathLst>
                <a:path w="32153" h="7365" extrusionOk="0">
                  <a:moveTo>
                    <a:pt x="4086" y="1"/>
                  </a:moveTo>
                  <a:cubicBezTo>
                    <a:pt x="1839" y="1"/>
                    <a:pt x="0" y="1659"/>
                    <a:pt x="0" y="3683"/>
                  </a:cubicBezTo>
                  <a:cubicBezTo>
                    <a:pt x="0" y="5708"/>
                    <a:pt x="1839" y="7364"/>
                    <a:pt x="4086" y="7364"/>
                  </a:cubicBezTo>
                  <a:lnTo>
                    <a:pt x="32152" y="7364"/>
                  </a:lnTo>
                  <a:lnTo>
                    <a:pt x="3215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270;p37"/>
            <p:cNvSpPr/>
            <p:nvPr/>
          </p:nvSpPr>
          <p:spPr>
            <a:xfrm>
              <a:off x="4547995" y="4250385"/>
              <a:ext cx="1652667" cy="324056"/>
            </a:xfrm>
            <a:custGeom>
              <a:avLst/>
              <a:gdLst/>
              <a:ahLst/>
              <a:cxnLst/>
              <a:rect l="l" t="t" r="r" b="b"/>
              <a:pathLst>
                <a:path w="29136" h="5713" extrusionOk="0">
                  <a:moveTo>
                    <a:pt x="3171" y="1"/>
                  </a:moveTo>
                  <a:cubicBezTo>
                    <a:pt x="1426" y="1"/>
                    <a:pt x="1" y="1286"/>
                    <a:pt x="1" y="2857"/>
                  </a:cubicBezTo>
                  <a:cubicBezTo>
                    <a:pt x="1" y="4427"/>
                    <a:pt x="1426" y="5712"/>
                    <a:pt x="3171" y="5712"/>
                  </a:cubicBezTo>
                  <a:lnTo>
                    <a:pt x="29135" y="5712"/>
                  </a:lnTo>
                  <a:lnTo>
                    <a:pt x="29135"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271;p37"/>
            <p:cNvSpPr/>
            <p:nvPr/>
          </p:nvSpPr>
          <p:spPr>
            <a:xfrm>
              <a:off x="4594150" y="4523675"/>
              <a:ext cx="1606465"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272;p37"/>
            <p:cNvSpPr/>
            <p:nvPr/>
          </p:nvSpPr>
          <p:spPr>
            <a:xfrm>
              <a:off x="4572900" y="4446357"/>
              <a:ext cx="1627724" cy="12989"/>
            </a:xfrm>
            <a:custGeom>
              <a:avLst/>
              <a:gdLst/>
              <a:ahLst/>
              <a:cxnLst/>
              <a:rect l="l" t="t" r="r" b="b"/>
              <a:pathLst>
                <a:path w="35729" h="229"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273;p37"/>
            <p:cNvSpPr/>
            <p:nvPr/>
          </p:nvSpPr>
          <p:spPr>
            <a:xfrm>
              <a:off x="4572900" y="4369104"/>
              <a:ext cx="1627724" cy="12932"/>
            </a:xfrm>
            <a:custGeom>
              <a:avLst/>
              <a:gdLst/>
              <a:ahLst/>
              <a:cxnLst/>
              <a:rect l="l" t="t" r="r" b="b"/>
              <a:pathLst>
                <a:path w="35729" h="228" extrusionOk="0">
                  <a:moveTo>
                    <a:pt x="0" y="1"/>
                  </a:moveTo>
                  <a:lnTo>
                    <a:pt x="0" y="228"/>
                  </a:lnTo>
                  <a:lnTo>
                    <a:pt x="35729" y="228"/>
                  </a:lnTo>
                  <a:lnTo>
                    <a:pt x="3572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274;p37"/>
            <p:cNvSpPr/>
            <p:nvPr/>
          </p:nvSpPr>
          <p:spPr>
            <a:xfrm>
              <a:off x="4590850" y="4291850"/>
              <a:ext cx="1609770" cy="12925"/>
            </a:xfrm>
            <a:custGeom>
              <a:avLst/>
              <a:gdLst/>
              <a:ahLst/>
              <a:cxnLst/>
              <a:rect l="l" t="t" r="r" b="b"/>
              <a:pathLst>
                <a:path w="35729" h="228" extrusionOk="0">
                  <a:moveTo>
                    <a:pt x="0" y="0"/>
                  </a:moveTo>
                  <a:lnTo>
                    <a:pt x="0" y="228"/>
                  </a:lnTo>
                  <a:lnTo>
                    <a:pt x="35729" y="228"/>
                  </a:lnTo>
                  <a:lnTo>
                    <a:pt x="35729"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275;p37"/>
            <p:cNvSpPr/>
            <p:nvPr/>
          </p:nvSpPr>
          <p:spPr>
            <a:xfrm>
              <a:off x="4528653" y="4231043"/>
              <a:ext cx="1672009" cy="362740"/>
            </a:xfrm>
            <a:custGeom>
              <a:avLst/>
              <a:gdLst/>
              <a:ahLst/>
              <a:cxnLst/>
              <a:rect l="l" t="t" r="r" b="b"/>
              <a:pathLst>
                <a:path w="29477" h="6395" extrusionOk="0">
                  <a:moveTo>
                    <a:pt x="3512" y="1"/>
                  </a:moveTo>
                  <a:cubicBezTo>
                    <a:pt x="1577" y="1"/>
                    <a:pt x="1" y="1434"/>
                    <a:pt x="1" y="3197"/>
                  </a:cubicBezTo>
                  <a:cubicBezTo>
                    <a:pt x="1" y="4961"/>
                    <a:pt x="1577" y="6394"/>
                    <a:pt x="3512" y="6394"/>
                  </a:cubicBezTo>
                  <a:lnTo>
                    <a:pt x="29476" y="6394"/>
                  </a:lnTo>
                  <a:lnTo>
                    <a:pt x="29476" y="5714"/>
                  </a:lnTo>
                  <a:lnTo>
                    <a:pt x="3512" y="5714"/>
                  </a:lnTo>
                  <a:cubicBezTo>
                    <a:pt x="1951" y="5714"/>
                    <a:pt x="681" y="4585"/>
                    <a:pt x="681" y="3197"/>
                  </a:cubicBezTo>
                  <a:cubicBezTo>
                    <a:pt x="681" y="1810"/>
                    <a:pt x="1951" y="681"/>
                    <a:pt x="3512" y="681"/>
                  </a:cubicBezTo>
                  <a:lnTo>
                    <a:pt x="29476" y="681"/>
                  </a:lnTo>
                  <a:lnTo>
                    <a:pt x="29476"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276;p37"/>
            <p:cNvSpPr/>
            <p:nvPr/>
          </p:nvSpPr>
          <p:spPr>
            <a:xfrm>
              <a:off x="4376863" y="4203532"/>
              <a:ext cx="1823799" cy="208852"/>
            </a:xfrm>
            <a:custGeom>
              <a:avLst/>
              <a:gdLst/>
              <a:ahLst/>
              <a:cxnLst/>
              <a:rect l="l" t="t" r="r" b="b"/>
              <a:pathLst>
                <a:path w="32153" h="3682" extrusionOk="0">
                  <a:moveTo>
                    <a:pt x="4086" y="1"/>
                  </a:moveTo>
                  <a:cubicBezTo>
                    <a:pt x="1839" y="1"/>
                    <a:pt x="0" y="1657"/>
                    <a:pt x="0" y="3682"/>
                  </a:cubicBezTo>
                  <a:lnTo>
                    <a:pt x="32152" y="3682"/>
                  </a:lnTo>
                  <a:lnTo>
                    <a:pt x="32152" y="1"/>
                  </a:ln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277;p37"/>
            <p:cNvSpPr/>
            <p:nvPr/>
          </p:nvSpPr>
          <p:spPr>
            <a:xfrm>
              <a:off x="4676450" y="4381447"/>
              <a:ext cx="98130" cy="134489"/>
            </a:xfrm>
            <a:custGeom>
              <a:avLst/>
              <a:gdLst/>
              <a:ahLst/>
              <a:cxnLst/>
              <a:rect l="l" t="t" r="r" b="b"/>
              <a:pathLst>
                <a:path w="1730" h="2371" extrusionOk="0">
                  <a:moveTo>
                    <a:pt x="1" y="0"/>
                  </a:moveTo>
                  <a:lnTo>
                    <a:pt x="1" y="2370"/>
                  </a:lnTo>
                  <a:lnTo>
                    <a:pt x="866" y="1613"/>
                  </a:lnTo>
                  <a:lnTo>
                    <a:pt x="1730" y="2370"/>
                  </a:lnTo>
                  <a:lnTo>
                    <a:pt x="1730"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278;p37"/>
            <p:cNvSpPr/>
            <p:nvPr/>
          </p:nvSpPr>
          <p:spPr>
            <a:xfrm>
              <a:off x="4676450" y="4381447"/>
              <a:ext cx="49122" cy="134489"/>
            </a:xfrm>
            <a:custGeom>
              <a:avLst/>
              <a:gdLst/>
              <a:ahLst/>
              <a:cxnLst/>
              <a:rect l="l" t="t" r="r" b="b"/>
              <a:pathLst>
                <a:path w="866" h="2371" extrusionOk="0">
                  <a:moveTo>
                    <a:pt x="1" y="0"/>
                  </a:moveTo>
                  <a:lnTo>
                    <a:pt x="1" y="2370"/>
                  </a:lnTo>
                  <a:lnTo>
                    <a:pt x="866" y="1613"/>
                  </a:lnTo>
                  <a:lnTo>
                    <a:pt x="866" y="0"/>
                  </a:ln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279;p37"/>
          <p:cNvGrpSpPr/>
          <p:nvPr/>
        </p:nvGrpSpPr>
        <p:grpSpPr>
          <a:xfrm flipH="1">
            <a:off x="5231091" y="571120"/>
            <a:ext cx="2461576" cy="2523320"/>
            <a:chOff x="5426865" y="1757616"/>
            <a:chExt cx="1458280" cy="1495035"/>
          </a:xfrm>
        </p:grpSpPr>
        <p:sp>
          <p:nvSpPr>
            <p:cNvPr id="78" name="Google Shape;280;p37"/>
            <p:cNvSpPr/>
            <p:nvPr/>
          </p:nvSpPr>
          <p:spPr>
            <a:xfrm>
              <a:off x="6586671" y="1757616"/>
              <a:ext cx="298474" cy="171983"/>
            </a:xfrm>
            <a:custGeom>
              <a:avLst/>
              <a:gdLst/>
              <a:ahLst/>
              <a:cxnLst/>
              <a:rect l="l" t="t" r="r" b="b"/>
              <a:pathLst>
                <a:path w="5262" h="3032" extrusionOk="0">
                  <a:moveTo>
                    <a:pt x="3112" y="1"/>
                  </a:moveTo>
                  <a:cubicBezTo>
                    <a:pt x="1276" y="1"/>
                    <a:pt x="0" y="2305"/>
                    <a:pt x="0" y="2305"/>
                  </a:cubicBezTo>
                  <a:cubicBezTo>
                    <a:pt x="595" y="1875"/>
                    <a:pt x="1164" y="1716"/>
                    <a:pt x="1682" y="1716"/>
                  </a:cubicBezTo>
                  <a:cubicBezTo>
                    <a:pt x="3169" y="1716"/>
                    <a:pt x="4228" y="3031"/>
                    <a:pt x="4228" y="3031"/>
                  </a:cubicBezTo>
                  <a:cubicBezTo>
                    <a:pt x="5262" y="211"/>
                    <a:pt x="3378" y="17"/>
                    <a:pt x="3378" y="17"/>
                  </a:cubicBezTo>
                  <a:cubicBezTo>
                    <a:pt x="3288" y="6"/>
                    <a:pt x="3200" y="1"/>
                    <a:pt x="3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281;p37"/>
            <p:cNvSpPr/>
            <p:nvPr/>
          </p:nvSpPr>
          <p:spPr>
            <a:xfrm>
              <a:off x="5559426" y="1758467"/>
              <a:ext cx="1218910" cy="1494184"/>
            </a:xfrm>
            <a:custGeom>
              <a:avLst/>
              <a:gdLst/>
              <a:ahLst/>
              <a:cxnLst/>
              <a:rect l="l" t="t" r="r" b="b"/>
              <a:pathLst>
                <a:path w="21489" h="26342" extrusionOk="0">
                  <a:moveTo>
                    <a:pt x="8044" y="1"/>
                  </a:moveTo>
                  <a:cubicBezTo>
                    <a:pt x="7289" y="1"/>
                    <a:pt x="2505" y="197"/>
                    <a:pt x="2505" y="5183"/>
                  </a:cubicBezTo>
                  <a:cubicBezTo>
                    <a:pt x="2505" y="10596"/>
                    <a:pt x="2678" y="13171"/>
                    <a:pt x="2678" y="13171"/>
                  </a:cubicBezTo>
                  <a:cubicBezTo>
                    <a:pt x="2678" y="13171"/>
                    <a:pt x="4008" y="25499"/>
                    <a:pt x="0" y="26340"/>
                  </a:cubicBezTo>
                  <a:lnTo>
                    <a:pt x="13343" y="26340"/>
                  </a:lnTo>
                  <a:cubicBezTo>
                    <a:pt x="13343" y="26340"/>
                    <a:pt x="13378" y="26341"/>
                    <a:pt x="13443" y="26341"/>
                  </a:cubicBezTo>
                  <a:cubicBezTo>
                    <a:pt x="14198" y="26341"/>
                    <a:pt x="18982" y="26144"/>
                    <a:pt x="18982" y="21159"/>
                  </a:cubicBezTo>
                  <a:cubicBezTo>
                    <a:pt x="18982" y="15746"/>
                    <a:pt x="18465" y="13171"/>
                    <a:pt x="18465" y="13171"/>
                  </a:cubicBezTo>
                  <a:cubicBezTo>
                    <a:pt x="18465" y="13171"/>
                    <a:pt x="17479" y="845"/>
                    <a:pt x="21488" y="2"/>
                  </a:cubicBezTo>
                  <a:lnTo>
                    <a:pt x="8144" y="2"/>
                  </a:lnTo>
                  <a:cubicBezTo>
                    <a:pt x="8144" y="2"/>
                    <a:pt x="8109" y="1"/>
                    <a:pt x="80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282;p37"/>
            <p:cNvSpPr/>
            <p:nvPr/>
          </p:nvSpPr>
          <p:spPr>
            <a:xfrm>
              <a:off x="6244464" y="1758580"/>
              <a:ext cx="533872" cy="1481478"/>
            </a:xfrm>
            <a:custGeom>
              <a:avLst/>
              <a:gdLst/>
              <a:ahLst/>
              <a:cxnLst/>
              <a:rect l="l" t="t" r="r" b="b"/>
              <a:pathLst>
                <a:path w="9412" h="26118" extrusionOk="0">
                  <a:moveTo>
                    <a:pt x="4260" y="0"/>
                  </a:moveTo>
                  <a:cubicBezTo>
                    <a:pt x="1" y="1694"/>
                    <a:pt x="4188" y="15909"/>
                    <a:pt x="4276" y="21105"/>
                  </a:cubicBezTo>
                  <a:cubicBezTo>
                    <a:pt x="4324" y="23966"/>
                    <a:pt x="3533" y="25286"/>
                    <a:pt x="3081" y="26118"/>
                  </a:cubicBezTo>
                  <a:cubicBezTo>
                    <a:pt x="4729" y="25703"/>
                    <a:pt x="6905" y="24519"/>
                    <a:pt x="6905" y="21157"/>
                  </a:cubicBezTo>
                  <a:cubicBezTo>
                    <a:pt x="6905" y="15744"/>
                    <a:pt x="6388" y="13169"/>
                    <a:pt x="6388" y="13169"/>
                  </a:cubicBezTo>
                  <a:cubicBezTo>
                    <a:pt x="6388" y="13169"/>
                    <a:pt x="5402" y="843"/>
                    <a:pt x="9411" y="0"/>
                  </a:cubicBez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 name="Google Shape;283;p37"/>
            <p:cNvGrpSpPr/>
            <p:nvPr/>
          </p:nvGrpSpPr>
          <p:grpSpPr>
            <a:xfrm>
              <a:off x="5833182" y="2669035"/>
              <a:ext cx="295808" cy="246233"/>
              <a:chOff x="4004382" y="2669035"/>
              <a:chExt cx="295808" cy="246233"/>
            </a:xfrm>
          </p:grpSpPr>
          <p:sp>
            <p:nvSpPr>
              <p:cNvPr id="89" name="Google Shape;284;p37"/>
              <p:cNvSpPr/>
              <p:nvPr/>
            </p:nvSpPr>
            <p:spPr>
              <a:xfrm>
                <a:off x="4004382" y="2739144"/>
                <a:ext cx="175840" cy="176123"/>
              </a:xfrm>
              <a:custGeom>
                <a:avLst/>
                <a:gdLst/>
                <a:ahLst/>
                <a:cxnLst/>
                <a:rect l="l" t="t" r="r" b="b"/>
                <a:pathLst>
                  <a:path w="3100" h="3105" extrusionOk="0">
                    <a:moveTo>
                      <a:pt x="2158" y="1"/>
                    </a:moveTo>
                    <a:lnTo>
                      <a:pt x="0" y="2168"/>
                    </a:lnTo>
                    <a:lnTo>
                      <a:pt x="819" y="2287"/>
                    </a:lnTo>
                    <a:lnTo>
                      <a:pt x="941" y="3104"/>
                    </a:lnTo>
                    <a:lnTo>
                      <a:pt x="3099" y="937"/>
                    </a:lnTo>
                    <a:lnTo>
                      <a:pt x="21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285;p37"/>
              <p:cNvSpPr/>
              <p:nvPr/>
            </p:nvSpPr>
            <p:spPr>
              <a:xfrm>
                <a:off x="4124010" y="2738974"/>
                <a:ext cx="176180" cy="175840"/>
              </a:xfrm>
              <a:custGeom>
                <a:avLst/>
                <a:gdLst/>
                <a:ahLst/>
                <a:cxnLst/>
                <a:rect l="l" t="t" r="r" b="b"/>
                <a:pathLst>
                  <a:path w="3106" h="3100" extrusionOk="0">
                    <a:moveTo>
                      <a:pt x="939" y="1"/>
                    </a:moveTo>
                    <a:lnTo>
                      <a:pt x="1" y="942"/>
                    </a:lnTo>
                    <a:lnTo>
                      <a:pt x="2169" y="3100"/>
                    </a:lnTo>
                    <a:lnTo>
                      <a:pt x="2287" y="2281"/>
                    </a:lnTo>
                    <a:lnTo>
                      <a:pt x="3106" y="2159"/>
                    </a:lnTo>
                    <a:lnTo>
                      <a:pt x="93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286;p37"/>
              <p:cNvSpPr/>
              <p:nvPr/>
            </p:nvSpPr>
            <p:spPr>
              <a:xfrm>
                <a:off x="4047945" y="2669035"/>
                <a:ext cx="208228" cy="203407"/>
              </a:xfrm>
              <a:custGeom>
                <a:avLst/>
                <a:gdLst/>
                <a:ahLst/>
                <a:cxnLst/>
                <a:rect l="l" t="t" r="r" b="b"/>
                <a:pathLst>
                  <a:path w="3671" h="3586" extrusionOk="0">
                    <a:moveTo>
                      <a:pt x="2214" y="0"/>
                    </a:moveTo>
                    <a:cubicBezTo>
                      <a:pt x="2095" y="0"/>
                      <a:pt x="1955" y="165"/>
                      <a:pt x="1833" y="165"/>
                    </a:cubicBezTo>
                    <a:cubicBezTo>
                      <a:pt x="1709" y="165"/>
                      <a:pt x="1569" y="2"/>
                      <a:pt x="1450" y="2"/>
                    </a:cubicBezTo>
                    <a:cubicBezTo>
                      <a:pt x="1441" y="2"/>
                      <a:pt x="1432" y="3"/>
                      <a:pt x="1424" y="5"/>
                    </a:cubicBezTo>
                    <a:cubicBezTo>
                      <a:pt x="1296" y="34"/>
                      <a:pt x="1242" y="271"/>
                      <a:pt x="1127" y="328"/>
                    </a:cubicBezTo>
                    <a:cubicBezTo>
                      <a:pt x="1099" y="341"/>
                      <a:pt x="1065" y="346"/>
                      <a:pt x="1028" y="346"/>
                    </a:cubicBezTo>
                    <a:cubicBezTo>
                      <a:pt x="958" y="346"/>
                      <a:pt x="877" y="329"/>
                      <a:pt x="807" y="329"/>
                    </a:cubicBezTo>
                    <a:cubicBezTo>
                      <a:pt x="761" y="329"/>
                      <a:pt x="719" y="336"/>
                      <a:pt x="689" y="361"/>
                    </a:cubicBezTo>
                    <a:cubicBezTo>
                      <a:pt x="587" y="443"/>
                      <a:pt x="642" y="679"/>
                      <a:pt x="561" y="781"/>
                    </a:cubicBezTo>
                    <a:cubicBezTo>
                      <a:pt x="481" y="882"/>
                      <a:pt x="237" y="884"/>
                      <a:pt x="181" y="1000"/>
                    </a:cubicBezTo>
                    <a:cubicBezTo>
                      <a:pt x="125" y="1116"/>
                      <a:pt x="278" y="1306"/>
                      <a:pt x="249" y="1434"/>
                    </a:cubicBezTo>
                    <a:cubicBezTo>
                      <a:pt x="220" y="1558"/>
                      <a:pt x="1" y="1664"/>
                      <a:pt x="1" y="1797"/>
                    </a:cubicBezTo>
                    <a:cubicBezTo>
                      <a:pt x="2" y="1929"/>
                      <a:pt x="222" y="2035"/>
                      <a:pt x="251" y="2160"/>
                    </a:cubicBezTo>
                    <a:cubicBezTo>
                      <a:pt x="279" y="2287"/>
                      <a:pt x="129" y="2478"/>
                      <a:pt x="184" y="2593"/>
                    </a:cubicBezTo>
                    <a:cubicBezTo>
                      <a:pt x="242" y="2710"/>
                      <a:pt x="486" y="2710"/>
                      <a:pt x="566" y="2811"/>
                    </a:cubicBezTo>
                    <a:cubicBezTo>
                      <a:pt x="648" y="2911"/>
                      <a:pt x="593" y="3149"/>
                      <a:pt x="695" y="3229"/>
                    </a:cubicBezTo>
                    <a:cubicBezTo>
                      <a:pt x="725" y="3254"/>
                      <a:pt x="767" y="3261"/>
                      <a:pt x="813" y="3261"/>
                    </a:cubicBezTo>
                    <a:cubicBezTo>
                      <a:pt x="884" y="3261"/>
                      <a:pt x="966" y="3244"/>
                      <a:pt x="1037" y="3244"/>
                    </a:cubicBezTo>
                    <a:cubicBezTo>
                      <a:pt x="1073" y="3244"/>
                      <a:pt x="1105" y="3248"/>
                      <a:pt x="1133" y="3261"/>
                    </a:cubicBezTo>
                    <a:cubicBezTo>
                      <a:pt x="1249" y="3317"/>
                      <a:pt x="1304" y="3554"/>
                      <a:pt x="1431" y="3583"/>
                    </a:cubicBezTo>
                    <a:cubicBezTo>
                      <a:pt x="1440" y="3585"/>
                      <a:pt x="1449" y="3586"/>
                      <a:pt x="1458" y="3586"/>
                    </a:cubicBezTo>
                    <a:cubicBezTo>
                      <a:pt x="1577" y="3586"/>
                      <a:pt x="1716" y="3420"/>
                      <a:pt x="1840" y="3420"/>
                    </a:cubicBezTo>
                    <a:cubicBezTo>
                      <a:pt x="1963" y="3420"/>
                      <a:pt x="2104" y="3584"/>
                      <a:pt x="2221" y="3584"/>
                    </a:cubicBezTo>
                    <a:cubicBezTo>
                      <a:pt x="2230" y="3584"/>
                      <a:pt x="2239" y="3583"/>
                      <a:pt x="2248" y="3581"/>
                    </a:cubicBezTo>
                    <a:cubicBezTo>
                      <a:pt x="2377" y="3552"/>
                      <a:pt x="2430" y="3314"/>
                      <a:pt x="2545" y="3258"/>
                    </a:cubicBezTo>
                    <a:cubicBezTo>
                      <a:pt x="2573" y="3245"/>
                      <a:pt x="2607" y="3240"/>
                      <a:pt x="2644" y="3240"/>
                    </a:cubicBezTo>
                    <a:cubicBezTo>
                      <a:pt x="2714" y="3240"/>
                      <a:pt x="2795" y="3257"/>
                      <a:pt x="2865" y="3257"/>
                    </a:cubicBezTo>
                    <a:cubicBezTo>
                      <a:pt x="2911" y="3257"/>
                      <a:pt x="2953" y="3249"/>
                      <a:pt x="2983" y="3225"/>
                    </a:cubicBezTo>
                    <a:cubicBezTo>
                      <a:pt x="3084" y="3143"/>
                      <a:pt x="3030" y="2907"/>
                      <a:pt x="3110" y="2805"/>
                    </a:cubicBezTo>
                    <a:cubicBezTo>
                      <a:pt x="3191" y="2704"/>
                      <a:pt x="3434" y="2702"/>
                      <a:pt x="3491" y="2585"/>
                    </a:cubicBezTo>
                    <a:cubicBezTo>
                      <a:pt x="3547" y="2470"/>
                      <a:pt x="3395" y="2279"/>
                      <a:pt x="3424" y="2152"/>
                    </a:cubicBezTo>
                    <a:cubicBezTo>
                      <a:pt x="3451" y="2028"/>
                      <a:pt x="3671" y="1922"/>
                      <a:pt x="3671" y="1788"/>
                    </a:cubicBezTo>
                    <a:cubicBezTo>
                      <a:pt x="3671" y="1657"/>
                      <a:pt x="3451" y="1550"/>
                      <a:pt x="3422" y="1428"/>
                    </a:cubicBezTo>
                    <a:cubicBezTo>
                      <a:pt x="3392" y="1299"/>
                      <a:pt x="3544" y="1108"/>
                      <a:pt x="3488" y="993"/>
                    </a:cubicBezTo>
                    <a:cubicBezTo>
                      <a:pt x="3430" y="876"/>
                      <a:pt x="3186" y="876"/>
                      <a:pt x="3106" y="776"/>
                    </a:cubicBezTo>
                    <a:cubicBezTo>
                      <a:pt x="3025" y="675"/>
                      <a:pt x="3078" y="437"/>
                      <a:pt x="2977" y="356"/>
                    </a:cubicBezTo>
                    <a:cubicBezTo>
                      <a:pt x="2946" y="332"/>
                      <a:pt x="2904" y="325"/>
                      <a:pt x="2858" y="325"/>
                    </a:cubicBezTo>
                    <a:cubicBezTo>
                      <a:pt x="2787" y="325"/>
                      <a:pt x="2705" y="342"/>
                      <a:pt x="2634" y="342"/>
                    </a:cubicBezTo>
                    <a:cubicBezTo>
                      <a:pt x="2599" y="342"/>
                      <a:pt x="2566" y="338"/>
                      <a:pt x="2539" y="324"/>
                    </a:cubicBezTo>
                    <a:cubicBezTo>
                      <a:pt x="2424" y="270"/>
                      <a:pt x="2368" y="32"/>
                      <a:pt x="2240" y="3"/>
                    </a:cubicBezTo>
                    <a:cubicBezTo>
                      <a:pt x="2232" y="1"/>
                      <a:pt x="2223" y="0"/>
                      <a:pt x="22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287;p37"/>
              <p:cNvSpPr/>
              <p:nvPr/>
            </p:nvSpPr>
            <p:spPr>
              <a:xfrm>
                <a:off x="4073981" y="2694503"/>
                <a:ext cx="156157" cy="152527"/>
              </a:xfrm>
              <a:custGeom>
                <a:avLst/>
                <a:gdLst/>
                <a:ahLst/>
                <a:cxnLst/>
                <a:rect l="l" t="t" r="r" b="b"/>
                <a:pathLst>
                  <a:path w="2753" h="2689" extrusionOk="0">
                    <a:moveTo>
                      <a:pt x="1087" y="1"/>
                    </a:moveTo>
                    <a:cubicBezTo>
                      <a:pt x="1081" y="1"/>
                      <a:pt x="1074" y="1"/>
                      <a:pt x="1068" y="3"/>
                    </a:cubicBezTo>
                    <a:cubicBezTo>
                      <a:pt x="972" y="26"/>
                      <a:pt x="931" y="204"/>
                      <a:pt x="845" y="245"/>
                    </a:cubicBezTo>
                    <a:cubicBezTo>
                      <a:pt x="824" y="256"/>
                      <a:pt x="798" y="259"/>
                      <a:pt x="770" y="259"/>
                    </a:cubicBezTo>
                    <a:cubicBezTo>
                      <a:pt x="718" y="259"/>
                      <a:pt x="658" y="247"/>
                      <a:pt x="605" y="247"/>
                    </a:cubicBezTo>
                    <a:cubicBezTo>
                      <a:pt x="570" y="247"/>
                      <a:pt x="539" y="253"/>
                      <a:pt x="516" y="271"/>
                    </a:cubicBezTo>
                    <a:cubicBezTo>
                      <a:pt x="440" y="332"/>
                      <a:pt x="481" y="509"/>
                      <a:pt x="421" y="586"/>
                    </a:cubicBezTo>
                    <a:cubicBezTo>
                      <a:pt x="361" y="662"/>
                      <a:pt x="178" y="662"/>
                      <a:pt x="136" y="750"/>
                    </a:cubicBezTo>
                    <a:cubicBezTo>
                      <a:pt x="93" y="836"/>
                      <a:pt x="208" y="979"/>
                      <a:pt x="186" y="1076"/>
                    </a:cubicBezTo>
                    <a:cubicBezTo>
                      <a:pt x="166" y="1168"/>
                      <a:pt x="1" y="1248"/>
                      <a:pt x="1" y="1347"/>
                    </a:cubicBezTo>
                    <a:cubicBezTo>
                      <a:pt x="1" y="1447"/>
                      <a:pt x="166" y="1526"/>
                      <a:pt x="187" y="1618"/>
                    </a:cubicBezTo>
                    <a:cubicBezTo>
                      <a:pt x="210" y="1715"/>
                      <a:pt x="96" y="1858"/>
                      <a:pt x="139" y="1944"/>
                    </a:cubicBezTo>
                    <a:cubicBezTo>
                      <a:pt x="181" y="2032"/>
                      <a:pt x="364" y="2032"/>
                      <a:pt x="425" y="2108"/>
                    </a:cubicBezTo>
                    <a:cubicBezTo>
                      <a:pt x="486" y="2183"/>
                      <a:pt x="445" y="2361"/>
                      <a:pt x="522" y="2421"/>
                    </a:cubicBezTo>
                    <a:cubicBezTo>
                      <a:pt x="545" y="2440"/>
                      <a:pt x="576" y="2445"/>
                      <a:pt x="611" y="2445"/>
                    </a:cubicBezTo>
                    <a:cubicBezTo>
                      <a:pt x="664" y="2445"/>
                      <a:pt x="725" y="2432"/>
                      <a:pt x="777" y="2432"/>
                    </a:cubicBezTo>
                    <a:cubicBezTo>
                      <a:pt x="804" y="2432"/>
                      <a:pt x="829" y="2436"/>
                      <a:pt x="849" y="2446"/>
                    </a:cubicBezTo>
                    <a:cubicBezTo>
                      <a:pt x="936" y="2486"/>
                      <a:pt x="978" y="2665"/>
                      <a:pt x="1074" y="2687"/>
                    </a:cubicBezTo>
                    <a:cubicBezTo>
                      <a:pt x="1080" y="2688"/>
                      <a:pt x="1086" y="2689"/>
                      <a:pt x="1093" y="2689"/>
                    </a:cubicBezTo>
                    <a:cubicBezTo>
                      <a:pt x="1182" y="2689"/>
                      <a:pt x="1287" y="2564"/>
                      <a:pt x="1380" y="2564"/>
                    </a:cubicBezTo>
                    <a:cubicBezTo>
                      <a:pt x="1471" y="2564"/>
                      <a:pt x="1578" y="2687"/>
                      <a:pt x="1666" y="2687"/>
                    </a:cubicBezTo>
                    <a:cubicBezTo>
                      <a:pt x="1673" y="2687"/>
                      <a:pt x="1679" y="2686"/>
                      <a:pt x="1686" y="2685"/>
                    </a:cubicBezTo>
                    <a:cubicBezTo>
                      <a:pt x="1781" y="2662"/>
                      <a:pt x="1822" y="2485"/>
                      <a:pt x="1909" y="2443"/>
                    </a:cubicBezTo>
                    <a:cubicBezTo>
                      <a:pt x="1930" y="2432"/>
                      <a:pt x="1955" y="2429"/>
                      <a:pt x="1982" y="2429"/>
                    </a:cubicBezTo>
                    <a:cubicBezTo>
                      <a:pt x="2035" y="2429"/>
                      <a:pt x="2096" y="2442"/>
                      <a:pt x="2149" y="2442"/>
                    </a:cubicBezTo>
                    <a:cubicBezTo>
                      <a:pt x="2183" y="2442"/>
                      <a:pt x="2215" y="2436"/>
                      <a:pt x="2237" y="2418"/>
                    </a:cubicBezTo>
                    <a:cubicBezTo>
                      <a:pt x="2313" y="2356"/>
                      <a:pt x="2272" y="2179"/>
                      <a:pt x="2333" y="2103"/>
                    </a:cubicBezTo>
                    <a:cubicBezTo>
                      <a:pt x="2392" y="2027"/>
                      <a:pt x="2575" y="2026"/>
                      <a:pt x="2618" y="1938"/>
                    </a:cubicBezTo>
                    <a:cubicBezTo>
                      <a:pt x="2660" y="1852"/>
                      <a:pt x="2545" y="1709"/>
                      <a:pt x="2568" y="1614"/>
                    </a:cubicBezTo>
                    <a:cubicBezTo>
                      <a:pt x="2588" y="1520"/>
                      <a:pt x="2753" y="1439"/>
                      <a:pt x="2753" y="1341"/>
                    </a:cubicBezTo>
                    <a:cubicBezTo>
                      <a:pt x="2753" y="1241"/>
                      <a:pt x="2588" y="1162"/>
                      <a:pt x="2566" y="1070"/>
                    </a:cubicBezTo>
                    <a:cubicBezTo>
                      <a:pt x="2544" y="974"/>
                      <a:pt x="2657" y="830"/>
                      <a:pt x="2615" y="744"/>
                    </a:cubicBezTo>
                    <a:cubicBezTo>
                      <a:pt x="2572" y="656"/>
                      <a:pt x="2389" y="657"/>
                      <a:pt x="2328" y="582"/>
                    </a:cubicBezTo>
                    <a:cubicBezTo>
                      <a:pt x="2268" y="506"/>
                      <a:pt x="2309" y="327"/>
                      <a:pt x="2231" y="266"/>
                    </a:cubicBezTo>
                    <a:cubicBezTo>
                      <a:pt x="2209" y="248"/>
                      <a:pt x="2178" y="243"/>
                      <a:pt x="2145" y="243"/>
                    </a:cubicBezTo>
                    <a:cubicBezTo>
                      <a:pt x="2091" y="243"/>
                      <a:pt x="2028" y="257"/>
                      <a:pt x="1975" y="257"/>
                    </a:cubicBezTo>
                    <a:cubicBezTo>
                      <a:pt x="1948" y="257"/>
                      <a:pt x="1924" y="253"/>
                      <a:pt x="1904" y="244"/>
                    </a:cubicBezTo>
                    <a:cubicBezTo>
                      <a:pt x="1816" y="201"/>
                      <a:pt x="1775" y="24"/>
                      <a:pt x="1680" y="3"/>
                    </a:cubicBezTo>
                    <a:cubicBezTo>
                      <a:pt x="1673" y="1"/>
                      <a:pt x="1667" y="1"/>
                      <a:pt x="1660" y="1"/>
                    </a:cubicBezTo>
                    <a:cubicBezTo>
                      <a:pt x="1572" y="1"/>
                      <a:pt x="1467" y="124"/>
                      <a:pt x="1374" y="124"/>
                    </a:cubicBezTo>
                    <a:cubicBezTo>
                      <a:pt x="1281" y="124"/>
                      <a:pt x="1176" y="1"/>
                      <a:pt x="10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2" name="Google Shape;288;p37"/>
            <p:cNvSpPr/>
            <p:nvPr/>
          </p:nvSpPr>
          <p:spPr>
            <a:xfrm>
              <a:off x="5813770" y="1965618"/>
              <a:ext cx="693546" cy="13387"/>
            </a:xfrm>
            <a:custGeom>
              <a:avLst/>
              <a:gdLst/>
              <a:ahLst/>
              <a:cxnLst/>
              <a:rect l="l" t="t" r="r" b="b"/>
              <a:pathLst>
                <a:path w="12227" h="236" extrusionOk="0">
                  <a:moveTo>
                    <a:pt x="12225" y="1"/>
                  </a:moveTo>
                  <a:lnTo>
                    <a:pt x="0" y="30"/>
                  </a:lnTo>
                  <a:lnTo>
                    <a:pt x="2" y="236"/>
                  </a:lnTo>
                  <a:lnTo>
                    <a:pt x="12226"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289;p37"/>
            <p:cNvSpPr/>
            <p:nvPr/>
          </p:nvSpPr>
          <p:spPr>
            <a:xfrm>
              <a:off x="5813996" y="2082466"/>
              <a:ext cx="693546" cy="13273"/>
            </a:xfrm>
            <a:custGeom>
              <a:avLst/>
              <a:gdLst/>
              <a:ahLst/>
              <a:cxnLst/>
              <a:rect l="l" t="t" r="r" b="b"/>
              <a:pathLst>
                <a:path w="12227" h="234" extrusionOk="0">
                  <a:moveTo>
                    <a:pt x="12225" y="0"/>
                  </a:moveTo>
                  <a:lnTo>
                    <a:pt x="1" y="27"/>
                  </a:lnTo>
                  <a:lnTo>
                    <a:pt x="2" y="234"/>
                  </a:lnTo>
                  <a:lnTo>
                    <a:pt x="12227" y="205"/>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290;p37"/>
            <p:cNvSpPr/>
            <p:nvPr/>
          </p:nvSpPr>
          <p:spPr>
            <a:xfrm>
              <a:off x="5814337" y="2199201"/>
              <a:ext cx="693489" cy="13330"/>
            </a:xfrm>
            <a:custGeom>
              <a:avLst/>
              <a:gdLst/>
              <a:ahLst/>
              <a:cxnLst/>
              <a:rect l="l" t="t" r="r" b="b"/>
              <a:pathLst>
                <a:path w="12226" h="235" extrusionOk="0">
                  <a:moveTo>
                    <a:pt x="12225" y="0"/>
                  </a:moveTo>
                  <a:lnTo>
                    <a:pt x="1" y="29"/>
                  </a:lnTo>
                  <a:lnTo>
                    <a:pt x="1" y="235"/>
                  </a:lnTo>
                  <a:lnTo>
                    <a:pt x="12225" y="206"/>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291;p37"/>
            <p:cNvSpPr/>
            <p:nvPr/>
          </p:nvSpPr>
          <p:spPr>
            <a:xfrm>
              <a:off x="5814620" y="2315993"/>
              <a:ext cx="693433" cy="13387"/>
            </a:xfrm>
            <a:custGeom>
              <a:avLst/>
              <a:gdLst/>
              <a:ahLst/>
              <a:cxnLst/>
              <a:rect l="l" t="t" r="r" b="b"/>
              <a:pathLst>
                <a:path w="12225" h="236" extrusionOk="0">
                  <a:moveTo>
                    <a:pt x="12225" y="0"/>
                  </a:moveTo>
                  <a:lnTo>
                    <a:pt x="0" y="29"/>
                  </a:lnTo>
                  <a:lnTo>
                    <a:pt x="0" y="235"/>
                  </a:lnTo>
                  <a:lnTo>
                    <a:pt x="12225" y="207"/>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292;p37"/>
            <p:cNvSpPr/>
            <p:nvPr/>
          </p:nvSpPr>
          <p:spPr>
            <a:xfrm>
              <a:off x="5814847" y="2432785"/>
              <a:ext cx="693489" cy="13330"/>
            </a:xfrm>
            <a:custGeom>
              <a:avLst/>
              <a:gdLst/>
              <a:ahLst/>
              <a:cxnLst/>
              <a:rect l="l" t="t" r="r" b="b"/>
              <a:pathLst>
                <a:path w="12226" h="235" extrusionOk="0">
                  <a:moveTo>
                    <a:pt x="12225" y="1"/>
                  </a:moveTo>
                  <a:lnTo>
                    <a:pt x="1" y="28"/>
                  </a:lnTo>
                  <a:lnTo>
                    <a:pt x="1" y="234"/>
                  </a:lnTo>
                  <a:lnTo>
                    <a:pt x="12225" y="205"/>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293;p37"/>
            <p:cNvSpPr/>
            <p:nvPr/>
          </p:nvSpPr>
          <p:spPr>
            <a:xfrm>
              <a:off x="5815131" y="2549520"/>
              <a:ext cx="693433" cy="13387"/>
            </a:xfrm>
            <a:custGeom>
              <a:avLst/>
              <a:gdLst/>
              <a:ahLst/>
              <a:cxnLst/>
              <a:rect l="l" t="t" r="r" b="b"/>
              <a:pathLst>
                <a:path w="12225" h="236" extrusionOk="0">
                  <a:moveTo>
                    <a:pt x="12225" y="1"/>
                  </a:moveTo>
                  <a:lnTo>
                    <a:pt x="0" y="30"/>
                  </a:lnTo>
                  <a:lnTo>
                    <a:pt x="0" y="236"/>
                  </a:lnTo>
                  <a:lnTo>
                    <a:pt x="12225"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294;p37"/>
            <p:cNvSpPr/>
            <p:nvPr/>
          </p:nvSpPr>
          <p:spPr>
            <a:xfrm>
              <a:off x="5426865" y="3080728"/>
              <a:ext cx="1161904" cy="171869"/>
            </a:xfrm>
            <a:custGeom>
              <a:avLst/>
              <a:gdLst/>
              <a:ahLst/>
              <a:cxnLst/>
              <a:rect l="l" t="t" r="r" b="b"/>
              <a:pathLst>
                <a:path w="20484" h="3030" extrusionOk="0">
                  <a:moveTo>
                    <a:pt x="1034" y="1"/>
                  </a:moveTo>
                  <a:cubicBezTo>
                    <a:pt x="0" y="2820"/>
                    <a:pt x="1884" y="3014"/>
                    <a:pt x="1884" y="3014"/>
                  </a:cubicBezTo>
                  <a:cubicBezTo>
                    <a:pt x="1973" y="3025"/>
                    <a:pt x="2062" y="3030"/>
                    <a:pt x="2149" y="3030"/>
                  </a:cubicBezTo>
                  <a:cubicBezTo>
                    <a:pt x="2239" y="3030"/>
                    <a:pt x="2327" y="3024"/>
                    <a:pt x="2414" y="3014"/>
                  </a:cubicBezTo>
                  <a:lnTo>
                    <a:pt x="16241" y="3014"/>
                  </a:lnTo>
                  <a:cubicBezTo>
                    <a:pt x="19634" y="2712"/>
                    <a:pt x="20484" y="875"/>
                    <a:pt x="20484" y="875"/>
                  </a:cubicBezTo>
                  <a:lnTo>
                    <a:pt x="20484" y="875"/>
                  </a:lnTo>
                  <a:cubicBezTo>
                    <a:pt x="19372" y="1435"/>
                    <a:pt x="18494" y="1642"/>
                    <a:pt x="17802" y="1642"/>
                  </a:cubicBezTo>
                  <a:cubicBezTo>
                    <a:pt x="15854" y="1642"/>
                    <a:pt x="15391" y="1"/>
                    <a:pt x="1539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 y="-8884"/>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03</a:t>
            </a:r>
            <a:r>
              <a:rPr lang="en-US" sz="1800" dirty="0" smtClean="0">
                <a:solidFill>
                  <a:srgbClr val="ED2727"/>
                </a:solidFill>
                <a:latin typeface="Times New Roman" panose="02020603050405020304" pitchFamily="18" charset="0"/>
                <a:cs typeface="Times New Roman" panose="02020603050405020304" pitchFamily="18" charset="0"/>
              </a:rPr>
              <a:t>.</a:t>
            </a:r>
            <a:r>
              <a:rPr lang="en" sz="1800" dirty="0" smtClean="0">
                <a:solidFill>
                  <a:srgbClr val="ED2727"/>
                </a:solidFill>
                <a:latin typeface="Times New Roman" panose="02020603050405020304" pitchFamily="18" charset="0"/>
                <a:cs typeface="Times New Roman" panose="02020603050405020304" pitchFamily="18" charset="0"/>
              </a:rPr>
              <a:t> </a:t>
            </a:r>
            <a:r>
              <a:rPr lang="en" sz="1800" dirty="0">
                <a:solidFill>
                  <a:srgbClr val="ED2727"/>
                </a:solidFill>
                <a:latin typeface="Times New Roman" panose="02020603050405020304" pitchFamily="18" charset="0"/>
                <a:cs typeface="Times New Roman" panose="02020603050405020304" pitchFamily="18" charset="0"/>
              </a:rPr>
              <a:t>CHƯƠNG TRÌNH, </a:t>
            </a:r>
            <a:r>
              <a:rPr lang="en" sz="1800" dirty="0" smtClean="0">
                <a:solidFill>
                  <a:srgbClr val="ED2727"/>
                </a:solidFill>
                <a:latin typeface="Times New Roman" panose="02020603050405020304" pitchFamily="18" charset="0"/>
                <a:cs typeface="Times New Roman" panose="02020603050405020304" pitchFamily="18" charset="0"/>
              </a:rPr>
              <a:t>KẾ </a:t>
            </a:r>
            <a:r>
              <a:rPr lang="en" sz="1800" dirty="0">
                <a:solidFill>
                  <a:srgbClr val="ED2727"/>
                </a:solidFill>
                <a:latin typeface="Times New Roman" panose="02020603050405020304" pitchFamily="18" charset="0"/>
                <a:cs typeface="Times New Roman" panose="02020603050405020304" pitchFamily="18" charset="0"/>
              </a:rPr>
              <a:t>HOẠCH </a:t>
            </a:r>
            <a:r>
              <a:rPr lang="en" sz="1800" dirty="0" smtClean="0">
                <a:solidFill>
                  <a:srgbClr val="ED2727"/>
                </a:solidFill>
                <a:latin typeface="Times New Roman" panose="02020603050405020304" pitchFamily="18" charset="0"/>
                <a:cs typeface="Times New Roman" panose="02020603050405020304" pitchFamily="18" charset="0"/>
              </a:rPr>
              <a:t>PHÁT TRIỂN NHÀ Ở CẤP TỈNH</a:t>
            </a:r>
            <a:endParaRPr sz="1800" dirty="0">
              <a:solidFill>
                <a:srgbClr val="ED2727"/>
              </a:solidFill>
            </a:endParaRPr>
          </a:p>
        </p:txBody>
      </p:sp>
      <p:sp>
        <p:nvSpPr>
          <p:cNvPr id="17" name="Rectangle 16"/>
          <p:cNvSpPr/>
          <p:nvPr/>
        </p:nvSpPr>
        <p:spPr>
          <a:xfrm>
            <a:off x="235088" y="362464"/>
            <a:ext cx="8606709" cy="789960"/>
          </a:xfrm>
          <a:prstGeom prst="rect">
            <a:avLst/>
          </a:prstGeom>
        </p:spPr>
        <p:txBody>
          <a:bodyPr wrap="square">
            <a:spAutoFit/>
          </a:bodyPr>
          <a:lstStyle/>
          <a:p>
            <a:pPr algn="just">
              <a:spcBef>
                <a:spcPts val="200"/>
              </a:spcBef>
              <a:spcAft>
                <a:spcPts val="2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p>
          <a:p>
            <a:pPr algn="just">
              <a:spcBef>
                <a:spcPts val="200"/>
              </a:spcBef>
              <a:spcAft>
                <a:spcPts val="200"/>
              </a:spcAft>
            </a:pP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chi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tiết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khoản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2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27 LNO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dung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hoạch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PTNO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trong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đó</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đổi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bổ</a:t>
            </a:r>
            <a:r>
              <a:rPr lang="en-US" dirty="0">
                <a:solidFill>
                  <a:schemeClr val="accent6">
                    <a:lumMod val="75000"/>
                  </a:schemeClr>
                </a:solidFill>
                <a:latin typeface="Times New Roman" panose="02020603050405020304" pitchFamily="18" charset="0"/>
                <a:cs typeface="Times New Roman" panose="02020603050405020304" pitchFamily="18" charset="0"/>
              </a:rPr>
              <a:t> sung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nội</a:t>
            </a:r>
            <a:r>
              <a:rPr lang="en-US" dirty="0">
                <a:solidFill>
                  <a:schemeClr val="accent6">
                    <a:lumMod val="75000"/>
                  </a:schemeClr>
                </a:solidFill>
                <a:latin typeface="Times New Roman" panose="02020603050405020304" pitchFamily="18" charset="0"/>
                <a:cs typeface="Times New Roman" panose="02020603050405020304" pitchFamily="18" charset="0"/>
              </a:rPr>
              <a:t> dung: </a:t>
            </a:r>
          </a:p>
        </p:txBody>
      </p:sp>
      <p:sp>
        <p:nvSpPr>
          <p:cNvPr id="2" name="Rectangle 1"/>
          <p:cNvSpPr/>
          <p:nvPr/>
        </p:nvSpPr>
        <p:spPr>
          <a:xfrm>
            <a:off x="302199" y="2935641"/>
            <a:ext cx="8606709" cy="307777"/>
          </a:xfrm>
          <a:prstGeom prst="rect">
            <a:avLst/>
          </a:prstGeom>
        </p:spPr>
        <p:txBody>
          <a:bodyPr wrap="square">
            <a:spAutoFit/>
          </a:bodyPr>
          <a:lstStyle/>
          <a:p>
            <a:pPr algn="just">
              <a:spcBef>
                <a:spcPts val="200"/>
              </a:spcBef>
              <a:spcAft>
                <a:spcPts val="200"/>
              </a:spcAft>
            </a:pP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cải</a:t>
            </a:r>
            <a:r>
              <a:rPr lang="en-US" i="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tạo,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lại</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 name="Rectangle 2"/>
          <p:cNvSpPr/>
          <p:nvPr/>
        </p:nvSpPr>
        <p:spPr>
          <a:xfrm>
            <a:off x="1337844" y="3249768"/>
            <a:ext cx="7571064" cy="738664"/>
          </a:xfrm>
          <a:prstGeom prst="rect">
            <a:avLst/>
          </a:prstGeom>
        </p:spPr>
        <p:txBody>
          <a:bodyPr wrap="square">
            <a:spAutoFit/>
          </a:bodyPr>
          <a:lstStyle/>
          <a:p>
            <a:pPr algn="just">
              <a:spcBef>
                <a:spcPts val="200"/>
              </a:spcBef>
              <a:spcAft>
                <a:spcPts val="200"/>
              </a:spcAft>
            </a:pP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i="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lập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riêng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7),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đó</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nội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dung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liên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đến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lấy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ý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hữu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sử</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dụng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liên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trước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KH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đảm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khả</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5" name="Elbow Connector 4"/>
          <p:cNvCxnSpPr>
            <a:endCxn id="3" idx="1"/>
          </p:cNvCxnSpPr>
          <p:nvPr/>
        </p:nvCxnSpPr>
        <p:spPr>
          <a:xfrm>
            <a:off x="696284" y="3249768"/>
            <a:ext cx="641560" cy="369332"/>
          </a:xfrm>
          <a:prstGeom prst="bentConnector3">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
        <p:nvSpPr>
          <p:cNvPr id="6" name="Rectangle 5"/>
          <p:cNvSpPr/>
          <p:nvPr/>
        </p:nvSpPr>
        <p:spPr>
          <a:xfrm>
            <a:off x="302199" y="1089765"/>
            <a:ext cx="8606709" cy="1918474"/>
          </a:xfrm>
          <a:prstGeom prst="rect">
            <a:avLst/>
          </a:prstGeom>
        </p:spPr>
        <p:txBody>
          <a:bodyPr wrap="square">
            <a:spAutoFit/>
          </a:bodyPr>
          <a:lstStyle/>
          <a:p>
            <a:pPr marL="171450" indent="-171450" algn="just">
              <a:spcBef>
                <a:spcPts val="200"/>
              </a:spcBef>
              <a:spcAft>
                <a:spcPts val="200"/>
              </a:spcAft>
              <a:buFontTx/>
              <a:buChar char="-"/>
            </a:pP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Bỏ</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vị</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trí</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PTNO do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đã</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 Chương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sàn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loại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hoàn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thành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kỳ</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KH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9);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sàn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quân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người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đ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9)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chất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đô</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thị</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nông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28 LNO).</a:t>
            </a:r>
          </a:p>
          <a:p>
            <a:pPr marL="171450" indent="-171450" algn="just">
              <a:spcBef>
                <a:spcPts val="200"/>
              </a:spcBef>
              <a:spcAft>
                <a:spcPts val="200"/>
              </a:spcAft>
              <a:buFontTx/>
              <a:buChar char="-"/>
            </a:pP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sung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chấp</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thuận</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trương</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tiến</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độ</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trên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cơ</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đánh</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giá</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trạng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khả</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năng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cân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cung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cầu</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tốc</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độ</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đô</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thị</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hóa</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khả</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năng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đáp</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ứng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hạ</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tầng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KH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d </a:t>
            </a:r>
            <a:r>
              <a:rPr lang="en-US"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2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9</a:t>
            </a:r>
            <a:r>
              <a:rPr lang="en-US"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p>
          <a:p>
            <a:pPr marL="171450" indent="-171450" algn="just">
              <a:spcBef>
                <a:spcPts val="200"/>
              </a:spcBef>
              <a:spcAft>
                <a:spcPts val="200"/>
              </a:spcAft>
              <a:buFontTx/>
              <a:buChar char="-"/>
            </a:pP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Ban </a:t>
            </a:r>
            <a:r>
              <a:rPr lang="en-US" b="1"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hành</a:t>
            </a:r>
            <a:r>
              <a:rPr lang="en-US" b="1">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Đề cương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K</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ế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hoạch</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PTNO </a:t>
            </a:r>
            <a:r>
              <a:rPr lang="en-US" b="1"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để</a:t>
            </a:r>
            <a:r>
              <a:rPr lang="en-US" b="1">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UBND cấp tỉnh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phê</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duyệt</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cho</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thống</a:t>
            </a:r>
            <a:r>
              <a:rPr lang="en-US" b="1">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nhất </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Mẫu</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02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Phụ</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lục</a:t>
            </a:r>
            <a:r>
              <a:rPr lang="en-US" b="1"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II). </a:t>
            </a:r>
          </a:p>
        </p:txBody>
      </p:sp>
      <p:sp>
        <p:nvSpPr>
          <p:cNvPr id="14" name="Rectangle 13"/>
          <p:cNvSpPr/>
          <p:nvPr/>
        </p:nvSpPr>
        <p:spPr>
          <a:xfrm>
            <a:off x="1744940" y="4004560"/>
            <a:ext cx="6807671" cy="1374735"/>
          </a:xfrm>
          <a:prstGeom prst="rect">
            <a:avLst/>
          </a:prstGeom>
        </p:spPr>
        <p:txBody>
          <a:bodyPr wrap="square">
            <a:spAutoFit/>
          </a:bodyPr>
          <a:lstStyle/>
          <a:p>
            <a:pPr marL="171450" indent="-171450" algn="just">
              <a:spcBef>
                <a:spcPts val="200"/>
              </a:spcBef>
              <a:spcAft>
                <a:spcPts val="200"/>
              </a:spcAft>
              <a:buFontTx/>
              <a:buChar char="-"/>
            </a:pP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Đánh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trạng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sử</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dụng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NCC</a:t>
            </a:r>
          </a:p>
          <a:p>
            <a:pPr marL="171450" indent="-171450" algn="just">
              <a:spcBef>
                <a:spcPts val="200"/>
              </a:spcBef>
              <a:spcAft>
                <a:spcPts val="200"/>
              </a:spcAft>
              <a:buFontTx/>
              <a:buChar char="-"/>
            </a:pP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Xác định phạm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mô</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endPar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L="171450" indent="-171450" algn="just">
              <a:spcBef>
                <a:spcPts val="200"/>
              </a:spcBef>
              <a:spcAft>
                <a:spcPts val="200"/>
              </a:spcAft>
              <a:buFontTx/>
              <a:buChar char="-"/>
            </a:pP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dỡ</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di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dời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nội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bồi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hỗ</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trợ</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tái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bố</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trí</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chỗ</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tạm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endPar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L="171450" indent="-171450" algn="just">
              <a:spcBef>
                <a:spcPts val="200"/>
              </a:spcBef>
              <a:spcAft>
                <a:spcPts val="200"/>
              </a:spcAft>
              <a:buFontTx/>
              <a:buChar char="-"/>
            </a:pP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nguồn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hoàn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thành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marL="171450" indent="-171450" algn="just">
              <a:spcBef>
                <a:spcPts val="200"/>
              </a:spcBef>
              <a:spcAft>
                <a:spcPts val="200"/>
              </a:spcAft>
              <a:buFontTx/>
              <a:buChar char="-"/>
            </a:pP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01" y="3797129"/>
            <a:ext cx="2390862" cy="1344296"/>
          </a:xfrm>
          <a:prstGeom prst="rect">
            <a:avLst/>
          </a:prstGeom>
        </p:spPr>
      </p:pic>
    </p:spTree>
    <p:extLst>
      <p:ext uri="{BB962C8B-B14F-4D97-AF65-F5344CB8AC3E}">
        <p14:creationId xmlns:p14="http://schemas.microsoft.com/office/powerpoint/2010/main" val="9591524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32986" y="215886"/>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03</a:t>
            </a:r>
            <a:r>
              <a:rPr lang="en-US" sz="1800" smtClean="0">
                <a:solidFill>
                  <a:srgbClr val="ED2727"/>
                </a:solidFill>
                <a:latin typeface="Times New Roman" panose="02020603050405020304" pitchFamily="18" charset="0"/>
                <a:cs typeface="Times New Roman" panose="02020603050405020304" pitchFamily="18" charset="0"/>
              </a:rPr>
              <a:t>. </a:t>
            </a:r>
            <a:r>
              <a:rPr lang="en" sz="1800" smtClean="0">
                <a:solidFill>
                  <a:srgbClr val="ED2727"/>
                </a:solidFill>
                <a:latin typeface="Times New Roman" panose="02020603050405020304" pitchFamily="18" charset="0"/>
                <a:cs typeface="Times New Roman" panose="02020603050405020304" pitchFamily="18" charset="0"/>
              </a:rPr>
              <a:t>CHƯƠNG </a:t>
            </a:r>
            <a:r>
              <a:rPr lang="en" sz="1800" dirty="0">
                <a:solidFill>
                  <a:srgbClr val="ED2727"/>
                </a:solidFill>
                <a:latin typeface="Times New Roman" panose="02020603050405020304" pitchFamily="18" charset="0"/>
                <a:cs typeface="Times New Roman" panose="02020603050405020304" pitchFamily="18" charset="0"/>
              </a:rPr>
              <a:t>TRÌNH</a:t>
            </a:r>
            <a:r>
              <a:rPr lang="en" sz="1800">
                <a:solidFill>
                  <a:srgbClr val="ED2727"/>
                </a:solidFill>
                <a:latin typeface="Times New Roman" panose="02020603050405020304" pitchFamily="18" charset="0"/>
                <a:cs typeface="Times New Roman" panose="02020603050405020304" pitchFamily="18" charset="0"/>
              </a:rPr>
              <a:t>, </a:t>
            </a:r>
            <a:r>
              <a:rPr lang="en" sz="1800" smtClean="0">
                <a:solidFill>
                  <a:srgbClr val="ED2727"/>
                </a:solidFill>
                <a:latin typeface="Times New Roman" panose="02020603050405020304" pitchFamily="18" charset="0"/>
                <a:cs typeface="Times New Roman" panose="02020603050405020304" pitchFamily="18" charset="0"/>
              </a:rPr>
              <a:t>KẾ </a:t>
            </a:r>
            <a:r>
              <a:rPr lang="en" sz="1800" dirty="0">
                <a:solidFill>
                  <a:srgbClr val="ED2727"/>
                </a:solidFill>
                <a:latin typeface="Times New Roman" panose="02020603050405020304" pitchFamily="18" charset="0"/>
                <a:cs typeface="Times New Roman" panose="02020603050405020304" pitchFamily="18" charset="0"/>
              </a:rPr>
              <a:t>HOẠCH </a:t>
            </a:r>
            <a:r>
              <a:rPr lang="en" sz="1800" dirty="0" smtClean="0">
                <a:solidFill>
                  <a:srgbClr val="ED2727"/>
                </a:solidFill>
                <a:latin typeface="Times New Roman" panose="02020603050405020304" pitchFamily="18" charset="0"/>
                <a:cs typeface="Times New Roman" panose="02020603050405020304" pitchFamily="18" charset="0"/>
              </a:rPr>
              <a:t>PHÁT TRIỂN NHÀ Ở CẤP TỈNH</a:t>
            </a:r>
            <a:endParaRPr sz="1800" dirty="0">
              <a:solidFill>
                <a:srgbClr val="ED2727"/>
              </a:solidFill>
            </a:endParaRPr>
          </a:p>
        </p:txBody>
      </p:sp>
      <p:sp>
        <p:nvSpPr>
          <p:cNvPr id="4" name="Rectangle 3"/>
          <p:cNvSpPr/>
          <p:nvPr/>
        </p:nvSpPr>
        <p:spPr>
          <a:xfrm>
            <a:off x="368214" y="795362"/>
            <a:ext cx="8554805" cy="954107"/>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2.4.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Xây</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phê</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duyệt</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chương</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kế</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b="1" i="1" dirty="0">
                <a:solidFill>
                  <a:schemeClr val="accent6">
                    <a:lumMod val="75000"/>
                  </a:schemeClr>
                </a:solidFill>
                <a:latin typeface="Times New Roman" panose="02020603050405020304" pitchFamily="18" charset="0"/>
                <a:cs typeface="Times New Roman" panose="02020603050405020304" pitchFamily="18" charset="0"/>
              </a:rPr>
              <a:t> PTNO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cấp</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tỉnh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việc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xây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phê</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duyệt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công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khai</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CT, KH PT nhà </a:t>
            </a:r>
            <a:r>
              <a:rPr lang="en-US" dirty="0">
                <a:solidFill>
                  <a:schemeClr val="accent6">
                    <a:lumMod val="75000"/>
                  </a:schemeClr>
                </a:solidFill>
                <a:latin typeface="Times New Roman" panose="02020603050405020304" pitchFamily="18" charset="0"/>
                <a:cs typeface="Times New Roman" panose="02020603050405020304" pitchFamily="18" charset="0"/>
              </a:rPr>
              <a:t>ở </a:t>
            </a:r>
            <a:r>
              <a:rPr lang="en-US" dirty="0" err="1">
                <a:solidFill>
                  <a:schemeClr val="accent6">
                    <a:lumMod val="75000"/>
                  </a:schemeClr>
                </a:solidFill>
                <a:latin typeface="Times New Roman" panose="02020603050405020304" pitchFamily="18" charset="0"/>
                <a:cs typeface="Times New Roman" panose="02020603050405020304" pitchFamily="18" charset="0"/>
              </a:rPr>
              <a:t>cấp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tỉnh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bỏ</a:t>
            </a:r>
            <a:r>
              <a:rPr lang="en-US" smtClean="0">
                <a:solidFill>
                  <a:srgbClr val="7030A0"/>
                </a:solidFill>
                <a:latin typeface="Times New Roman" panose="02020603050405020304" pitchFamily="18" charset="0"/>
                <a:cs typeface="Times New Roman" panose="02020603050405020304" pitchFamily="18" charset="0"/>
              </a:rPr>
              <a:t> yêu cầu lấy </a:t>
            </a:r>
            <a:r>
              <a:rPr lang="en-US">
                <a:solidFill>
                  <a:srgbClr val="7030A0"/>
                </a:solidFill>
                <a:latin typeface="Times New Roman" panose="02020603050405020304" pitchFamily="18" charset="0"/>
                <a:cs typeface="Times New Roman" panose="02020603050405020304" pitchFamily="18" charset="0"/>
              </a:rPr>
              <a:t>ý </a:t>
            </a:r>
            <a:r>
              <a:rPr lang="en-US" smtClean="0">
                <a:solidFill>
                  <a:srgbClr val="7030A0"/>
                </a:solidFill>
                <a:latin typeface="Times New Roman" panose="02020603050405020304" pitchFamily="18" charset="0"/>
                <a:cs typeface="Times New Roman" panose="02020603050405020304" pitchFamily="18" charset="0"/>
              </a:rPr>
              <a:t>kiến của </a:t>
            </a:r>
            <a:r>
              <a:rPr lang="en-US" dirty="0" err="1">
                <a:solidFill>
                  <a:srgbClr val="7030A0"/>
                </a:solidFill>
                <a:latin typeface="Times New Roman" panose="02020603050405020304" pitchFamily="18" charset="0"/>
                <a:cs typeface="Times New Roman" panose="02020603050405020304" pitchFamily="18" charset="0"/>
              </a:rPr>
              <a:t>Bộ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đối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với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chương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trình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a:solidFill>
                  <a:srgbClr val="7030A0"/>
                </a:solidFill>
                <a:latin typeface="Times New Roman" panose="02020603050405020304" pitchFamily="18" charset="0"/>
                <a:cs typeface="Times New Roman" panose="02020603050405020304" pitchFamily="18" charset="0"/>
              </a:rPr>
              <a:t>5 </a:t>
            </a:r>
            <a:r>
              <a:rPr lang="en-US" smtClean="0">
                <a:solidFill>
                  <a:srgbClr val="7030A0"/>
                </a:solidFill>
                <a:latin typeface="Times New Roman" panose="02020603050405020304" pitchFamily="18" charset="0"/>
                <a:cs typeface="Times New Roman" panose="02020603050405020304" pitchFamily="18" charset="0"/>
              </a:rPr>
              <a:t>thành </a:t>
            </a:r>
            <a:r>
              <a:rPr lang="en-US" dirty="0" err="1">
                <a:solidFill>
                  <a:srgbClr val="7030A0"/>
                </a:solidFill>
                <a:latin typeface="Times New Roman" panose="02020603050405020304" pitchFamily="18" charset="0"/>
                <a:cs typeface="Times New Roman" panose="02020603050405020304" pitchFamily="18" charset="0"/>
              </a:rPr>
              <a:t>phố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thuộc</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ương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pPr algn="just"/>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13" name="Elbow Connector 12"/>
          <p:cNvCxnSpPr/>
          <p:nvPr/>
        </p:nvCxnSpPr>
        <p:spPr>
          <a:xfrm>
            <a:off x="422821" y="1642213"/>
            <a:ext cx="831898" cy="344094"/>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221753" y="1570676"/>
            <a:ext cx="7623428" cy="738664"/>
          </a:xfrm>
          <a:prstGeom prst="rect">
            <a:avLst/>
          </a:prstGeom>
        </p:spPr>
        <p:txBody>
          <a:bodyPr wrap="square">
            <a:spAutoFit/>
          </a:bodyPr>
          <a:lstStyle/>
          <a:p>
            <a:pPr algn="just">
              <a:spcBef>
                <a:spcPts val="400"/>
              </a:spcBef>
              <a:spcAft>
                <a:spcPts val="400"/>
              </a:spcAft>
            </a:pP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chi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tiết</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về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tự</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tục</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XD,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CT, KH,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sung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tục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CT (trước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30/6</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 duyệt KH (trước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31/12)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phù</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p:txBody>
      </p:sp>
      <p:sp>
        <p:nvSpPr>
          <p:cNvPr id="17" name="Rectangle 16"/>
          <p:cNvSpPr/>
          <p:nvPr/>
        </p:nvSpPr>
        <p:spPr>
          <a:xfrm>
            <a:off x="1509456" y="3789119"/>
            <a:ext cx="1259871" cy="46166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Cơ</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quan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QLNO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cấp</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tỉnh</a:t>
            </a:r>
            <a:endPar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1828151" y="3494224"/>
            <a:ext cx="1258765" cy="261610"/>
          </a:xfrm>
          <a:prstGeom prst="rect">
            <a:avLst/>
          </a:prstGeom>
        </p:spPr>
        <p:txBody>
          <a:bodyPr wrap="square">
            <a:spAutoFit/>
          </a:bodyPr>
          <a:lstStyle/>
          <a:p>
            <a:pPr algn="ctr">
              <a:spcBef>
                <a:spcPts val="400"/>
              </a:spcBef>
              <a:spcAft>
                <a:spcPts val="400"/>
              </a:spcAft>
            </a:pPr>
            <a:r>
              <a:rPr lang="en-US" sz="11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ề</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xuất</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1509456" y="3153794"/>
            <a:ext cx="1259871" cy="276999"/>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UBND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tỉnh</a:t>
            </a:r>
            <a:endPar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1" name="Rectangle 20"/>
          <p:cNvSpPr/>
          <p:nvPr/>
        </p:nvSpPr>
        <p:spPr>
          <a:xfrm>
            <a:off x="3377844" y="3389047"/>
            <a:ext cx="1590529" cy="430887"/>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2</a:t>
            </a:r>
            <a:r>
              <a:rPr lang="en-US" sz="1100" b="1"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P</a:t>
            </a:r>
            <a:r>
              <a:rPr lang="en-US" sz="110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ê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cương</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toán</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45 </a:t>
            </a:r>
            <a:r>
              <a:rPr lang="en-US" sz="1100" i="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p:txBody>
      </p:sp>
      <p:sp>
        <p:nvSpPr>
          <p:cNvPr id="23" name="Rectangle 22"/>
          <p:cNvSpPr/>
          <p:nvPr/>
        </p:nvSpPr>
        <p:spPr>
          <a:xfrm>
            <a:off x="4128973" y="3923921"/>
            <a:ext cx="1259871" cy="276999"/>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Đơn</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vị</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tư</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vấn</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4" name="Straight Arrow Connector 23"/>
          <p:cNvCxnSpPr>
            <a:stCxn id="17" idx="0"/>
            <a:endCxn id="19" idx="2"/>
          </p:cNvCxnSpPr>
          <p:nvPr/>
        </p:nvCxnSpPr>
        <p:spPr>
          <a:xfrm flipV="1">
            <a:off x="2139392" y="3430793"/>
            <a:ext cx="0" cy="3583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a:off x="2775677" y="4112284"/>
            <a:ext cx="13469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2741023" y="3809471"/>
            <a:ext cx="1280183" cy="261610"/>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3.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t/hiện</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34" name="Straight Arrow Connector 33"/>
          <p:cNvCxnSpPr/>
          <p:nvPr/>
        </p:nvCxnSpPr>
        <p:spPr>
          <a:xfrm>
            <a:off x="5388844" y="4077082"/>
            <a:ext cx="13469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748490" y="3789118"/>
            <a:ext cx="1685783" cy="46166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UBND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huyện</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cơ</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quan</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tổ</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liên</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quan</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7" name="Rectangle 36"/>
          <p:cNvSpPr/>
          <p:nvPr/>
        </p:nvSpPr>
        <p:spPr>
          <a:xfrm>
            <a:off x="4118816" y="4191719"/>
            <a:ext cx="1280183" cy="246221"/>
          </a:xfrm>
          <a:prstGeom prst="rect">
            <a:avLst/>
          </a:prstGeom>
        </p:spPr>
        <p:txBody>
          <a:bodyPr wrap="square">
            <a:spAutoFit/>
          </a:bodyPr>
          <a:lstStyle/>
          <a:p>
            <a:pPr algn="ctr">
              <a:spcBef>
                <a:spcPts val="400"/>
              </a:spcBef>
              <a:spcAft>
                <a:spcPts val="400"/>
              </a:spcAft>
            </a:pPr>
            <a:r>
              <a:rPr lang="en-US" sz="10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sz="10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0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sz="10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0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sz="10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0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thảo</a:t>
            </a:r>
            <a:endParaRPr lang="en-US" sz="10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0" name="Rectangle 39"/>
          <p:cNvSpPr/>
          <p:nvPr/>
        </p:nvSpPr>
        <p:spPr>
          <a:xfrm>
            <a:off x="2811778" y="4479662"/>
            <a:ext cx="3122406" cy="276999"/>
          </a:xfrm>
          <a:prstGeom prst="rect">
            <a:avLst/>
          </a:prstGeom>
        </p:spPr>
        <p:txBody>
          <a:bodyPr wrap="square">
            <a:spAutoFit/>
          </a:bodyPr>
          <a:lstStyle/>
          <a:p>
            <a:pPr algn="ctr">
              <a:spcBef>
                <a:spcPts val="400"/>
              </a:spcBef>
              <a:spcAft>
                <a:spcPts val="400"/>
              </a:spcAft>
            </a:pPr>
            <a:r>
              <a:rPr lang="en-US" sz="12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 2</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Tự</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sz="120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XD dự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thảo</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gửi</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lấy</a:t>
            </a:r>
            <a:r>
              <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ý </a:t>
            </a:r>
            <a:r>
              <a:rPr lang="en-US" sz="12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endParaRPr lang="en-US" sz="12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1" name="Rectangle 40"/>
          <p:cNvSpPr/>
          <p:nvPr/>
        </p:nvSpPr>
        <p:spPr>
          <a:xfrm>
            <a:off x="5388844" y="3807978"/>
            <a:ext cx="1280183" cy="261610"/>
          </a:xfrm>
          <a:prstGeom prst="rect">
            <a:avLst/>
          </a:prstGeom>
        </p:spPr>
        <p:txBody>
          <a:bodyPr wrap="square">
            <a:spAutoFit/>
          </a:bodyPr>
          <a:lstStyle/>
          <a:p>
            <a:pPr algn="ctr">
              <a:spcBef>
                <a:spcPts val="400"/>
              </a:spcBef>
              <a:spcAft>
                <a:spcPts val="400"/>
              </a:spcAft>
            </a:pP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Gửi</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lấy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ý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2" name="Rectangle 41"/>
          <p:cNvSpPr/>
          <p:nvPr/>
        </p:nvSpPr>
        <p:spPr>
          <a:xfrm>
            <a:off x="7626036" y="4274478"/>
            <a:ext cx="1417837" cy="261610"/>
          </a:xfrm>
          <a:prstGeom prst="rect">
            <a:avLst/>
          </a:prstGeom>
        </p:spPr>
        <p:txBody>
          <a:bodyPr wrap="square">
            <a:spAutoFit/>
          </a:bodyPr>
          <a:lstStyle/>
          <a:p>
            <a:pPr>
              <a:spcBef>
                <a:spcPts val="400"/>
              </a:spcBef>
              <a:spcAft>
                <a:spcPts val="400"/>
              </a:spcAft>
            </a:pP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Trả</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lời</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15 </a:t>
            </a:r>
            <a:r>
              <a:rPr lang="en-US" sz="1100" i="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p:txBody>
      </p:sp>
      <p:cxnSp>
        <p:nvCxnSpPr>
          <p:cNvPr id="44" name="Elbow Connector 43"/>
          <p:cNvCxnSpPr>
            <a:stCxn id="17" idx="2"/>
            <a:endCxn id="35" idx="2"/>
          </p:cNvCxnSpPr>
          <p:nvPr/>
        </p:nvCxnSpPr>
        <p:spPr>
          <a:xfrm rot="5400000" flipH="1" flipV="1">
            <a:off x="4865386" y="1524789"/>
            <a:ext cx="1" cy="5451990"/>
          </a:xfrm>
          <a:prstGeom prst="bentConnector3">
            <a:avLst>
              <a:gd name="adj1" fmla="val -22860000000"/>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4"/>
          <p:cNvCxnSpPr>
            <a:stCxn id="35" idx="3"/>
            <a:endCxn id="19" idx="3"/>
          </p:cNvCxnSpPr>
          <p:nvPr/>
        </p:nvCxnSpPr>
        <p:spPr>
          <a:xfrm flipH="1" flipV="1">
            <a:off x="2769327" y="3292294"/>
            <a:ext cx="5664946" cy="727657"/>
          </a:xfrm>
          <a:prstGeom prst="bentConnector3">
            <a:avLst>
              <a:gd name="adj1" fmla="val -403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a:off x="6145809" y="2803886"/>
            <a:ext cx="2699372" cy="430887"/>
          </a:xfrm>
          <a:prstGeom prst="rect">
            <a:avLst/>
          </a:prstGeom>
        </p:spPr>
        <p:txBody>
          <a:bodyPr wrap="square">
            <a:spAutoFit/>
          </a:bodyPr>
          <a:lstStyle/>
          <a:p>
            <a:pP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4.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Cơ</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giao</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hoàn</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thiện</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sửa</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báo</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cáo</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UBND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i="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45 </a:t>
            </a:r>
            <a:r>
              <a:rPr lang="en-US" sz="1100" i="1"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58" name="Rectangle 57"/>
          <p:cNvSpPr/>
          <p:nvPr/>
        </p:nvSpPr>
        <p:spPr>
          <a:xfrm>
            <a:off x="1515806" y="2467744"/>
            <a:ext cx="1259871" cy="276999"/>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HĐND </a:t>
            </a:r>
            <a:r>
              <a:rPr lang="en-US" sz="12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tỉnh</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1" name="Rectangle 60"/>
          <p:cNvSpPr/>
          <p:nvPr/>
        </p:nvSpPr>
        <p:spPr>
          <a:xfrm>
            <a:off x="2964538" y="2561769"/>
            <a:ext cx="2113336" cy="430887"/>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5.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HĐND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                  (đối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Chương</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PTNO)</a:t>
            </a:r>
            <a:endPar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65" name="Rectangle 64"/>
          <p:cNvSpPr/>
          <p:nvPr/>
        </p:nvSpPr>
        <p:spPr>
          <a:xfrm>
            <a:off x="251351" y="2468379"/>
            <a:ext cx="1146843" cy="430887"/>
          </a:xfrm>
          <a:prstGeom prst="rect">
            <a:avLst/>
          </a:prstGeom>
        </p:spPr>
        <p:txBody>
          <a:bodyPr wrap="square">
            <a:spAutoFit/>
          </a:bodyPr>
          <a:lstStyle/>
          <a:p>
            <a:pP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QĐ </a:t>
            </a:r>
            <a:r>
              <a:rPr lang="en-US" sz="1100" b="1" dirty="0" err="1"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phê</a:t>
            </a: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duyệt</a:t>
            </a: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CT  </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sz="1100" i="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15 </a:t>
            </a:r>
            <a:r>
              <a:rPr lang="en-US" sz="1100" i="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endPar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77" name="Elbow Connector 76"/>
          <p:cNvCxnSpPr/>
          <p:nvPr/>
        </p:nvCxnSpPr>
        <p:spPr>
          <a:xfrm rot="10800000" flipV="1">
            <a:off x="810541" y="3294157"/>
            <a:ext cx="524971" cy="39168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Elbow Connector 78"/>
          <p:cNvCxnSpPr>
            <a:stCxn id="19" idx="1"/>
            <a:endCxn id="65" idx="2"/>
          </p:cNvCxnSpPr>
          <p:nvPr/>
        </p:nvCxnSpPr>
        <p:spPr>
          <a:xfrm rot="10800000">
            <a:off x="824774" y="2899266"/>
            <a:ext cx="684683" cy="39302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3" name="Rectangle 82"/>
          <p:cNvSpPr/>
          <p:nvPr/>
        </p:nvSpPr>
        <p:spPr>
          <a:xfrm>
            <a:off x="244819" y="3685839"/>
            <a:ext cx="1223684" cy="430887"/>
          </a:xfrm>
          <a:prstGeom prst="rect">
            <a:avLst/>
          </a:prstGeom>
        </p:spPr>
        <p:txBody>
          <a:bodyPr wrap="square">
            <a:spAutoFit/>
          </a:bodyPr>
          <a:lstStyle/>
          <a:p>
            <a:pP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QĐ </a:t>
            </a:r>
            <a:r>
              <a:rPr lang="en-US" sz="1100" b="1" dirty="0" err="1"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phê</a:t>
            </a: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b="1" dirty="0" err="1"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duyệt</a:t>
            </a: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KH  </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sz="1100" i="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15 </a:t>
            </a:r>
            <a:r>
              <a:rPr lang="en-US" sz="1100" i="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endPar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85" name="Elbow Connector 84"/>
          <p:cNvCxnSpPr>
            <a:stCxn id="19" idx="0"/>
            <a:endCxn id="58" idx="3"/>
          </p:cNvCxnSpPr>
          <p:nvPr/>
        </p:nvCxnSpPr>
        <p:spPr>
          <a:xfrm rot="5400000" flipH="1" flipV="1">
            <a:off x="2183759" y="2561877"/>
            <a:ext cx="547550" cy="636285"/>
          </a:xfrm>
          <a:prstGeom prst="bentConnector4">
            <a:avLst>
              <a:gd name="adj1" fmla="val 37353"/>
              <a:gd name="adj2" fmla="val 135927"/>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Rectangle 87"/>
          <p:cNvSpPr/>
          <p:nvPr/>
        </p:nvSpPr>
        <p:spPr>
          <a:xfrm>
            <a:off x="2788483" y="4082693"/>
            <a:ext cx="1221558" cy="261610"/>
          </a:xfrm>
          <a:prstGeom prst="rect">
            <a:avLst/>
          </a:prstGeom>
        </p:spPr>
        <p:txBody>
          <a:bodyPr wrap="square">
            <a:spAutoFit/>
          </a:bodyPr>
          <a:lstStyle/>
          <a:p>
            <a:pPr algn="ctr">
              <a:spcBef>
                <a:spcPts val="400"/>
              </a:spcBef>
              <a:spcAft>
                <a:spcPts val="400"/>
              </a:spcAft>
            </a:pPr>
            <a:r>
              <a:rPr lang="en-US" sz="11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 1</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Đấu</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thầu</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95" name="Elbow Connector 94"/>
          <p:cNvCxnSpPr>
            <a:endCxn id="21" idx="1"/>
          </p:cNvCxnSpPr>
          <p:nvPr/>
        </p:nvCxnSpPr>
        <p:spPr>
          <a:xfrm>
            <a:off x="2767784" y="3434527"/>
            <a:ext cx="610060" cy="16996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23966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3108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sp>
        <p:nvSpPr>
          <p:cNvPr id="71" name="Rectangle 70"/>
          <p:cNvSpPr/>
          <p:nvPr/>
        </p:nvSpPr>
        <p:spPr>
          <a:xfrm>
            <a:off x="1760571" y="551437"/>
            <a:ext cx="7123409" cy="738664"/>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IV: </a:t>
            </a:r>
            <a:r>
              <a:rPr lang="en-US" b="1" dirty="0" err="1" smtClean="0">
                <a:solidFill>
                  <a:srgbClr val="FF0000"/>
                </a:solidFill>
                <a:latin typeface="Times New Roman" panose="02020603050405020304" pitchFamily="18" charset="0"/>
                <a:cs typeface="Times New Roman" panose="02020603050405020304" pitchFamily="18" charset="0"/>
              </a:rPr>
              <a:t>gồm</a:t>
            </a:r>
            <a:r>
              <a:rPr lang="en-US" b="1" dirty="0" smtClean="0">
                <a:solidFill>
                  <a:srgbClr val="FF0000"/>
                </a:solidFill>
                <a:latin typeface="Times New Roman" panose="02020603050405020304" pitchFamily="18" charset="0"/>
                <a:cs typeface="Times New Roman" panose="02020603050405020304" pitchFamily="18" charset="0"/>
              </a:rPr>
              <a:t> 28 </a:t>
            </a:r>
            <a:r>
              <a:rPr lang="en-US" b="1" err="1" smtClean="0">
                <a:solidFill>
                  <a:srgbClr val="FF0000"/>
                </a:solidFill>
                <a:latin typeface="Times New Roman" panose="02020603050405020304" pitchFamily="18" charset="0"/>
                <a:cs typeface="Times New Roman" panose="02020603050405020304" pitchFamily="18" charset="0"/>
              </a:rPr>
              <a:t>Điều</a:t>
            </a:r>
            <a:r>
              <a:rPr lang="en-US" b="1" smtClean="0">
                <a:solidFill>
                  <a:srgbClr val="FF0000"/>
                </a:solidFill>
                <a:latin typeface="Times New Roman" panose="02020603050405020304" pitchFamily="18" charset="0"/>
                <a:cs typeface="Times New Roman" panose="02020603050405020304" pitchFamily="18" charset="0"/>
              </a:rPr>
              <a:t> (từ Điều 30 – Điều 57</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quy</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định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thức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yêu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cầu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đoạn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đầu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xây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triển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loại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ở </a:t>
            </a:r>
            <a:r>
              <a:rPr lang="en-US" dirty="0" err="1">
                <a:solidFill>
                  <a:schemeClr val="accent6">
                    <a:lumMod val="75000"/>
                  </a:schemeClr>
                </a:solidFill>
                <a:latin typeface="Times New Roman" panose="02020603050405020304" pitchFamily="18" charset="0"/>
                <a:cs typeface="Times New Roman" panose="02020603050405020304" pitchFamily="18" charset="0"/>
              </a:rPr>
              <a:t>thương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ở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công</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ở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để</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phục</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vụ</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tái</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định</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ở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của</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cá</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sym typeface="Arimo Medium"/>
              </a:rPr>
              <a:t>nhân</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51" name="Rectangle 50"/>
          <p:cNvSpPr/>
          <p:nvPr/>
        </p:nvSpPr>
        <p:spPr>
          <a:xfrm>
            <a:off x="517728" y="1373216"/>
            <a:ext cx="8400641" cy="95410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 </a:t>
            </a:r>
            <a:r>
              <a:rPr lang="en-US" dirty="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vi-VN" dirty="0">
                <a:solidFill>
                  <a:schemeClr val="accent6">
                    <a:lumMod val="75000"/>
                  </a:schemeClr>
                </a:solidFill>
                <a:latin typeface="Times New Roman" panose="02020603050405020304" pitchFamily="18" charset="0"/>
                <a:cs typeface="Times New Roman" panose="02020603050405020304" pitchFamily="18" charset="0"/>
              </a:rPr>
              <a:t>tiêu chuẩn diện tích nhà ở; quỹ đất để phát triển nhà ở; yêu cầu đối với dự án đầu tư xây dựng nhà ở</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làm</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rõ</a:t>
            </a:r>
            <a:r>
              <a:rPr lang="en-US" smtClean="0">
                <a:solidFill>
                  <a:srgbClr val="7030A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06 </a:t>
            </a:r>
            <a:r>
              <a:rPr lang="en-US" dirty="0" err="1" smtClean="0">
                <a:solidFill>
                  <a:srgbClr val="FF0000"/>
                </a:solidFill>
                <a:latin typeface="Times New Roman" panose="02020603050405020304" pitchFamily="18" charset="0"/>
                <a:cs typeface="Times New Roman" panose="02020603050405020304" pitchFamily="18" charset="0"/>
              </a:rPr>
              <a:t>hình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thức</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triển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xây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đô</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ở,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kết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tầng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khu</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nhà</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ở, dự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xây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mục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đích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hỗn</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hợp</a:t>
            </a:r>
            <a:r>
              <a:rPr lang="en-US" smtClean="0">
                <a:solidFill>
                  <a:srgbClr val="7030A0"/>
                </a:solidFill>
                <a:latin typeface="Times New Roman" panose="02020603050405020304" pitchFamily="18" charset="0"/>
                <a:cs typeface="Times New Roman" panose="02020603050405020304" pitchFamily="18" charset="0"/>
              </a:rPr>
              <a:t> (Điều 30); </a:t>
            </a:r>
            <a:r>
              <a:rPr lang="en-US" err="1" smtClean="0">
                <a:solidFill>
                  <a:srgbClr val="7030A0"/>
                </a:solidFill>
                <a:latin typeface="Times New Roman" panose="02020603050405020304" pitchFamily="18" charset="0"/>
                <a:cs typeface="Times New Roman" panose="02020603050405020304" pitchFamily="18" charset="0"/>
              </a:rPr>
              <a:t>bổ</a:t>
            </a:r>
            <a:r>
              <a:rPr lang="en-US" smtClean="0">
                <a:solidFill>
                  <a:srgbClr val="7030A0"/>
                </a:solidFill>
                <a:latin typeface="Times New Roman" panose="02020603050405020304" pitchFamily="18" charset="0"/>
                <a:cs typeface="Times New Roman" panose="02020603050405020304" pitchFamily="18" charset="0"/>
              </a:rPr>
              <a:t> sung </a:t>
            </a:r>
            <a:r>
              <a:rPr lang="en-US" smtClean="0">
                <a:solidFill>
                  <a:srgbClr val="FF0000"/>
                </a:solidFill>
                <a:latin typeface="Times New Roman" panose="02020603050405020304" pitchFamily="18" charset="0"/>
                <a:cs typeface="Times New Roman" panose="02020603050405020304" pitchFamily="18" charset="0"/>
              </a:rPr>
              <a:t>quy định về </a:t>
            </a:r>
            <a:r>
              <a:rPr lang="en-US" dirty="0" err="1" smtClean="0">
                <a:solidFill>
                  <a:srgbClr val="FF0000"/>
                </a:solidFill>
                <a:latin typeface="Times New Roman" panose="02020603050405020304" pitchFamily="18" charset="0"/>
                <a:cs typeface="Times New Roman" panose="02020603050405020304" pitchFamily="18" charset="0"/>
              </a:rPr>
              <a:t>các</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giai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đoạn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của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dự</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đầu</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tư</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xây</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dựng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ở (</a:t>
            </a:r>
            <a:r>
              <a:rPr lang="en-US" dirty="0" err="1" smtClean="0">
                <a:solidFill>
                  <a:srgbClr val="FF0000"/>
                </a:solidFill>
                <a:latin typeface="Times New Roman" panose="02020603050405020304" pitchFamily="18" charset="0"/>
                <a:cs typeface="Times New Roman" panose="02020603050405020304" pitchFamily="18" charset="0"/>
              </a:rPr>
              <a:t>Điều</a:t>
            </a:r>
            <a:r>
              <a:rPr lang="en-US" dirty="0" smtClean="0">
                <a:solidFill>
                  <a:srgbClr val="FF0000"/>
                </a:solidFill>
                <a:latin typeface="Times New Roman" panose="02020603050405020304" pitchFamily="18" charset="0"/>
                <a:cs typeface="Times New Roman" panose="02020603050405020304" pitchFamily="18" charset="0"/>
              </a:rPr>
              <a:t> 34), </a:t>
            </a:r>
            <a:r>
              <a:rPr lang="en-US" dirty="0" smtClean="0">
                <a:solidFill>
                  <a:srgbClr val="7030A0"/>
                </a:solidFill>
                <a:latin typeface="Times New Roman" panose="02020603050405020304" pitchFamily="18" charset="0"/>
                <a:cs typeface="Times New Roman" panose="02020603050405020304" pitchFamily="18" charset="0"/>
              </a:rPr>
              <a:t>…</a:t>
            </a:r>
          </a:p>
        </p:txBody>
      </p:sp>
      <p:sp>
        <p:nvSpPr>
          <p:cNvPr id="32" name="Rectangle 31"/>
          <p:cNvSpPr/>
          <p:nvPr/>
        </p:nvSpPr>
        <p:spPr>
          <a:xfrm>
            <a:off x="1064995" y="2458997"/>
            <a:ext cx="7729753" cy="307777"/>
          </a:xfrm>
          <a:prstGeom prst="rect">
            <a:avLst/>
          </a:prstGeom>
        </p:spPr>
        <p:txBody>
          <a:bodyPr wrap="square">
            <a:spAutoFit/>
          </a:bodyPr>
          <a:lstStyle/>
          <a:p>
            <a:pPr algn="just">
              <a:spcBef>
                <a:spcPts val="400"/>
              </a:spcBef>
              <a:spcAft>
                <a:spcPts val="400"/>
              </a:spcAft>
            </a:pP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Chương</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IV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 Điều </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13- </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25</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của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 quy định cụ thể 3 giai đoạn như sau:</a:t>
            </a:r>
            <a:endPar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3" name="Elbow Connector 2"/>
          <p:cNvCxnSpPr/>
          <p:nvPr/>
        </p:nvCxnSpPr>
        <p:spPr>
          <a:xfrm>
            <a:off x="707802" y="2439525"/>
            <a:ext cx="357193" cy="177702"/>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646938" y="2847226"/>
            <a:ext cx="8153399" cy="954107"/>
          </a:xfrm>
          <a:prstGeom prst="rect">
            <a:avLst/>
          </a:prstGeom>
        </p:spPr>
        <p:txBody>
          <a:bodyPr wrap="square">
            <a:spAutoFit/>
          </a:bodyPr>
          <a:lstStyle/>
          <a:p>
            <a:pPr lvl="1" algn="just">
              <a:spcBef>
                <a:spcPts val="400"/>
              </a:spcBef>
              <a:spcAft>
                <a:spcPts val="400"/>
              </a:spcAft>
            </a:pP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1.1.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Giai</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đoạn</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chuẩn</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bị</a:t>
            </a:r>
            <a:r>
              <a:rPr lang="en-US" b="1"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rõ</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bước thực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DA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như</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xuất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 khi đề nghị chấp thuận chủ trương đầu tư;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 lựa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chọn chủ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DA (trong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đấu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đấu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chấp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thuận</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CĐT); </a:t>
            </a:r>
            <a:r>
              <a:rPr lang="en-US" b="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giao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đất</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thuê</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đất</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13-19</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sung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đánh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phù</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 của n/dung DA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chương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PTNO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lấy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ý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thẩm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16</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p>
        </p:txBody>
      </p:sp>
      <p:sp>
        <p:nvSpPr>
          <p:cNvPr id="40" name="Rectangle 39"/>
          <p:cNvSpPr/>
          <p:nvPr/>
        </p:nvSpPr>
        <p:spPr>
          <a:xfrm>
            <a:off x="641349" y="3839572"/>
            <a:ext cx="8153398" cy="738664"/>
          </a:xfrm>
          <a:prstGeom prst="rect">
            <a:avLst/>
          </a:prstGeom>
        </p:spPr>
        <p:txBody>
          <a:bodyPr wrap="square">
            <a:spAutoFit/>
          </a:bodyPr>
          <a:lstStyle/>
          <a:p>
            <a:pPr algn="just">
              <a:spcBef>
                <a:spcPts val="400"/>
              </a:spcBef>
              <a:spcAft>
                <a:spcPts val="400"/>
              </a:spcAft>
            </a:pP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1.2.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Giai</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đoạn</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thực</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hiện</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dẫn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chiếu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tục thực hiện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PL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20-23),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hoàn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thành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dựng nhà ở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 người dân tại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DA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phân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lô</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nền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22)</a:t>
            </a:r>
          </a:p>
        </p:txBody>
      </p:sp>
      <p:sp>
        <p:nvSpPr>
          <p:cNvPr id="41" name="Rectangle 40"/>
          <p:cNvSpPr/>
          <p:nvPr/>
        </p:nvSpPr>
        <p:spPr>
          <a:xfrm>
            <a:off x="641349" y="4546722"/>
            <a:ext cx="8053328" cy="523220"/>
          </a:xfrm>
          <a:prstGeom prst="rect">
            <a:avLst/>
          </a:prstGeom>
        </p:spPr>
        <p:txBody>
          <a:bodyPr wrap="square">
            <a:spAutoFit/>
          </a:bodyPr>
          <a:lstStyle/>
          <a:p>
            <a:pPr algn="just">
              <a:spcBef>
                <a:spcPts val="400"/>
              </a:spcBef>
              <a:spcAft>
                <a:spcPts val="400"/>
              </a:spcAft>
            </a:pP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1.3.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Giai</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kết</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thúc</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i="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dẫn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chiếu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tục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PL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24,25);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bàn</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giao nhà ở, bàn giao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cư phải có hồ sơ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3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25)</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20" y="236686"/>
            <a:ext cx="1391151" cy="1221833"/>
          </a:xfrm>
          <a:prstGeom prst="rect">
            <a:avLst/>
          </a:prstGeom>
        </p:spPr>
      </p:pic>
    </p:spTree>
    <p:extLst>
      <p:ext uri="{BB962C8B-B14F-4D97-AF65-F5344CB8AC3E}">
        <p14:creationId xmlns:p14="http://schemas.microsoft.com/office/powerpoint/2010/main" val="25611993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3115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sp>
        <p:nvSpPr>
          <p:cNvPr id="42" name="Rectangle 41"/>
          <p:cNvSpPr/>
          <p:nvPr/>
        </p:nvSpPr>
        <p:spPr>
          <a:xfrm>
            <a:off x="455918" y="496094"/>
            <a:ext cx="8525017" cy="738664"/>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Dự</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err="1" smtClean="0">
                <a:solidFill>
                  <a:schemeClr val="accent6">
                    <a:lumMod val="75000"/>
                  </a:schemeClr>
                </a:solidFill>
                <a:latin typeface="Times New Roman" panose="02020603050405020304" pitchFamily="18" charset="0"/>
                <a:cs typeface="Times New Roman" panose="02020603050405020304" pitchFamily="18" charset="0"/>
              </a:rPr>
              <a:t>án</a:t>
            </a:r>
            <a:r>
              <a:rPr lang="en-US" b="1" i="1" smtClean="0">
                <a:solidFill>
                  <a:schemeClr val="accent6">
                    <a:lumMod val="75000"/>
                  </a:schemeClr>
                </a:solidFill>
                <a:latin typeface="Times New Roman" panose="02020603050405020304" pitchFamily="18" charset="0"/>
                <a:cs typeface="Times New Roman" panose="02020603050405020304" pitchFamily="18" charset="0"/>
              </a:rPr>
              <a:t> XD nhà </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ở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thương</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mại</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 </a:t>
            </a:r>
            <a:r>
              <a:rPr lang="en-US" dirty="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thực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hiện</a:t>
            </a:r>
            <a:r>
              <a:rPr lang="en-US" smtClean="0">
                <a:solidFill>
                  <a:schemeClr val="accent6">
                    <a:lumMod val="75000"/>
                  </a:schemeClr>
                </a:solidFill>
                <a:latin typeface="Times New Roman" panose="02020603050405020304" pitchFamily="18" charset="0"/>
                <a:cs typeface="Times New Roman" panose="02020603050405020304" pitchFamily="18" charset="0"/>
              </a:rPr>
              <a:t> DA,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quyền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nghĩa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chủ</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đầu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37, 38);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chủ</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NOTM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phù</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Đất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đai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36), </a:t>
            </a:r>
            <a:r>
              <a:rPr lang="en-US" dirty="0" err="1" smtClean="0">
                <a:solidFill>
                  <a:srgbClr val="7030A0"/>
                </a:solidFill>
                <a:latin typeface="Times New Roman" panose="02020603050405020304" pitchFamily="18" charset="0"/>
                <a:cs typeface="Times New Roman" panose="02020603050405020304" pitchFamily="18" charset="0"/>
              </a:rPr>
              <a:t>cụ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thể</a:t>
            </a:r>
            <a:r>
              <a:rPr lang="en-US" dirty="0" smtClean="0">
                <a:solidFill>
                  <a:srgbClr val="7030A0"/>
                </a:solidFill>
                <a:latin typeface="Times New Roman" panose="02020603050405020304" pitchFamily="18" charset="0"/>
                <a:cs typeface="Times New Roman" panose="02020603050405020304" pitchFamily="18" charset="0"/>
              </a:rPr>
              <a:t>:</a:t>
            </a:r>
          </a:p>
        </p:txBody>
      </p:sp>
      <p:sp>
        <p:nvSpPr>
          <p:cNvPr id="47" name="Rectangle 46"/>
          <p:cNvSpPr/>
          <p:nvPr/>
        </p:nvSpPr>
        <p:spPr>
          <a:xfrm>
            <a:off x="376709" y="2505608"/>
            <a:ext cx="8525017" cy="738664"/>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phục</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tái</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 2014 </a:t>
            </a:r>
            <a:r>
              <a:rPr lang="en-US"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nguyên tắc, yêu cầu phát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phục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smtClean="0">
                <a:solidFill>
                  <a:schemeClr val="accent6">
                    <a:lumMod val="75000"/>
                  </a:schemeClr>
                </a:solidFill>
                <a:latin typeface="Times New Roman" panose="02020603050405020304" pitchFamily="18" charset="0"/>
                <a:cs typeface="Times New Roman" panose="02020603050405020304" pitchFamily="18" charset="0"/>
              </a:rPr>
              <a:t> (từ Điều </a:t>
            </a:r>
            <a:r>
              <a:rPr lang="en-US" dirty="0" smtClean="0">
                <a:solidFill>
                  <a:schemeClr val="accent6">
                    <a:lumMod val="75000"/>
                  </a:schemeClr>
                </a:solidFill>
                <a:latin typeface="Times New Roman" panose="02020603050405020304" pitchFamily="18" charset="0"/>
                <a:cs typeface="Times New Roman" panose="02020603050405020304" pitchFamily="18" charset="0"/>
              </a:rPr>
              <a:t>49-57);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bố</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phục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bố</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trong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tạo</a:t>
            </a:r>
            <a:r>
              <a:rPr lang="en-US" dirty="0" smtClean="0">
                <a:solidFill>
                  <a:srgbClr val="7030A0"/>
                </a:solidFill>
                <a:latin typeface="Times New Roman" panose="02020603050405020304" pitchFamily="18" charset="0"/>
                <a:cs typeface="Times New Roman" panose="02020603050405020304" pitchFamily="18" charset="0"/>
              </a:rPr>
              <a:t> NCC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48)</a:t>
            </a:r>
          </a:p>
        </p:txBody>
      </p:sp>
      <p:sp>
        <p:nvSpPr>
          <p:cNvPr id="48" name="Rectangle 47"/>
          <p:cNvSpPr/>
          <p:nvPr/>
        </p:nvSpPr>
        <p:spPr>
          <a:xfrm>
            <a:off x="1369356" y="3291628"/>
            <a:ext cx="5302408" cy="738664"/>
          </a:xfrm>
          <a:prstGeom prst="rect">
            <a:avLst/>
          </a:prstGeom>
        </p:spPr>
        <p:txBody>
          <a:bodyPr wrap="square">
            <a:spAutoFit/>
          </a:bodyPr>
          <a:lstStyle/>
          <a:p>
            <a:pPr algn="just">
              <a:spcBef>
                <a:spcPts val="400"/>
              </a:spcBef>
              <a:spcAft>
                <a:spcPts val="400"/>
              </a:spcAft>
            </a:pP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tục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đặt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thương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mại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làm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phục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TĐC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36),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sử</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TĐC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40)</a:t>
            </a:r>
          </a:p>
        </p:txBody>
      </p:sp>
      <p:sp>
        <p:nvSpPr>
          <p:cNvPr id="50" name="Left Brace 49"/>
          <p:cNvSpPr/>
          <p:nvPr/>
        </p:nvSpPr>
        <p:spPr>
          <a:xfrm>
            <a:off x="1120626" y="3618215"/>
            <a:ext cx="187108" cy="834354"/>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44" name="Google Shape;316;p37"/>
          <p:cNvGrpSpPr/>
          <p:nvPr/>
        </p:nvGrpSpPr>
        <p:grpSpPr>
          <a:xfrm rot="10800000" flipH="1">
            <a:off x="8504259" y="3241640"/>
            <a:ext cx="318259" cy="339480"/>
            <a:chOff x="3625816" y="1393740"/>
            <a:chExt cx="289966" cy="306926"/>
          </a:xfrm>
        </p:grpSpPr>
        <p:sp>
          <p:nvSpPr>
            <p:cNvPr id="51" name="Google Shape;317;p37"/>
            <p:cNvSpPr/>
            <p:nvPr/>
          </p:nvSpPr>
          <p:spPr>
            <a:xfrm>
              <a:off x="3773068" y="1393740"/>
              <a:ext cx="142714" cy="169600"/>
            </a:xfrm>
            <a:custGeom>
              <a:avLst/>
              <a:gdLst/>
              <a:ahLst/>
              <a:cxnLst/>
              <a:rect l="l" t="t" r="r" b="b"/>
              <a:pathLst>
                <a:path w="2516" h="2990" extrusionOk="0">
                  <a:moveTo>
                    <a:pt x="1258" y="1"/>
                  </a:moveTo>
                  <a:lnTo>
                    <a:pt x="810" y="998"/>
                  </a:lnTo>
                  <a:lnTo>
                    <a:pt x="0" y="1495"/>
                  </a:lnTo>
                  <a:lnTo>
                    <a:pt x="810" y="1994"/>
                  </a:lnTo>
                  <a:lnTo>
                    <a:pt x="1258" y="2989"/>
                  </a:lnTo>
                  <a:lnTo>
                    <a:pt x="1707" y="1994"/>
                  </a:lnTo>
                  <a:lnTo>
                    <a:pt x="2516" y="1495"/>
                  </a:lnTo>
                  <a:lnTo>
                    <a:pt x="1707" y="998"/>
                  </a:lnTo>
                  <a:lnTo>
                    <a:pt x="125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318;p37"/>
            <p:cNvSpPr/>
            <p:nvPr/>
          </p:nvSpPr>
          <p:spPr>
            <a:xfrm>
              <a:off x="3625816" y="1585803"/>
              <a:ext cx="96769" cy="114863"/>
            </a:xfrm>
            <a:custGeom>
              <a:avLst/>
              <a:gdLst/>
              <a:ahLst/>
              <a:cxnLst/>
              <a:rect l="l" t="t" r="r" b="b"/>
              <a:pathLst>
                <a:path w="1706" h="2025" extrusionOk="0">
                  <a:moveTo>
                    <a:pt x="854" y="0"/>
                  </a:moveTo>
                  <a:lnTo>
                    <a:pt x="549" y="676"/>
                  </a:lnTo>
                  <a:lnTo>
                    <a:pt x="1" y="1012"/>
                  </a:lnTo>
                  <a:lnTo>
                    <a:pt x="549" y="1350"/>
                  </a:lnTo>
                  <a:lnTo>
                    <a:pt x="854" y="2025"/>
                  </a:lnTo>
                  <a:lnTo>
                    <a:pt x="1157" y="1350"/>
                  </a:lnTo>
                  <a:lnTo>
                    <a:pt x="1705" y="1012"/>
                  </a:lnTo>
                  <a:lnTo>
                    <a:pt x="1157" y="676"/>
                  </a:lnTo>
                  <a:lnTo>
                    <a:pt x="854"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4" name="Picture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1764" y="3244272"/>
            <a:ext cx="2393028" cy="1899228"/>
          </a:xfrm>
          <a:prstGeom prst="rect">
            <a:avLst/>
          </a:prstGeom>
        </p:spPr>
      </p:pic>
      <p:sp>
        <p:nvSpPr>
          <p:cNvPr id="52" name="Rectangle 51"/>
          <p:cNvSpPr/>
          <p:nvPr/>
        </p:nvSpPr>
        <p:spPr>
          <a:xfrm>
            <a:off x="1307735" y="4100400"/>
            <a:ext cx="5302408" cy="954107"/>
          </a:xfrm>
          <a:prstGeom prst="rect">
            <a:avLst/>
          </a:prstGeom>
        </p:spPr>
        <p:txBody>
          <a:bodyPr wrap="square">
            <a:spAutoFit/>
          </a:bodyPr>
          <a:lstStyle/>
          <a:p>
            <a:pPr algn="just">
              <a:spcBef>
                <a:spcPts val="400"/>
              </a:spcBef>
              <a:spcAft>
                <a:spcPts val="400"/>
              </a:spcAft>
            </a:pP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98/2024/NĐ-CP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bồi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TĐC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cải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NCC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bồi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hỗ</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trợ</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tầng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phần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28),…</a:t>
            </a:r>
          </a:p>
        </p:txBody>
      </p:sp>
      <p:cxnSp>
        <p:nvCxnSpPr>
          <p:cNvPr id="5" name="Elbow Connector 4"/>
          <p:cNvCxnSpPr>
            <a:endCxn id="50" idx="1"/>
          </p:cNvCxnSpPr>
          <p:nvPr/>
        </p:nvCxnSpPr>
        <p:spPr>
          <a:xfrm rot="16200000" flipH="1">
            <a:off x="628517" y="3543282"/>
            <a:ext cx="603741" cy="38047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850900" y="1238646"/>
            <a:ext cx="8050826" cy="1159292"/>
          </a:xfrm>
          <a:prstGeom prst="rect">
            <a:avLst/>
          </a:prstGeom>
        </p:spPr>
        <p:txBody>
          <a:bodyPr wrap="square">
            <a:spAutoFit/>
          </a:bodyPr>
          <a:lstStyle/>
          <a:p>
            <a:pPr lvl="0" algn="just">
              <a:spcBef>
                <a:spcPts val="400"/>
              </a:spcBef>
              <a:spcAft>
                <a:spcPts val="400"/>
              </a:spcAft>
              <a:buSzPts val="1100"/>
              <a:defRPr/>
            </a:pP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Là</a:t>
            </a:r>
            <a:r>
              <a:rPr lang="en-US" dirty="0" smtClean="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doanh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nghiệp, HTX, Liên hiệp HTX có ngành nghề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doanh</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bất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động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sản</a:t>
            </a:r>
            <a:r>
              <a:rPr lang="en-US" dirty="0" smtClean="0">
                <a:solidFill>
                  <a:srgbClr val="7030A0"/>
                </a:solidFill>
                <a:latin typeface="Times New Roman" panose="02020603050405020304" pitchFamily="18" charset="0"/>
                <a:cs typeface="Times New Roman" panose="02020603050405020304" pitchFamily="18" charset="0"/>
              </a:rPr>
              <a:t>;</a:t>
            </a:r>
          </a:p>
          <a:p>
            <a:pPr lvl="0" algn="just">
              <a:spcBef>
                <a:spcPts val="400"/>
              </a:spcBef>
              <a:spcAft>
                <a:spcPts val="400"/>
              </a:spcAft>
              <a:buSzPts val="1100"/>
              <a:defRPr/>
            </a:pP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Được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giao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thuê</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hoặc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thuận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tổ</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chức</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đấu</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giá QSDĐ, </a:t>
            </a:r>
            <a:r>
              <a:rPr lang="en-US" err="1">
                <a:solidFill>
                  <a:srgbClr val="7030A0"/>
                </a:solidFill>
                <a:latin typeface="Times New Roman" panose="02020603050405020304" pitchFamily="18" charset="0"/>
                <a:cs typeface="Times New Roman" panose="02020603050405020304" pitchFamily="18" charset="0"/>
              </a:rPr>
              <a:t>đấu</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thấu DA;</a:t>
            </a:r>
            <a:endParaRPr lang="en-US" dirty="0">
              <a:solidFill>
                <a:srgbClr val="7030A0"/>
              </a:solidFill>
              <a:latin typeface="Times New Roman" panose="02020603050405020304" pitchFamily="18" charset="0"/>
              <a:cs typeface="Times New Roman" panose="02020603050405020304" pitchFamily="18" charset="0"/>
            </a:endParaRPr>
          </a:p>
          <a:p>
            <a:pPr lvl="0" algn="just">
              <a:spcBef>
                <a:spcPts val="400"/>
              </a:spcBef>
              <a:spcAft>
                <a:spcPts val="400"/>
              </a:spcAft>
              <a:buSzPts val="1100"/>
              <a:defRPr/>
            </a:pP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Được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chấp</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trương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đồng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thuận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làm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có</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thông</a:t>
            </a:r>
            <a:r>
              <a:rPr lang="en-US" dirty="0">
                <a:solidFill>
                  <a:srgbClr val="7030A0"/>
                </a:solidFill>
                <a:latin typeface="Times New Roman" panose="02020603050405020304" pitchFamily="18" charset="0"/>
                <a:cs typeface="Times New Roman" panose="02020603050405020304" pitchFamily="18" charset="0"/>
              </a:rPr>
              <a:t> qua </a:t>
            </a:r>
            <a:r>
              <a:rPr lang="en-US" dirty="0" err="1">
                <a:solidFill>
                  <a:srgbClr val="7030A0"/>
                </a:solidFill>
                <a:latin typeface="Times New Roman" panose="02020603050405020304" pitchFamily="18" charset="0"/>
                <a:cs typeface="Times New Roman" panose="02020603050405020304" pitchFamily="18" charset="0"/>
              </a:rPr>
              <a:t>nhận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hoặc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đang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có</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đất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theo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Luật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đai</a:t>
            </a:r>
            <a:r>
              <a:rPr lang="en-US" dirty="0" smtClean="0">
                <a:solidFill>
                  <a:srgbClr val="7030A0"/>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7337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sp>
        <p:nvSpPr>
          <p:cNvPr id="43" name="Rectangle 42"/>
          <p:cNvSpPr/>
          <p:nvPr/>
        </p:nvSpPr>
        <p:spPr>
          <a:xfrm>
            <a:off x="349993" y="462220"/>
            <a:ext cx="8525017" cy="523220"/>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đất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smtClean="0">
                <a:solidFill>
                  <a:schemeClr val="accent6">
                    <a:lumMod val="75000"/>
                  </a:schemeClr>
                </a:solidFill>
                <a:latin typeface="Times New Roman" panose="02020603050405020304" pitchFamily="18" charset="0"/>
                <a:cs typeface="Times New Roman" panose="02020603050405020304" pitchFamily="18" charset="0"/>
              </a:rPr>
              <a:t> XD nhà ở CV ,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thức</a:t>
            </a:r>
            <a:r>
              <a:rPr lang="en-US" smtClean="0">
                <a:solidFill>
                  <a:schemeClr val="accent6">
                    <a:lumMod val="75000"/>
                  </a:schemeClr>
                </a:solidFill>
                <a:latin typeface="Times New Roman" panose="02020603050405020304" pitchFamily="18" charset="0"/>
                <a:cs typeface="Times New Roman" panose="02020603050405020304" pitchFamily="18" charset="0"/>
              </a:rPr>
              <a:t> PT nhà ở CV,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chủ</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đầu</a:t>
            </a:r>
            <a:r>
              <a:rPr lang="en-US" smtClean="0">
                <a:solidFill>
                  <a:schemeClr val="accent6">
                    <a:lumMod val="75000"/>
                  </a:schemeClr>
                </a:solidFill>
                <a:latin typeface="Times New Roman" panose="02020603050405020304" pitchFamily="18" charset="0"/>
                <a:cs typeface="Times New Roman" panose="02020603050405020304" pitchFamily="18" charset="0"/>
              </a:rPr>
              <a:t> tư, việc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TM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làm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ở CV (Điều </a:t>
            </a:r>
            <a:r>
              <a:rPr lang="en-US" dirty="0" smtClean="0">
                <a:solidFill>
                  <a:schemeClr val="accent6">
                    <a:lumMod val="75000"/>
                  </a:schemeClr>
                </a:solidFill>
                <a:latin typeface="Times New Roman" panose="02020603050405020304" pitchFamily="18" charset="0"/>
                <a:cs typeface="Times New Roman" panose="02020603050405020304" pitchFamily="18" charset="0"/>
              </a:rPr>
              <a:t>40-47</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sửa </a:t>
            </a:r>
            <a:r>
              <a:rPr lang="en-US" dirty="0" err="1">
                <a:solidFill>
                  <a:srgbClr val="7030A0"/>
                </a:solidFill>
                <a:latin typeface="Times New Roman" panose="02020603050405020304" pitchFamily="18" charset="0"/>
                <a:cs typeface="Times New Roman" panose="02020603050405020304" pitchFamily="18" charset="0"/>
              </a:rPr>
              <a:t>đổi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bổ</a:t>
            </a:r>
            <a:r>
              <a:rPr lang="en-US" dirty="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một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số</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quy</a:t>
            </a:r>
            <a:r>
              <a:rPr lang="en-US" smtClean="0">
                <a:solidFill>
                  <a:srgbClr val="7030A0"/>
                </a:solidFill>
                <a:latin typeface="Times New Roman" panose="02020603050405020304" pitchFamily="18" charset="0"/>
                <a:cs typeface="Times New Roman" panose="02020603050405020304" pitchFamily="18" charset="0"/>
              </a:rPr>
              <a:t> định:</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49992" y="1004034"/>
            <a:ext cx="8525017" cy="307777"/>
          </a:xfrm>
          <a:prstGeom prst="rect">
            <a:avLst/>
          </a:prstGeom>
        </p:spPr>
        <p:txBody>
          <a:bodyPr wrap="square">
            <a:spAutoFit/>
          </a:bodyPr>
          <a:lstStyle/>
          <a:p>
            <a:pPr algn="just">
              <a:spcBef>
                <a:spcPts val="100"/>
              </a:spcBef>
              <a:spcAft>
                <a:spcPts val="100"/>
              </a:spcAft>
            </a:pPr>
            <a:r>
              <a:rPr lang="en-US" b="1" dirty="0" smtClean="0">
                <a:solidFill>
                  <a:srgbClr val="7030A0"/>
                </a:solidFill>
                <a:latin typeface="Times New Roman" panose="02020603050405020304" pitchFamily="18" charset="0"/>
                <a:cs typeface="Times New Roman" panose="02020603050405020304" pitchFamily="18" charset="0"/>
              </a:rPr>
              <a:t>4.1. </a:t>
            </a:r>
            <a:r>
              <a:rPr lang="en-US" b="1" dirty="0" err="1">
                <a:solidFill>
                  <a:srgbClr val="7030A0"/>
                </a:solidFill>
                <a:latin typeface="Times New Roman" panose="02020603050405020304" pitchFamily="18" charset="0"/>
                <a:cs typeface="Times New Roman" panose="02020603050405020304" pitchFamily="18" charset="0"/>
              </a:rPr>
              <a:t>Đối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tượng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thuê</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vụ</a:t>
            </a:r>
            <a:r>
              <a:rPr lang="en-US" b="1"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45</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endParaRPr lang="en-US" b="1" dirty="0">
              <a:solidFill>
                <a:srgbClr val="7030A0"/>
              </a:solidFill>
              <a:latin typeface="Times New Roman" panose="02020603050405020304" pitchFamily="18" charset="0"/>
              <a:cs typeface="Times New Roman" panose="02020603050405020304" pitchFamily="18" charset="0"/>
            </a:endParaRPr>
          </a:p>
        </p:txBody>
      </p:sp>
      <p:sp>
        <p:nvSpPr>
          <p:cNvPr id="4" name="Rectangle 3"/>
          <p:cNvSpPr/>
          <p:nvPr/>
        </p:nvSpPr>
        <p:spPr>
          <a:xfrm>
            <a:off x="349992" y="2995827"/>
            <a:ext cx="8525017" cy="528350"/>
          </a:xfrm>
          <a:prstGeom prst="rect">
            <a:avLst/>
          </a:prstGeom>
        </p:spPr>
        <p:txBody>
          <a:bodyPr wrap="square">
            <a:spAutoFit/>
          </a:bodyPr>
          <a:lstStyle/>
          <a:p>
            <a:pPr algn="just">
              <a:lnSpc>
                <a:spcPts val="1700"/>
              </a:lnSpc>
              <a:spcBef>
                <a:spcPts val="600"/>
              </a:spcBef>
              <a:spcAft>
                <a:spcPts val="600"/>
              </a:spcAft>
            </a:pPr>
            <a:r>
              <a:rPr lang="en-US" b="1" dirty="0" smtClean="0">
                <a:solidFill>
                  <a:srgbClr val="7030A0"/>
                </a:solidFill>
                <a:latin typeface="Times New Roman" panose="02020603050405020304" pitchFamily="18" charset="0"/>
                <a:cs typeface="Times New Roman" panose="02020603050405020304" pitchFamily="18" charset="0"/>
              </a:rPr>
              <a:t>4.2</a:t>
            </a:r>
            <a:r>
              <a:rPr lang="en-US" b="1" smtClean="0">
                <a:solidFill>
                  <a:srgbClr val="7030A0"/>
                </a:solidFill>
                <a:latin typeface="Times New Roman" panose="02020603050405020304" pitchFamily="18" charset="0"/>
                <a:cs typeface="Times New Roman" panose="02020603050405020304" pitchFamily="18" charset="0"/>
              </a:rPr>
              <a:t>. Việc QĐ chủ </a:t>
            </a:r>
            <a:r>
              <a:rPr lang="en-US" b="1" dirty="0" err="1">
                <a:solidFill>
                  <a:srgbClr val="7030A0"/>
                </a:solidFill>
                <a:latin typeface="Times New Roman" panose="02020603050405020304" pitchFamily="18" charset="0"/>
                <a:cs typeface="Times New Roman" panose="02020603050405020304" pitchFamily="18" charset="0"/>
              </a:rPr>
              <a:t>trương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đầu</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tư</a:t>
            </a:r>
            <a:r>
              <a:rPr lang="en-US" b="1" dirty="0">
                <a:solidFill>
                  <a:srgbClr val="7030A0"/>
                </a:solidFill>
                <a:latin typeface="Times New Roman" panose="02020603050405020304" pitchFamily="18" charset="0"/>
                <a:cs typeface="Times New Roman" panose="02020603050405020304" pitchFamily="18" charset="0"/>
              </a:rPr>
              <a:t>, </a:t>
            </a:r>
            <a:r>
              <a:rPr lang="en-US" b="1" err="1">
                <a:solidFill>
                  <a:srgbClr val="7030A0"/>
                </a:solidFill>
                <a:latin typeface="Times New Roman" panose="02020603050405020304" pitchFamily="18" charset="0"/>
                <a:cs typeface="Times New Roman" panose="02020603050405020304" pitchFamily="18" charset="0"/>
              </a:rPr>
              <a:t>quyết</a:t>
            </a:r>
            <a:r>
              <a:rPr lang="en-US" b="1">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định chủ </a:t>
            </a:r>
            <a:r>
              <a:rPr lang="en-US" b="1" dirty="0" err="1">
                <a:solidFill>
                  <a:srgbClr val="7030A0"/>
                </a:solidFill>
                <a:latin typeface="Times New Roman" panose="02020603050405020304" pitchFamily="18" charset="0"/>
                <a:cs typeface="Times New Roman" panose="02020603050405020304" pitchFamily="18" charset="0"/>
              </a:rPr>
              <a:t>đầu</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tư</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dự</a:t>
            </a:r>
            <a:r>
              <a:rPr lang="en-US" b="1" dirty="0">
                <a:solidFill>
                  <a:srgbClr val="7030A0"/>
                </a:solidFill>
                <a:latin typeface="Times New Roman" panose="02020603050405020304" pitchFamily="18" charset="0"/>
                <a:cs typeface="Times New Roman" panose="02020603050405020304" pitchFamily="18" charset="0"/>
              </a:rPr>
              <a:t> </a:t>
            </a:r>
            <a:r>
              <a:rPr lang="en-US" b="1" err="1">
                <a:solidFill>
                  <a:srgbClr val="7030A0"/>
                </a:solidFill>
                <a:latin typeface="Times New Roman" panose="02020603050405020304" pitchFamily="18" charset="0"/>
                <a:cs typeface="Times New Roman" panose="02020603050405020304" pitchFamily="18" charset="0"/>
              </a:rPr>
              <a:t>án</a:t>
            </a:r>
            <a:r>
              <a:rPr lang="en-US" b="1">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ĐT XD nhà </a:t>
            </a:r>
            <a:r>
              <a:rPr lang="en-US" b="1" dirty="0">
                <a:solidFill>
                  <a:srgbClr val="7030A0"/>
                </a:solidFill>
                <a:latin typeface="Times New Roman" panose="02020603050405020304" pitchFamily="18" charset="0"/>
                <a:cs typeface="Times New Roman" panose="02020603050405020304" pitchFamily="18" charset="0"/>
              </a:rPr>
              <a:t>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vụ</a:t>
            </a:r>
            <a:r>
              <a:rPr lang="en-US" b="1" dirty="0">
                <a:solidFill>
                  <a:srgbClr val="7030A0"/>
                </a:solidFill>
                <a:latin typeface="Times New Roman" panose="02020603050405020304" pitchFamily="18" charset="0"/>
                <a:cs typeface="Times New Roman" panose="02020603050405020304" pitchFamily="18" charset="0"/>
              </a:rPr>
              <a:t> </a:t>
            </a:r>
            <a:r>
              <a:rPr lang="en-US" b="1" err="1">
                <a:solidFill>
                  <a:srgbClr val="7030A0"/>
                </a:solidFill>
                <a:latin typeface="Times New Roman" panose="02020603050405020304" pitchFamily="18" charset="0"/>
                <a:cs typeface="Times New Roman" panose="02020603050405020304" pitchFamily="18" charset="0"/>
              </a:rPr>
              <a:t>và</a:t>
            </a:r>
            <a:r>
              <a:rPr lang="en-US" b="1">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DA mua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thương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mại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làm</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vụ</a:t>
            </a:r>
            <a:r>
              <a:rPr lang="en-US" b="1"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Luật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42, 43)</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5" name="Rectangle 4"/>
          <p:cNvSpPr/>
          <p:nvPr/>
        </p:nvSpPr>
        <p:spPr>
          <a:xfrm>
            <a:off x="1083727" y="3529121"/>
            <a:ext cx="7791283" cy="528350"/>
          </a:xfrm>
          <a:prstGeom prst="rect">
            <a:avLst/>
          </a:prstGeom>
        </p:spPr>
        <p:txBody>
          <a:bodyPr wrap="square">
            <a:spAutoFit/>
          </a:bodyPr>
          <a:lstStyle/>
          <a:p>
            <a:pPr algn="just">
              <a:lnSpc>
                <a:spcPts val="1700"/>
              </a:lnSpc>
              <a:spcBef>
                <a:spcPts val="600"/>
              </a:spcBef>
              <a:spcAft>
                <a:spcPts val="600"/>
              </a:spcAft>
            </a:pPr>
            <a:r>
              <a:rPr lang="en-US" sz="1300" b="1"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300" b="1"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95/2024/NĐ-CP </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chi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tiết</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hồ</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sơ</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tự</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thủ</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tục</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QĐ </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chủ</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trương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DA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công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vụ</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DA </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mua</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thương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mại</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để</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làm</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công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vụ</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26, 27, 28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29)</a:t>
            </a:r>
            <a:endParaRPr lang="en-US" sz="1300" dirty="0">
              <a:solidFill>
                <a:srgbClr val="ED2727"/>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0" name="Elbow Connector 19"/>
          <p:cNvCxnSpPr/>
          <p:nvPr/>
        </p:nvCxnSpPr>
        <p:spPr>
          <a:xfrm>
            <a:off x="536096" y="3543227"/>
            <a:ext cx="547631" cy="250069"/>
          </a:xfrm>
          <a:prstGeom prst="bentConnector3">
            <a:avLst>
              <a:gd name="adj1" fmla="val 4304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349992" y="4057471"/>
            <a:ext cx="8525017" cy="528350"/>
          </a:xfrm>
          <a:prstGeom prst="rect">
            <a:avLst/>
          </a:prstGeom>
        </p:spPr>
        <p:txBody>
          <a:bodyPr wrap="square">
            <a:spAutoFit/>
          </a:bodyPr>
          <a:lstStyle/>
          <a:p>
            <a:pPr algn="just">
              <a:lnSpc>
                <a:spcPts val="1700"/>
              </a:lnSpc>
              <a:spcBef>
                <a:spcPts val="600"/>
              </a:spcBef>
              <a:spcAft>
                <a:spcPts val="600"/>
              </a:spcAft>
            </a:pPr>
            <a:r>
              <a:rPr lang="en-US" b="1" dirty="0" smtClean="0">
                <a:solidFill>
                  <a:srgbClr val="7030A0"/>
                </a:solidFill>
                <a:latin typeface="Times New Roman" panose="02020603050405020304" pitchFamily="18" charset="0"/>
                <a:cs typeface="Times New Roman" panose="02020603050405020304" pitchFamily="18" charset="0"/>
              </a:rPr>
              <a:t>4.3. </a:t>
            </a:r>
            <a:r>
              <a:rPr lang="en-US" b="1" dirty="0" err="1" smtClean="0">
                <a:solidFill>
                  <a:srgbClr val="7030A0"/>
                </a:solidFill>
                <a:latin typeface="Times New Roman" panose="02020603050405020304" pitchFamily="18" charset="0"/>
                <a:cs typeface="Times New Roman" panose="02020603050405020304" pitchFamily="18" charset="0"/>
              </a:rPr>
              <a:t>Tiêu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chuẩn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diện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tích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định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mức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vụ</a:t>
            </a:r>
            <a:r>
              <a:rPr lang="en-US" b="1" dirty="0" smtClean="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do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tướng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phù</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kỳ</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đề</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Bộ</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44)</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Rectangle 7"/>
          <p:cNvSpPr/>
          <p:nvPr/>
        </p:nvSpPr>
        <p:spPr>
          <a:xfrm>
            <a:off x="1083727" y="4585821"/>
            <a:ext cx="7791281" cy="528350"/>
          </a:xfrm>
          <a:prstGeom prst="rect">
            <a:avLst/>
          </a:prstGeom>
        </p:spPr>
        <p:txBody>
          <a:bodyPr wrap="square">
            <a:spAutoFit/>
          </a:bodyPr>
          <a:lstStyle/>
          <a:p>
            <a:pPr algn="just">
              <a:lnSpc>
                <a:spcPts val="1700"/>
              </a:lnSpc>
              <a:spcBef>
                <a:spcPts val="600"/>
              </a:spcBef>
              <a:spcAft>
                <a:spcPts val="600"/>
              </a:spcAft>
            </a:pPr>
            <a:r>
              <a:rPr lang="en-US" sz="1300" b="1"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1300" b="1"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b="1"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11/2024/QĐ-</a:t>
            </a:r>
            <a:r>
              <a:rPr lang="en-US" sz="1300" b="1"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TTg</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bổ</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sung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chuẩn</a:t>
            </a:r>
            <a:r>
              <a:rPr lang="en-US" sz="130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NOCV của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mở</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rộng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thuê</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NOCV, </a:t>
            </a:r>
            <a:r>
              <a:rPr lang="en-US" sz="1300"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bổ</a:t>
            </a:r>
            <a:r>
              <a:rPr lang="en-US" sz="1300"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sung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chuẩn</a:t>
            </a:r>
            <a:r>
              <a:rPr lang="en-US" sz="130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NOCV của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Bộ</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Quốc</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Bộ</a:t>
            </a:r>
            <a:r>
              <a:rPr lang="en-US" sz="1300" dirty="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ED2727"/>
                </a:solidFill>
                <a:latin typeface="Times New Roman" panose="02020603050405020304" pitchFamily="18" charset="0"/>
                <a:ea typeface="Calibri" panose="020F0502020204030204" pitchFamily="34" charset="0"/>
                <a:cs typeface="Times New Roman" panose="02020603050405020304" pitchFamily="18" charset="0"/>
              </a:rPr>
              <a:t>Công</a:t>
            </a:r>
            <a:r>
              <a:rPr lang="en-US" sz="130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an</a:t>
            </a:r>
            <a:endParaRPr lang="en-US" sz="1300" dirty="0">
              <a:solidFill>
                <a:srgbClr val="ED2727"/>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5" name="Elbow Connector 24"/>
          <p:cNvCxnSpPr/>
          <p:nvPr/>
        </p:nvCxnSpPr>
        <p:spPr>
          <a:xfrm>
            <a:off x="561495" y="4599927"/>
            <a:ext cx="547631" cy="250069"/>
          </a:xfrm>
          <a:prstGeom prst="bentConnector3">
            <a:avLst>
              <a:gd name="adj1" fmla="val 4304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361567" y="1371090"/>
            <a:ext cx="1805302" cy="307777"/>
          </a:xfrm>
          <a:prstGeom prst="rect">
            <a:avLst/>
          </a:prstGeom>
        </p:spPr>
        <p:txBody>
          <a:bodyPr wrap="none">
            <a:spAutoFit/>
          </a:bodyPr>
          <a:lstStyle/>
          <a:p>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Cơ</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trung</a:t>
            </a:r>
            <a:r>
              <a:rPr lang="en-US"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ương</a:t>
            </a:r>
            <a:r>
              <a:rPr lang="en-US"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endParaRPr lang="en-US" b="1" dirty="0"/>
          </a:p>
        </p:txBody>
      </p:sp>
      <p:sp>
        <p:nvSpPr>
          <p:cNvPr id="6" name="Rectangle 5"/>
          <p:cNvSpPr/>
          <p:nvPr/>
        </p:nvSpPr>
        <p:spPr>
          <a:xfrm>
            <a:off x="2504234" y="1740937"/>
            <a:ext cx="1519968" cy="307777"/>
          </a:xfrm>
          <a:prstGeom prst="rect">
            <a:avLst/>
          </a:prstGeom>
          <a:noFill/>
        </p:spPr>
        <p:style>
          <a:lnRef idx="2">
            <a:schemeClr val="dk1"/>
          </a:lnRef>
          <a:fillRef idx="1">
            <a:schemeClr val="lt1"/>
          </a:fillRef>
          <a:effectRef idx="0">
            <a:schemeClr val="dk1"/>
          </a:effectRef>
          <a:fontRef idx="minor">
            <a:schemeClr val="dk1"/>
          </a:fontRef>
        </p:style>
        <p:txBody>
          <a:bodyPr wrap="none">
            <a:spAutoFit/>
          </a:bodyPr>
          <a:lstStyle/>
          <a:p>
            <a:pPr algn="ct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Thứ</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trưởng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trở</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lên</a:t>
            </a:r>
            <a:endParaRPr lang="en-US" dirty="0"/>
          </a:p>
        </p:txBody>
      </p:sp>
      <p:sp>
        <p:nvSpPr>
          <p:cNvPr id="7" name="Rectangle 6"/>
          <p:cNvSpPr/>
          <p:nvPr/>
        </p:nvSpPr>
        <p:spPr>
          <a:xfrm>
            <a:off x="2361567" y="2269287"/>
            <a:ext cx="1849731" cy="523220"/>
          </a:xfrm>
          <a:prstGeom prst="rect">
            <a:avLst/>
          </a:prstGeom>
          <a:solidFill>
            <a:srgbClr val="FFFF00"/>
          </a:solidFill>
          <a:ln>
            <a:solidFill>
              <a:schemeClr val="tx1"/>
            </a:solidFill>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Phó</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trưởng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CQCP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tương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trở</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lên</a:t>
            </a:r>
            <a:endParaRPr lang="en-US" dirty="0"/>
          </a:p>
        </p:txBody>
      </p:sp>
      <p:cxnSp>
        <p:nvCxnSpPr>
          <p:cNvPr id="11" name="Straight Connector 10"/>
          <p:cNvCxnSpPr/>
          <p:nvPr/>
        </p:nvCxnSpPr>
        <p:spPr>
          <a:xfrm flipV="1">
            <a:off x="607767" y="2159000"/>
            <a:ext cx="5877700" cy="1"/>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664917" y="1560793"/>
            <a:ext cx="1327818" cy="523220"/>
          </a:xfrm>
          <a:prstGeom prst="rect">
            <a:avLst/>
          </a:prstGeom>
        </p:spPr>
        <p:txBody>
          <a:bodyPr wrap="square">
            <a:spAutoFit/>
          </a:bodyPr>
          <a:lstStyle/>
          <a:p>
            <a:pPr algn="ct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 NHÀ Ở 2014</a:t>
            </a:r>
            <a:endParaRPr lang="en-US" b="1" dirty="0">
              <a:solidFill>
                <a:srgbClr val="FF0000"/>
              </a:solidFill>
            </a:endParaRPr>
          </a:p>
        </p:txBody>
      </p:sp>
      <p:sp>
        <p:nvSpPr>
          <p:cNvPr id="18" name="Rectangle 17"/>
          <p:cNvSpPr/>
          <p:nvPr/>
        </p:nvSpPr>
        <p:spPr>
          <a:xfrm>
            <a:off x="682145" y="2287835"/>
            <a:ext cx="1327818" cy="523220"/>
          </a:xfrm>
          <a:prstGeom prst="rect">
            <a:avLst/>
          </a:prstGeom>
        </p:spPr>
        <p:txBody>
          <a:bodyPr wrap="square">
            <a:spAutoFit/>
          </a:bodyPr>
          <a:lstStyle/>
          <a:p>
            <a:pPr algn="ct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 NHÀ Ở 2023</a:t>
            </a:r>
            <a:endParaRPr lang="en-US" b="1" dirty="0">
              <a:solidFill>
                <a:srgbClr val="FF0000"/>
              </a:solidFill>
            </a:endParaRPr>
          </a:p>
        </p:txBody>
      </p:sp>
      <p:sp>
        <p:nvSpPr>
          <p:cNvPr id="12" name="Rectangle 11"/>
          <p:cNvSpPr/>
          <p:nvPr/>
        </p:nvSpPr>
        <p:spPr>
          <a:xfrm>
            <a:off x="4566413" y="1711918"/>
            <a:ext cx="1685077" cy="307777"/>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trở</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lên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endParaRPr lang="en-US" dirty="0"/>
          </a:p>
        </p:txBody>
      </p:sp>
      <p:sp>
        <p:nvSpPr>
          <p:cNvPr id="21" name="Rectangle 20"/>
          <p:cNvSpPr/>
          <p:nvPr/>
        </p:nvSpPr>
        <p:spPr>
          <a:xfrm>
            <a:off x="4451799" y="1359178"/>
            <a:ext cx="1914307" cy="307777"/>
          </a:xfrm>
          <a:prstGeom prst="rect">
            <a:avLst/>
          </a:prstGeom>
        </p:spPr>
        <p:txBody>
          <a:bodyPr wrap="none">
            <a:spAutoFit/>
          </a:bodyPr>
          <a:lstStyle/>
          <a:p>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Cơ</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b="1"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ở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địa</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phương</a:t>
            </a:r>
            <a:endParaRPr lang="en-US" b="1" dirty="0"/>
          </a:p>
        </p:txBody>
      </p:sp>
      <p:sp>
        <p:nvSpPr>
          <p:cNvPr id="22" name="Rectangle 21"/>
          <p:cNvSpPr/>
          <p:nvPr/>
        </p:nvSpPr>
        <p:spPr>
          <a:xfrm>
            <a:off x="4516375" y="2286435"/>
            <a:ext cx="1849731" cy="523220"/>
          </a:xfrm>
          <a:prstGeom prst="rect">
            <a:avLst/>
          </a:prstGeom>
          <a:solidFill>
            <a:srgbClr val="FFFF00"/>
          </a:solidFill>
          <a:ln>
            <a:solidFill>
              <a:schemeClr val="tx1"/>
            </a:solidFill>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Phó</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đốc</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tương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trở</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lên</a:t>
            </a:r>
            <a:endParaRPr lang="en-US" dirty="0"/>
          </a:p>
        </p:txBody>
      </p:sp>
      <p:cxnSp>
        <p:nvCxnSpPr>
          <p:cNvPr id="14" name="Straight Connector 13"/>
          <p:cNvCxnSpPr/>
          <p:nvPr/>
        </p:nvCxnSpPr>
        <p:spPr>
          <a:xfrm>
            <a:off x="4351867" y="1498600"/>
            <a:ext cx="0" cy="1405467"/>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6485467" y="1277285"/>
            <a:ext cx="0" cy="1626782"/>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6641508" y="1277285"/>
            <a:ext cx="2185863" cy="1600438"/>
          </a:xfrm>
          <a:prstGeom prst="rect">
            <a:avLst/>
          </a:prstGeom>
          <a:solidFill>
            <a:srgbClr val="FFFF00"/>
          </a:solidFill>
          <a:ln>
            <a:solidFill>
              <a:schemeClr val="tx1"/>
            </a:solidFill>
          </a:ln>
        </p:spPr>
        <p:style>
          <a:lnRef idx="2">
            <a:schemeClr val="dk1"/>
          </a:lnRef>
          <a:fillRef idx="1">
            <a:schemeClr val="lt1"/>
          </a:fillRef>
          <a:effectRef idx="0">
            <a:schemeClr val="dk1"/>
          </a:effectRef>
          <a:fontRef idx="minor">
            <a:schemeClr val="dk1"/>
          </a:fontRef>
        </p:style>
        <p:txBody>
          <a:bodyPr wrap="square">
            <a:spAutoFit/>
          </a:bodyPr>
          <a:lstStyle/>
          <a:p>
            <a:pPr algn="ct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đối</a:t>
            </a:r>
            <a:r>
              <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tượng</a:t>
            </a:r>
            <a:endParaRPr lang="en-US"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a:p>
            <a:pPr algn="just"/>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sĩ</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CN, CCVC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Quốc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phòng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cơ</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yếu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a:p>
            <a:pPr algn="just"/>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do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tướng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phủ</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quyết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213081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sp>
        <p:nvSpPr>
          <p:cNvPr id="2" name="Rectangle 1"/>
          <p:cNvSpPr/>
          <p:nvPr/>
        </p:nvSpPr>
        <p:spPr>
          <a:xfrm>
            <a:off x="277732" y="454236"/>
            <a:ext cx="8525017" cy="307777"/>
          </a:xfrm>
          <a:prstGeom prst="rect">
            <a:avLst/>
          </a:prstGeom>
        </p:spPr>
        <p:txBody>
          <a:bodyPr wrap="square">
            <a:spAutoFit/>
          </a:bodyPr>
          <a:lstStyle/>
          <a:p>
            <a:pPr algn="just">
              <a:spcBef>
                <a:spcPts val="400"/>
              </a:spcBef>
              <a:spcAft>
                <a:spcPts val="400"/>
              </a:spcAft>
            </a:pPr>
            <a:r>
              <a:rPr lang="en-US" b="1" dirty="0" smtClean="0">
                <a:solidFill>
                  <a:srgbClr val="7030A0"/>
                </a:solidFill>
                <a:latin typeface="Times New Roman" panose="02020603050405020304" pitchFamily="18" charset="0"/>
                <a:cs typeface="Times New Roman" panose="02020603050405020304" pitchFamily="18" charset="0"/>
              </a:rPr>
              <a:t>4.4. </a:t>
            </a:r>
            <a:r>
              <a:rPr lang="en-US" b="1" dirty="0" err="1" smtClean="0">
                <a:solidFill>
                  <a:srgbClr val="7030A0"/>
                </a:solidFill>
                <a:latin typeface="Times New Roman" panose="02020603050405020304" pitchFamily="18" charset="0"/>
                <a:cs typeface="Times New Roman" panose="02020603050405020304" pitchFamily="18" charset="0"/>
              </a:rPr>
              <a:t>Tiêu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chuẩn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diện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tích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và</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định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mức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trang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thiết</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bị</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nội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thất</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vụ</a:t>
            </a:r>
            <a:endParaRPr lang="en-US" b="1" dirty="0">
              <a:solidFill>
                <a:srgbClr val="7030A0"/>
              </a:solidFill>
              <a:latin typeface="Times New Roman" panose="02020603050405020304" pitchFamily="18" charset="0"/>
              <a:cs typeface="Times New Roman" panose="02020603050405020304" pitchFamily="18" charset="0"/>
            </a:endParaRPr>
          </a:p>
        </p:txBody>
      </p:sp>
      <p:sp>
        <p:nvSpPr>
          <p:cNvPr id="9" name="Rectangle 8"/>
          <p:cNvSpPr/>
          <p:nvPr/>
        </p:nvSpPr>
        <p:spPr>
          <a:xfrm>
            <a:off x="2634143" y="875084"/>
            <a:ext cx="6367244" cy="1169551"/>
          </a:xfrm>
          <a:prstGeom prst="rect">
            <a:avLst/>
          </a:prstGeom>
        </p:spPr>
        <p:txBody>
          <a:bodyPr wrap="square">
            <a:spAutoFit/>
          </a:bodyPr>
          <a:lstStyle/>
          <a:p>
            <a:pPr algn="just">
              <a:spcBef>
                <a:spcPts val="400"/>
              </a:spcBef>
              <a:spcAft>
                <a:spcPts val="400"/>
              </a:spcAft>
            </a:pPr>
            <a:r>
              <a:rPr lang="en-US" b="1" dirty="0" err="1">
                <a:solidFill>
                  <a:srgbClr val="FF0000"/>
                </a:solidFill>
                <a:latin typeface="Times New Roman" panose="02020603050405020304" pitchFamily="18" charset="0"/>
                <a:cs typeface="Times New Roman" panose="02020603050405020304" pitchFamily="18" charset="0"/>
              </a:rPr>
              <a:t>Quyết</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định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số</a:t>
            </a:r>
            <a:r>
              <a:rPr lang="en-US" b="1" dirty="0">
                <a:solidFill>
                  <a:srgbClr val="FF0000"/>
                </a:solidFill>
                <a:latin typeface="Times New Roman" panose="02020603050405020304" pitchFamily="18" charset="0"/>
                <a:cs typeface="Times New Roman" panose="02020603050405020304" pitchFamily="18" charset="0"/>
              </a:rPr>
              <a:t> 11/2024/QĐ-</a:t>
            </a:r>
            <a:r>
              <a:rPr lang="en-US" b="1" dirty="0" err="1">
                <a:solidFill>
                  <a:srgbClr val="FF0000"/>
                </a:solidFill>
                <a:latin typeface="Times New Roman" panose="02020603050405020304" pitchFamily="18" charset="0"/>
                <a:cs typeface="Times New Roman" panose="02020603050405020304" pitchFamily="18" charset="0"/>
              </a:rPr>
              <a:t>TTg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ngày</a:t>
            </a:r>
            <a:r>
              <a:rPr lang="en-US" b="1" dirty="0">
                <a:solidFill>
                  <a:srgbClr val="FF0000"/>
                </a:solidFill>
                <a:latin typeface="Times New Roman" panose="02020603050405020304" pitchFamily="18" charset="0"/>
                <a:cs typeface="Times New Roman" panose="02020603050405020304" pitchFamily="18" charset="0"/>
              </a:rPr>
              <a:t> 24/7/2024 </a:t>
            </a:r>
            <a:r>
              <a:rPr lang="en-US" b="1" dirty="0" err="1">
                <a:solidFill>
                  <a:srgbClr val="FF0000"/>
                </a:solidFill>
                <a:latin typeface="Times New Roman" panose="02020603050405020304" pitchFamily="18" charset="0"/>
                <a:cs typeface="Times New Roman" panose="02020603050405020304" pitchFamily="18" charset="0"/>
              </a:rPr>
              <a:t>của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Thủ</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tướng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Chính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phủ</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dung </a:t>
            </a:r>
            <a:r>
              <a:rPr lang="en-US"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smtClean="0">
                <a:solidFill>
                  <a:schemeClr val="accent6">
                    <a:lumMod val="75000"/>
                  </a:schemeClr>
                </a:solidFill>
                <a:latin typeface="Times New Roman" panose="02020603050405020304" pitchFamily="18" charset="0"/>
                <a:cs typeface="Times New Roman" panose="02020603050405020304" pitchFamily="18" charset="0"/>
              </a:rPr>
              <a:t> đối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tượng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áp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bố</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trang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thất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thiết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xây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bảo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bảo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trì</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vận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tiêu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chuẩn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tích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mức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trang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thiết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thất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quan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TW,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Bộ</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Quốc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phòng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Bộ</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an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việc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tổ</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chức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thực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này</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277732" y="2211726"/>
            <a:ext cx="8614598" cy="2862771"/>
          </a:xfrm>
          <a:prstGeom prst="rect">
            <a:avLst/>
          </a:prstGeom>
        </p:spPr>
        <p:txBody>
          <a:bodyPr wrap="square">
            <a:spAutoFit/>
          </a:bodyPr>
          <a:lstStyle/>
          <a:p>
            <a:pPr algn="just">
              <a:lnSpc>
                <a:spcPts val="1700"/>
              </a:lnSpc>
              <a:spcBef>
                <a:spcPts val="300"/>
              </a:spcBef>
              <a:spcAft>
                <a:spcPts val="300"/>
              </a:spcAft>
            </a:pPr>
            <a:r>
              <a:rPr lang="en-US" b="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1. Quy </a:t>
            </a:r>
            <a:r>
              <a:rPr lang="en-US" b="1"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chung</a:t>
            </a:r>
            <a:r>
              <a:rPr lang="en-US" b="1" smtClean="0">
                <a:solidFill>
                  <a:srgbClr val="ED2727"/>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bổ </a:t>
            </a:r>
            <a:r>
              <a:rPr lang="en-US" dirty="0" smtClean="0">
                <a:solidFill>
                  <a:srgbClr val="7030A0"/>
                </a:solidFill>
                <a:latin typeface="Times New Roman" panose="02020603050405020304" pitchFamily="18" charset="0"/>
                <a:cs typeface="Times New Roman" panose="02020603050405020304" pitchFamily="18" charset="0"/>
              </a:rPr>
              <a:t>sung </a:t>
            </a:r>
            <a:r>
              <a:rPr lang="en-US" dirty="0" err="1" smtClean="0">
                <a:solidFill>
                  <a:srgbClr val="7030A0"/>
                </a:solidFill>
                <a:latin typeface="Times New Roman" panose="02020603050405020304" pitchFamily="18" charset="0"/>
                <a:cs typeface="Times New Roman" panose="02020603050405020304" pitchFamily="18" charset="0"/>
              </a:rPr>
              <a:t>một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số</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nội</a:t>
            </a:r>
            <a:r>
              <a:rPr lang="en-US" dirty="0"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dung sau đây:</a:t>
            </a:r>
          </a:p>
          <a:p>
            <a:pPr algn="just">
              <a:lnSpc>
                <a:spcPts val="1700"/>
              </a:lnSpc>
              <a:spcBef>
                <a:spcPts val="300"/>
              </a:spcBef>
              <a:spcAft>
                <a:spcPts val="300"/>
              </a:spcAft>
            </a:pPr>
            <a:r>
              <a:rPr lang="en-US" smtClean="0">
                <a:solidFill>
                  <a:srgbClr val="7030A0"/>
                </a:solidFill>
                <a:latin typeface="Times New Roman" panose="02020603050405020304" pitchFamily="18" charset="0"/>
                <a:cs typeface="Times New Roman" panose="02020603050405020304" pitchFamily="18" charset="0"/>
              </a:rPr>
              <a:t>- Nhà CV của Đảng thì thực hiện theo quy định của Đảng;</a:t>
            </a:r>
          </a:p>
          <a:p>
            <a:pPr algn="just">
              <a:lnSpc>
                <a:spcPts val="1700"/>
              </a:lnSpc>
              <a:spcBef>
                <a:spcPts val="300"/>
              </a:spcBef>
              <a:spcAft>
                <a:spcPts val="300"/>
              </a:spcAft>
            </a:pPr>
            <a:r>
              <a:rPr lang="en-US" smtClean="0">
                <a:solidFill>
                  <a:srgbClr val="7030A0"/>
                </a:solidFill>
                <a:latin typeface="Times New Roman" panose="02020603050405020304" pitchFamily="18" charset="0"/>
                <a:cs typeface="Times New Roman" panose="02020603050405020304" pitchFamily="18" charset="0"/>
              </a:rPr>
              <a:t>- Đối với cán bộ giữ nhiều chức danh khác nhau thì áp dụng tiêu chuẩn DT, trang bị nội thất cho chức danh cao nhất;</a:t>
            </a:r>
            <a:endParaRPr lang="en-US" dirty="0" smtClean="0">
              <a:solidFill>
                <a:srgbClr val="7030A0"/>
              </a:solidFill>
              <a:latin typeface="Times New Roman" panose="02020603050405020304" pitchFamily="18" charset="0"/>
              <a:cs typeface="Times New Roman" panose="02020603050405020304" pitchFamily="18" charset="0"/>
            </a:endParaRPr>
          </a:p>
          <a:p>
            <a:pPr algn="just">
              <a:lnSpc>
                <a:spcPts val="1700"/>
              </a:lnSpc>
              <a:spcBef>
                <a:spcPts val="300"/>
              </a:spcBef>
              <a:spcAft>
                <a:spcPts val="300"/>
              </a:spcAft>
            </a:pPr>
            <a:r>
              <a:rPr lang="en-US" smtClean="0">
                <a:solidFill>
                  <a:srgbClr val="7030A0"/>
                </a:solidFill>
                <a:latin typeface="Times New Roman" panose="02020603050405020304" pitchFamily="18" charset="0"/>
                <a:cs typeface="Times New Roman" panose="02020603050405020304" pitchFamily="18" charset="0"/>
              </a:rPr>
              <a:t>- Đối với </a:t>
            </a:r>
            <a:r>
              <a:rPr lang="en-US" smtClean="0">
                <a:solidFill>
                  <a:srgbClr val="7030A0"/>
                </a:solidFill>
                <a:latin typeface="Times New Roman" panose="02020603050405020304" pitchFamily="18" charset="0"/>
                <a:ea typeface="Times New Roman" panose="02020603050405020304" pitchFamily="18" charset="0"/>
              </a:rPr>
              <a:t>đối </a:t>
            </a:r>
            <a:r>
              <a:rPr lang="en-US" dirty="0" err="1">
                <a:solidFill>
                  <a:srgbClr val="7030A0"/>
                </a:solidFill>
                <a:latin typeface="Times New Roman" panose="02020603050405020304" pitchFamily="18" charset="0"/>
                <a:ea typeface="Times New Roman" panose="02020603050405020304" pitchFamily="18" charset="0"/>
              </a:rPr>
              <a:t>tượng</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quy</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định</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tại</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điểm</a:t>
            </a:r>
            <a:r>
              <a:rPr lang="en-US" dirty="0">
                <a:solidFill>
                  <a:srgbClr val="7030A0"/>
                </a:solidFill>
                <a:latin typeface="Times New Roman" panose="02020603050405020304" pitchFamily="18" charset="0"/>
                <a:ea typeface="Times New Roman" panose="02020603050405020304" pitchFamily="18" charset="0"/>
              </a:rPr>
              <a:t> g </a:t>
            </a:r>
            <a:r>
              <a:rPr lang="en-US" dirty="0" err="1">
                <a:solidFill>
                  <a:srgbClr val="7030A0"/>
                </a:solidFill>
                <a:latin typeface="Times New Roman" panose="02020603050405020304" pitchFamily="18" charset="0"/>
                <a:ea typeface="Times New Roman" panose="02020603050405020304" pitchFamily="18" charset="0"/>
              </a:rPr>
              <a:t>khoản</a:t>
            </a:r>
            <a:r>
              <a:rPr lang="en-US" dirty="0">
                <a:solidFill>
                  <a:srgbClr val="7030A0"/>
                </a:solidFill>
                <a:latin typeface="Times New Roman" panose="02020603050405020304" pitchFamily="18" charset="0"/>
                <a:ea typeface="Times New Roman" panose="02020603050405020304" pitchFamily="18" charset="0"/>
              </a:rPr>
              <a:t> 1 </a:t>
            </a:r>
            <a:r>
              <a:rPr lang="en-US" dirty="0" err="1">
                <a:solidFill>
                  <a:srgbClr val="7030A0"/>
                </a:solidFill>
                <a:latin typeface="Times New Roman" panose="02020603050405020304" pitchFamily="18" charset="0"/>
                <a:ea typeface="Times New Roman" panose="02020603050405020304" pitchFamily="18" charset="0"/>
              </a:rPr>
              <a:t>Điều</a:t>
            </a:r>
            <a:r>
              <a:rPr lang="en-US" dirty="0">
                <a:solidFill>
                  <a:srgbClr val="7030A0"/>
                </a:solidFill>
                <a:latin typeface="Times New Roman" panose="02020603050405020304" pitchFamily="18" charset="0"/>
                <a:ea typeface="Times New Roman" panose="02020603050405020304" pitchFamily="18" charset="0"/>
              </a:rPr>
              <a:t> 45 </a:t>
            </a:r>
            <a:r>
              <a:rPr lang="en-US" dirty="0" err="1">
                <a:solidFill>
                  <a:srgbClr val="7030A0"/>
                </a:solidFill>
                <a:latin typeface="Times New Roman" panose="02020603050405020304" pitchFamily="18" charset="0"/>
                <a:ea typeface="Times New Roman" panose="02020603050405020304" pitchFamily="18" charset="0"/>
              </a:rPr>
              <a:t>của</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Luật</a:t>
            </a:r>
            <a:r>
              <a:rPr lang="en-US" dirty="0">
                <a:solidFill>
                  <a:srgbClr val="7030A0"/>
                </a:solidFill>
                <a:latin typeface="Times New Roman" panose="02020603050405020304" pitchFamily="18" charset="0"/>
                <a:ea typeface="Times New Roman" panose="02020603050405020304" pitchFamily="18" charset="0"/>
              </a:rPr>
              <a:t> </a:t>
            </a:r>
            <a:r>
              <a:rPr lang="en-US" err="1">
                <a:solidFill>
                  <a:srgbClr val="7030A0"/>
                </a:solidFill>
                <a:latin typeface="Times New Roman" panose="02020603050405020304" pitchFamily="18" charset="0"/>
                <a:ea typeface="Times New Roman" panose="02020603050405020304" pitchFamily="18" charset="0"/>
              </a:rPr>
              <a:t>Nhà</a:t>
            </a:r>
            <a:r>
              <a:rPr lang="en-US">
                <a:solidFill>
                  <a:srgbClr val="7030A0"/>
                </a:solidFill>
                <a:latin typeface="Times New Roman" panose="02020603050405020304" pitchFamily="18" charset="0"/>
                <a:ea typeface="Times New Roman" panose="02020603050405020304" pitchFamily="18" charset="0"/>
              </a:rPr>
              <a:t> </a:t>
            </a:r>
            <a:r>
              <a:rPr lang="en-US" smtClean="0">
                <a:solidFill>
                  <a:srgbClr val="7030A0"/>
                </a:solidFill>
                <a:latin typeface="Times New Roman" panose="02020603050405020304" pitchFamily="18" charset="0"/>
                <a:ea typeface="Times New Roman" panose="02020603050405020304" pitchFamily="18" charset="0"/>
              </a:rPr>
              <a:t>ỏ (do Thủ </a:t>
            </a:r>
            <a:r>
              <a:rPr lang="en-US" dirty="0" err="1">
                <a:solidFill>
                  <a:srgbClr val="7030A0"/>
                </a:solidFill>
                <a:latin typeface="Times New Roman" panose="02020603050405020304" pitchFamily="18" charset="0"/>
                <a:ea typeface="Times New Roman" panose="02020603050405020304" pitchFamily="18" charset="0"/>
              </a:rPr>
              <a:t>tướng</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Chính</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phủ</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quyết</a:t>
            </a:r>
            <a:r>
              <a:rPr lang="en-US" dirty="0">
                <a:solidFill>
                  <a:srgbClr val="7030A0"/>
                </a:solidFill>
                <a:latin typeface="Times New Roman" panose="02020603050405020304" pitchFamily="18" charset="0"/>
                <a:ea typeface="Times New Roman" panose="02020603050405020304" pitchFamily="18" charset="0"/>
              </a:rPr>
              <a:t> </a:t>
            </a:r>
            <a:r>
              <a:rPr lang="en-US" err="1">
                <a:solidFill>
                  <a:srgbClr val="7030A0"/>
                </a:solidFill>
                <a:latin typeface="Times New Roman" panose="02020603050405020304" pitchFamily="18" charset="0"/>
                <a:ea typeface="Times New Roman" panose="02020603050405020304" pitchFamily="18" charset="0"/>
              </a:rPr>
              <a:t>định</a:t>
            </a:r>
            <a:r>
              <a:rPr lang="en-US">
                <a:solidFill>
                  <a:srgbClr val="7030A0"/>
                </a:solidFill>
                <a:latin typeface="Times New Roman" panose="02020603050405020304" pitchFamily="18" charset="0"/>
                <a:ea typeface="Times New Roman" panose="02020603050405020304" pitchFamily="18" charset="0"/>
              </a:rPr>
              <a:t> </a:t>
            </a:r>
            <a:r>
              <a:rPr lang="en-US" smtClean="0">
                <a:solidFill>
                  <a:srgbClr val="7030A0"/>
                </a:solidFill>
                <a:latin typeface="Times New Roman" panose="02020603050405020304" pitchFamily="18" charset="0"/>
                <a:ea typeface="Times New Roman" panose="02020603050405020304" pitchFamily="18" charset="0"/>
              </a:rPr>
              <a:t>theo </a:t>
            </a:r>
            <a:r>
              <a:rPr lang="en-US" dirty="0" err="1">
                <a:solidFill>
                  <a:srgbClr val="7030A0"/>
                </a:solidFill>
                <a:latin typeface="Times New Roman" panose="02020603050405020304" pitchFamily="18" charset="0"/>
                <a:ea typeface="Times New Roman" panose="02020603050405020304" pitchFamily="18" charset="0"/>
              </a:rPr>
              <a:t>đề</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nghị</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của</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Bộ</a:t>
            </a:r>
            <a:r>
              <a:rPr lang="en-US" dirty="0">
                <a:solidFill>
                  <a:srgbClr val="7030A0"/>
                </a:solidFill>
                <a:latin typeface="Times New Roman" panose="02020603050405020304" pitchFamily="18" charset="0"/>
                <a:ea typeface="Times New Roman" panose="02020603050405020304" pitchFamily="18" charset="0"/>
              </a:rPr>
              <a:t> </a:t>
            </a:r>
            <a:r>
              <a:rPr lang="en-US" err="1">
                <a:solidFill>
                  <a:srgbClr val="7030A0"/>
                </a:solidFill>
                <a:latin typeface="Times New Roman" panose="02020603050405020304" pitchFamily="18" charset="0"/>
                <a:ea typeface="Times New Roman" panose="02020603050405020304" pitchFamily="18" charset="0"/>
              </a:rPr>
              <a:t>Xây</a:t>
            </a:r>
            <a:r>
              <a:rPr lang="en-US">
                <a:solidFill>
                  <a:srgbClr val="7030A0"/>
                </a:solidFill>
                <a:latin typeface="Times New Roman" panose="02020603050405020304" pitchFamily="18" charset="0"/>
                <a:ea typeface="Times New Roman" panose="02020603050405020304" pitchFamily="18" charset="0"/>
              </a:rPr>
              <a:t> </a:t>
            </a:r>
            <a:r>
              <a:rPr lang="en-US" smtClean="0">
                <a:solidFill>
                  <a:srgbClr val="7030A0"/>
                </a:solidFill>
                <a:latin typeface="Times New Roman" panose="02020603050405020304" pitchFamily="18" charset="0"/>
                <a:ea typeface="Times New Roman" panose="02020603050405020304" pitchFamily="18" charset="0"/>
              </a:rPr>
              <a:t>dựng) thì v</a:t>
            </a:r>
            <a:r>
              <a:rPr lang="en-US" smtClean="0">
                <a:solidFill>
                  <a:srgbClr val="7030A0"/>
                </a:solidFill>
                <a:latin typeface="Times New Roman" panose="02020603050405020304" pitchFamily="18" charset="0"/>
                <a:cs typeface="Times New Roman" panose="02020603050405020304" pitchFamily="18" charset="0"/>
              </a:rPr>
              <a:t>iệc </a:t>
            </a:r>
            <a:r>
              <a:rPr lang="en-US">
                <a:solidFill>
                  <a:srgbClr val="7030A0"/>
                </a:solidFill>
                <a:latin typeface="Times New Roman" panose="02020603050405020304" pitchFamily="18" charset="0"/>
                <a:cs typeface="Times New Roman" panose="02020603050405020304" pitchFamily="18" charset="0"/>
              </a:rPr>
              <a:t>bố trí cho thuê, tiêu chuẩn diện tích, định mức trang thiết bị gắn kèm NƠCV </a:t>
            </a:r>
            <a:r>
              <a:rPr lang="en-US" smtClean="0">
                <a:solidFill>
                  <a:srgbClr val="7030A0"/>
                </a:solidFill>
                <a:latin typeface="Times New Roman" panose="02020603050405020304" pitchFamily="18" charset="0"/>
                <a:cs typeface="Times New Roman" panose="02020603050405020304" pitchFamily="18" charset="0"/>
              </a:rPr>
              <a:t>thực hiện theo quy định riêng: BXD sẽ có đề xuất cho từng trương hợp cụ thể;</a:t>
            </a:r>
          </a:p>
          <a:p>
            <a:pPr algn="just">
              <a:lnSpc>
                <a:spcPts val="1700"/>
              </a:lnSpc>
              <a:spcBef>
                <a:spcPts val="300"/>
              </a:spcBef>
              <a:spcAft>
                <a:spcPts val="300"/>
              </a:spcAft>
            </a:pPr>
            <a:r>
              <a:rPr lang="en-US" smtClean="0">
                <a:solidFill>
                  <a:srgbClr val="7030A0"/>
                </a:solidFill>
                <a:latin typeface="Times New Roman" panose="02020603050405020304" pitchFamily="18" charset="0"/>
                <a:ea typeface="Times New Roman" panose="02020603050405020304" pitchFamily="18" charset="0"/>
              </a:rPr>
              <a:t>- Đối với đối tượng là nhà khoa học làm chủ trì đề tài cấp QG dặc biệt quan trọng; nhân tài có đóng góp quan trọng cho quốc gia thì có tiêu chuẩn DT, trang bị nội thất tương đương chức danh Thứ trưởng và CT UBND cấp tỉnh;</a:t>
            </a:r>
          </a:p>
          <a:p>
            <a:pPr algn="just">
              <a:lnSpc>
                <a:spcPts val="1700"/>
              </a:lnSpc>
              <a:spcBef>
                <a:spcPts val="300"/>
              </a:spcBef>
              <a:spcAft>
                <a:spcPts val="300"/>
              </a:spcAft>
            </a:pPr>
            <a:r>
              <a:rPr lang="en-US" smtClean="0">
                <a:solidFill>
                  <a:srgbClr val="7030A0"/>
                </a:solidFill>
                <a:latin typeface="Times New Roman" panose="02020603050405020304" pitchFamily="18" charset="0"/>
                <a:ea typeface="Times New Roman" panose="02020603050405020304" pitchFamily="18" charset="0"/>
              </a:rPr>
              <a:t>- Đối với các </a:t>
            </a:r>
            <a:r>
              <a:rPr lang="en-US" smtClean="0">
                <a:solidFill>
                  <a:srgbClr val="7030A0"/>
                </a:solidFill>
                <a:latin typeface="Times New Roman" panose="02020603050405020304" pitchFamily="18" charset="0"/>
                <a:cs typeface="Times New Roman" panose="02020603050405020304" pitchFamily="18" charset="0"/>
              </a:rPr>
              <a:t>trang </a:t>
            </a:r>
            <a:r>
              <a:rPr lang="en-US" dirty="0" err="1" smtClean="0">
                <a:solidFill>
                  <a:srgbClr val="7030A0"/>
                </a:solidFill>
                <a:latin typeface="Times New Roman" panose="02020603050405020304" pitchFamily="18" charset="0"/>
                <a:cs typeface="Times New Roman" panose="02020603050405020304" pitchFamily="18" charset="0"/>
              </a:rPr>
              <a:t>bị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nội</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thất</a:t>
            </a:r>
            <a:r>
              <a:rPr lang="en-US" smtClean="0">
                <a:solidFill>
                  <a:srgbClr val="7030A0"/>
                </a:solidFill>
                <a:latin typeface="Times New Roman" panose="02020603050405020304" pitchFamily="18" charset="0"/>
                <a:cs typeface="Times New Roman" panose="02020603050405020304" pitchFamily="18" charset="0"/>
              </a:rPr>
              <a:t> </a:t>
            </a:r>
            <a:r>
              <a:rPr lang="it-IT" smtClean="0">
                <a:solidFill>
                  <a:srgbClr val="7030A0"/>
                </a:solidFill>
                <a:latin typeface="Times New Roman" panose="02020603050405020304" pitchFamily="18" charset="0"/>
                <a:ea typeface="Times New Roman" panose="02020603050405020304" pitchFamily="18" charset="0"/>
              </a:rPr>
              <a:t>nhà </a:t>
            </a:r>
            <a:r>
              <a:rPr lang="it-IT" dirty="0">
                <a:solidFill>
                  <a:srgbClr val="7030A0"/>
                </a:solidFill>
                <a:latin typeface="Times New Roman" panose="02020603050405020304" pitchFamily="18" charset="0"/>
                <a:ea typeface="Times New Roman" panose="02020603050405020304" pitchFamily="18" charset="0"/>
              </a:rPr>
              <a:t>ở công </a:t>
            </a:r>
            <a:r>
              <a:rPr lang="it-IT">
                <a:solidFill>
                  <a:srgbClr val="7030A0"/>
                </a:solidFill>
                <a:latin typeface="Times New Roman" panose="02020603050405020304" pitchFamily="18" charset="0"/>
                <a:ea typeface="Times New Roman" panose="02020603050405020304" pitchFamily="18" charset="0"/>
              </a:rPr>
              <a:t>vụ </a:t>
            </a:r>
            <a:r>
              <a:rPr lang="it-IT" smtClean="0">
                <a:solidFill>
                  <a:srgbClr val="7030A0"/>
                </a:solidFill>
                <a:latin typeface="Times New Roman" panose="02020603050405020304" pitchFamily="18" charset="0"/>
                <a:ea typeface="Times New Roman" panose="02020603050405020304" pitchFamily="18" charset="0"/>
              </a:rPr>
              <a:t>đã được </a:t>
            </a:r>
            <a:r>
              <a:rPr lang="it-IT" dirty="0">
                <a:solidFill>
                  <a:srgbClr val="7030A0"/>
                </a:solidFill>
                <a:latin typeface="Times New Roman" panose="02020603050405020304" pitchFamily="18" charset="0"/>
                <a:ea typeface="Times New Roman" panose="02020603050405020304" pitchFamily="18" charset="0"/>
              </a:rPr>
              <a:t>trang </a:t>
            </a:r>
            <a:r>
              <a:rPr lang="it-IT">
                <a:solidFill>
                  <a:srgbClr val="7030A0"/>
                </a:solidFill>
                <a:latin typeface="Times New Roman" panose="02020603050405020304" pitchFamily="18" charset="0"/>
                <a:ea typeface="Times New Roman" panose="02020603050405020304" pitchFamily="18" charset="0"/>
              </a:rPr>
              <a:t>bị </a:t>
            </a:r>
            <a:r>
              <a:rPr lang="it-IT" smtClean="0">
                <a:solidFill>
                  <a:srgbClr val="7030A0"/>
                </a:solidFill>
                <a:latin typeface="Times New Roman" panose="02020603050405020304" pitchFamily="18" charset="0"/>
                <a:ea typeface="Times New Roman" panose="02020603050405020304" pitchFamily="18" charset="0"/>
              </a:rPr>
              <a:t>sử </a:t>
            </a:r>
            <a:r>
              <a:rPr lang="it-IT" dirty="0">
                <a:solidFill>
                  <a:srgbClr val="7030A0"/>
                </a:solidFill>
                <a:latin typeface="Times New Roman" panose="02020603050405020304" pitchFamily="18" charset="0"/>
                <a:ea typeface="Times New Roman" panose="02020603050405020304" pitchFamily="18" charset="0"/>
              </a:rPr>
              <a:t>dụng nhưng chưa hết khấu hao hoặc đã hết khấu hao nhưng còn sử dụng được thì vẫn tiếp tục bố trí sử dụng các trang thiết bị nội </a:t>
            </a:r>
            <a:r>
              <a:rPr lang="it-IT">
                <a:solidFill>
                  <a:srgbClr val="7030A0"/>
                </a:solidFill>
                <a:latin typeface="Times New Roman" panose="02020603050405020304" pitchFamily="18" charset="0"/>
                <a:ea typeface="Times New Roman" panose="02020603050405020304" pitchFamily="18" charset="0"/>
              </a:rPr>
              <a:t>thất </a:t>
            </a:r>
            <a:r>
              <a:rPr lang="it-IT" smtClean="0">
                <a:solidFill>
                  <a:srgbClr val="7030A0"/>
                </a:solidFill>
                <a:latin typeface="Times New Roman" panose="02020603050405020304" pitchFamily="18" charset="0"/>
                <a:ea typeface="Times New Roman" panose="02020603050405020304" pitchFamily="18" charset="0"/>
              </a:rPr>
              <a:t>này; </a:t>
            </a:r>
            <a:r>
              <a:rPr lang="it-IT" dirty="0">
                <a:solidFill>
                  <a:srgbClr val="7030A0"/>
                </a:solidFill>
                <a:latin typeface="Times New Roman" panose="02020603050405020304" pitchFamily="18" charset="0"/>
                <a:ea typeface="Times New Roman" panose="02020603050405020304" pitchFamily="18" charset="0"/>
              </a:rPr>
              <a:t>bổ </a:t>
            </a:r>
            <a:r>
              <a:rPr lang="it-IT">
                <a:solidFill>
                  <a:srgbClr val="7030A0"/>
                </a:solidFill>
                <a:latin typeface="Times New Roman" panose="02020603050405020304" pitchFamily="18" charset="0"/>
                <a:ea typeface="Times New Roman" panose="02020603050405020304" pitchFamily="18" charset="0"/>
              </a:rPr>
              <a:t>sung </a:t>
            </a:r>
            <a:r>
              <a:rPr lang="it-IT" smtClean="0">
                <a:solidFill>
                  <a:srgbClr val="7030A0"/>
                </a:solidFill>
                <a:latin typeface="Times New Roman" panose="02020603050405020304" pitchFamily="18" charset="0"/>
                <a:ea typeface="Times New Roman" panose="02020603050405020304" pitchFamily="18" charset="0"/>
              </a:rPr>
              <a:t>quy định về việc </a:t>
            </a:r>
            <a:r>
              <a:rPr lang="it-IT" dirty="0">
                <a:solidFill>
                  <a:srgbClr val="7030A0"/>
                </a:solidFill>
                <a:latin typeface="Times New Roman" panose="02020603050405020304" pitchFamily="18" charset="0"/>
                <a:ea typeface="Times New Roman" panose="02020603050405020304" pitchFamily="18" charset="0"/>
              </a:rPr>
              <a:t>lập kế hoạch mua </a:t>
            </a:r>
            <a:r>
              <a:rPr lang="it-IT">
                <a:solidFill>
                  <a:srgbClr val="7030A0"/>
                </a:solidFill>
                <a:latin typeface="Times New Roman" panose="02020603050405020304" pitchFamily="18" charset="0"/>
                <a:ea typeface="Times New Roman" panose="02020603050405020304" pitchFamily="18" charset="0"/>
              </a:rPr>
              <a:t>sắm </a:t>
            </a:r>
            <a:r>
              <a:rPr lang="it-IT" smtClean="0">
                <a:solidFill>
                  <a:srgbClr val="7030A0"/>
                </a:solidFill>
                <a:latin typeface="Times New Roman" panose="02020603050405020304" pitchFamily="18" charset="0"/>
                <a:ea typeface="Times New Roman" panose="02020603050405020304" pitchFamily="18" charset="0"/>
              </a:rPr>
              <a:t>trang </a:t>
            </a:r>
            <a:r>
              <a:rPr lang="it-IT" dirty="0">
                <a:solidFill>
                  <a:srgbClr val="7030A0"/>
                </a:solidFill>
                <a:latin typeface="Times New Roman" panose="02020603050405020304" pitchFamily="18" charset="0"/>
                <a:ea typeface="Times New Roman" panose="02020603050405020304" pitchFamily="18" charset="0"/>
              </a:rPr>
              <a:t>thiết bị </a:t>
            </a:r>
            <a:r>
              <a:rPr lang="it-IT">
                <a:solidFill>
                  <a:srgbClr val="7030A0"/>
                </a:solidFill>
                <a:latin typeface="Times New Roman" panose="02020603050405020304" pitchFamily="18" charset="0"/>
                <a:ea typeface="Times New Roman" panose="02020603050405020304" pitchFamily="18" charset="0"/>
              </a:rPr>
              <a:t>nội </a:t>
            </a:r>
            <a:r>
              <a:rPr lang="it-IT" smtClean="0">
                <a:solidFill>
                  <a:srgbClr val="7030A0"/>
                </a:solidFill>
                <a:latin typeface="Times New Roman" panose="02020603050405020304" pitchFamily="18" charset="0"/>
                <a:ea typeface="Times New Roman" panose="02020603050405020304" pitchFamily="18" charset="0"/>
              </a:rPr>
              <a:t>thất thay thế.</a:t>
            </a:r>
            <a:r>
              <a:rPr lang="en-US" smtClean="0">
                <a:solidFill>
                  <a:srgbClr val="7030A0"/>
                </a:solidFill>
                <a:latin typeface="Times New Roman" panose="02020603050405020304" pitchFamily="18" charset="0"/>
                <a:cs typeface="Times New Roman" panose="02020603050405020304" pitchFamily="18" charset="0"/>
              </a:rPr>
              <a:t> </a:t>
            </a:r>
            <a:endParaRPr lang="en-US" dirty="0">
              <a:solidFill>
                <a:srgbClr val="7030A0"/>
              </a:solidFill>
              <a:latin typeface="Times New Roman" panose="02020603050405020304" pitchFamily="18" charset="0"/>
              <a:cs typeface="Times New Roman" panose="02020603050405020304" pitchFamily="18" charset="0"/>
            </a:endParaRPr>
          </a:p>
        </p:txBody>
      </p:sp>
      <p:pic>
        <p:nvPicPr>
          <p:cNvPr id="31" name="Picture 30"/>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a:xfrm>
            <a:off x="512881" y="752176"/>
            <a:ext cx="2028983" cy="1346479"/>
          </a:xfrm>
          <a:prstGeom prst="rect">
            <a:avLst/>
          </a:prstGeom>
        </p:spPr>
      </p:pic>
    </p:spTree>
    <p:extLst>
      <p:ext uri="{BB962C8B-B14F-4D97-AF65-F5344CB8AC3E}">
        <p14:creationId xmlns:p14="http://schemas.microsoft.com/office/powerpoint/2010/main" val="34461909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sp>
        <p:nvSpPr>
          <p:cNvPr id="2" name="Rectangle 1"/>
          <p:cNvSpPr/>
          <p:nvPr/>
        </p:nvSpPr>
        <p:spPr>
          <a:xfrm>
            <a:off x="277732" y="511386"/>
            <a:ext cx="8525017" cy="307777"/>
          </a:xfrm>
          <a:prstGeom prst="rect">
            <a:avLst/>
          </a:prstGeom>
        </p:spPr>
        <p:txBody>
          <a:bodyPr wrap="square">
            <a:spAutoFit/>
          </a:bodyPr>
          <a:lstStyle/>
          <a:p>
            <a:pPr algn="just">
              <a:spcBef>
                <a:spcPts val="400"/>
              </a:spcBef>
              <a:spcAft>
                <a:spcPts val="400"/>
              </a:spcAft>
            </a:pPr>
            <a:r>
              <a:rPr lang="en-US" b="1">
                <a:solidFill>
                  <a:srgbClr val="7030A0"/>
                </a:solidFill>
                <a:latin typeface="Times New Roman" panose="02020603050405020304" pitchFamily="18" charset="0"/>
                <a:cs typeface="Times New Roman" panose="02020603050405020304" pitchFamily="18" charset="0"/>
              </a:rPr>
              <a:t>2</a:t>
            </a:r>
            <a:r>
              <a:rPr lang="en-US" b="1"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Tiêu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chuẩn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diện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tích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và</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định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mức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trang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thiết</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bị</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nội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thất</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công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vụ</a:t>
            </a:r>
            <a:endParaRPr lang="en-US" b="1" dirty="0">
              <a:solidFill>
                <a:srgbClr val="7030A0"/>
              </a:solidFill>
              <a:latin typeface="Times New Roman" panose="02020603050405020304" pitchFamily="18" charset="0"/>
              <a:cs typeface="Times New Roman" panose="02020603050405020304" pitchFamily="18" charset="0"/>
            </a:endParaRPr>
          </a:p>
        </p:txBody>
      </p:sp>
      <p:sp>
        <p:nvSpPr>
          <p:cNvPr id="4" name="Rectangle 3"/>
          <p:cNvSpPr/>
          <p:nvPr/>
        </p:nvSpPr>
        <p:spPr>
          <a:xfrm>
            <a:off x="7053643" y="952796"/>
            <a:ext cx="1821907" cy="3108543"/>
          </a:xfrm>
          <a:prstGeom prst="rect">
            <a:avLst/>
          </a:prstGeom>
          <a:solidFill>
            <a:schemeClr val="accent6">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b="1" dirty="0" err="1">
                <a:solidFill>
                  <a:srgbClr val="FF0000"/>
                </a:solidFill>
                <a:latin typeface="Times New Roman" panose="02020603050405020304" pitchFamily="18" charset="0"/>
                <a:cs typeface="Times New Roman" panose="02020603050405020304" pitchFamily="18" charset="0"/>
              </a:rPr>
              <a:t>Đối</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với</a:t>
            </a:r>
            <a:r>
              <a:rPr lang="en-US" b="1" dirty="0" smtClean="0">
                <a:solidFill>
                  <a:srgbClr val="FF0000"/>
                </a:solidFill>
                <a:latin typeface="Times New Roman" panose="02020603050405020304" pitchFamily="18" charset="0"/>
                <a:cs typeface="Times New Roman" panose="02020603050405020304" pitchFamily="18" charset="0"/>
              </a:rPr>
              <a:t> NOCV </a:t>
            </a:r>
          </a:p>
          <a:p>
            <a:pPr algn="ctr"/>
            <a:r>
              <a:rPr lang="en-US" b="1" dirty="0" err="1" smtClean="0">
                <a:solidFill>
                  <a:srgbClr val="FF0000"/>
                </a:solidFill>
                <a:latin typeface="Times New Roman" panose="02020603050405020304" pitchFamily="18" charset="0"/>
                <a:cs typeface="Times New Roman" panose="02020603050405020304" pitchFamily="18" charset="0"/>
              </a:rPr>
              <a:t>của</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địa</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phương</a:t>
            </a:r>
            <a:endParaRPr lang="en-US" b="1" dirty="0" smtClean="0">
              <a:solidFill>
                <a:schemeClr val="tx1"/>
              </a:solidFill>
              <a:latin typeface="Times New Roman" panose="02020603050405020304" pitchFamily="18" charset="0"/>
              <a:cs typeface="Times New Roman" panose="02020603050405020304" pitchFamily="18" charset="0"/>
            </a:endParaRPr>
          </a:p>
          <a:p>
            <a:pPr algn="just"/>
            <a:endParaRPr lang="en-US" b="1" dirty="0">
              <a:solidFill>
                <a:schemeClr val="tx1"/>
              </a:solidFill>
              <a:latin typeface="Times New Roman" panose="02020603050405020304" pitchFamily="18" charset="0"/>
              <a:cs typeface="Times New Roman" panose="02020603050405020304" pitchFamily="18" charset="0"/>
            </a:endParaRPr>
          </a:p>
          <a:p>
            <a:pPr algn="just"/>
            <a:r>
              <a:rPr lang="nb-NO" smtClean="0">
                <a:solidFill>
                  <a:srgbClr val="7030A0"/>
                </a:solidFill>
                <a:latin typeface="Times New Roman" panose="02020603050405020304" pitchFamily="18" charset="0"/>
                <a:cs typeface="Times New Roman" panose="02020603050405020304" pitchFamily="18" charset="0"/>
              </a:rPr>
              <a:t>Bổ sung thêm tiêu chuẩn DT và trang </a:t>
            </a:r>
            <a:r>
              <a:rPr lang="nb-NO" dirty="0">
                <a:solidFill>
                  <a:srgbClr val="7030A0"/>
                </a:solidFill>
                <a:latin typeface="Times New Roman" panose="02020603050405020304" pitchFamily="18" charset="0"/>
                <a:cs typeface="Times New Roman" panose="02020603050405020304" pitchFamily="18" charset="0"/>
              </a:rPr>
              <a:t>thiết bị nội </a:t>
            </a:r>
            <a:r>
              <a:rPr lang="nb-NO">
                <a:solidFill>
                  <a:srgbClr val="7030A0"/>
                </a:solidFill>
                <a:latin typeface="Times New Roman" panose="02020603050405020304" pitchFamily="18" charset="0"/>
                <a:cs typeface="Times New Roman" panose="02020603050405020304" pitchFamily="18" charset="0"/>
              </a:rPr>
              <a:t>thất </a:t>
            </a:r>
            <a:r>
              <a:rPr lang="nb-NO" smtClean="0">
                <a:solidFill>
                  <a:srgbClr val="7030A0"/>
                </a:solidFill>
                <a:latin typeface="Times New Roman" panose="02020603050405020304" pitchFamily="18" charset="0"/>
                <a:cs typeface="Times New Roman" panose="02020603050405020304" pitchFamily="18" charset="0"/>
              </a:rPr>
              <a:t>NOCV của </a:t>
            </a:r>
            <a:r>
              <a:rPr lang="nb-NO" dirty="0">
                <a:solidFill>
                  <a:srgbClr val="7030A0"/>
                </a:solidFill>
                <a:latin typeface="Times New Roman" panose="02020603050405020304" pitchFamily="18" charset="0"/>
                <a:cs typeface="Times New Roman" panose="02020603050405020304" pitchFamily="18" charset="0"/>
              </a:rPr>
              <a:t>chức vụ Phó Giám đốc Sở và tương đương trở lên (trước </a:t>
            </a:r>
            <a:r>
              <a:rPr lang="nb-NO">
                <a:solidFill>
                  <a:srgbClr val="7030A0"/>
                </a:solidFill>
                <a:latin typeface="Times New Roman" panose="02020603050405020304" pitchFamily="18" charset="0"/>
                <a:cs typeface="Times New Roman" panose="02020603050405020304" pitchFamily="18" charset="0"/>
              </a:rPr>
              <a:t>đây </a:t>
            </a:r>
            <a:r>
              <a:rPr lang="nb-NO" smtClean="0">
                <a:solidFill>
                  <a:srgbClr val="7030A0"/>
                </a:solidFill>
                <a:latin typeface="Times New Roman" panose="02020603050405020304" pitchFamily="18" charset="0"/>
                <a:cs typeface="Times New Roman" panose="02020603050405020304" pitchFamily="18" charset="0"/>
              </a:rPr>
              <a:t>chỉ áp dung cho </a:t>
            </a:r>
            <a:r>
              <a:rPr lang="nb-NO" dirty="0">
                <a:solidFill>
                  <a:srgbClr val="7030A0"/>
                </a:solidFill>
                <a:latin typeface="Times New Roman" panose="02020603050405020304" pitchFamily="18" charset="0"/>
                <a:cs typeface="Times New Roman" panose="02020603050405020304" pitchFamily="18" charset="0"/>
              </a:rPr>
              <a:t>chức vụ Giám đốc Sở trở </a:t>
            </a:r>
            <a:r>
              <a:rPr lang="nb-NO">
                <a:solidFill>
                  <a:srgbClr val="7030A0"/>
                </a:solidFill>
                <a:latin typeface="Times New Roman" panose="02020603050405020304" pitchFamily="18" charset="0"/>
                <a:cs typeface="Times New Roman" panose="02020603050405020304" pitchFamily="18" charset="0"/>
              </a:rPr>
              <a:t>lên</a:t>
            </a:r>
            <a:r>
              <a:rPr lang="nb-NO" smtClean="0">
                <a:solidFill>
                  <a:srgbClr val="7030A0"/>
                </a:solidFill>
                <a:latin typeface="Times New Roman" panose="02020603050405020304" pitchFamily="18" charset="0"/>
                <a:cs typeface="Times New Roman" panose="02020603050405020304" pitchFamily="18" charset="0"/>
              </a:rPr>
              <a:t>). Đối với các chức danh khác vẫn giữ như </a:t>
            </a:r>
            <a:r>
              <a:rPr lang="nb-NO" smtClean="0">
                <a:solidFill>
                  <a:srgbClr val="7030A0"/>
                </a:solidFill>
                <a:latin typeface="Times New Roman" panose="02020603050405020304" pitchFamily="18" charset="0"/>
                <a:cs typeface="Times New Roman" panose="02020603050405020304" pitchFamily="18" charset="0"/>
              </a:rPr>
              <a:t>QĐ 03. </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5" name="Rectangle 4"/>
          <p:cNvSpPr/>
          <p:nvPr/>
        </p:nvSpPr>
        <p:spPr>
          <a:xfrm>
            <a:off x="397179" y="952796"/>
            <a:ext cx="2780950" cy="3970318"/>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indent="1588" algn="ctr"/>
            <a:r>
              <a:rPr lang="en-US" b="1" dirty="0" err="1">
                <a:solidFill>
                  <a:srgbClr val="FF0000"/>
                </a:solidFill>
                <a:latin typeface="Times New Roman" panose="02020603050405020304" pitchFamily="18" charset="0"/>
                <a:cs typeface="Times New Roman" panose="02020603050405020304" pitchFamily="18" charset="0"/>
              </a:rPr>
              <a:t>Đ</a:t>
            </a:r>
            <a:r>
              <a:rPr lang="en-US" b="1" dirty="0" err="1" smtClean="0">
                <a:solidFill>
                  <a:srgbClr val="FF0000"/>
                </a:solidFill>
                <a:latin typeface="Times New Roman" panose="02020603050405020304" pitchFamily="18" charset="0"/>
                <a:cs typeface="Times New Roman" panose="02020603050405020304" pitchFamily="18" charset="0"/>
              </a:rPr>
              <a:t>ối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với</a:t>
            </a:r>
            <a:r>
              <a:rPr lang="en-US" b="1" dirty="0">
                <a:solidFill>
                  <a:srgbClr val="FF0000"/>
                </a:solidFill>
                <a:latin typeface="Times New Roman" panose="02020603050405020304" pitchFamily="18" charset="0"/>
                <a:cs typeface="Times New Roman" panose="02020603050405020304" pitchFamily="18" charset="0"/>
              </a:rPr>
              <a:t> </a:t>
            </a:r>
            <a:r>
              <a:rPr lang="en-US" b="1" dirty="0" smtClean="0">
                <a:solidFill>
                  <a:srgbClr val="FF0000"/>
                </a:solidFill>
                <a:latin typeface="Times New Roman" panose="02020603050405020304" pitchFamily="18" charset="0"/>
                <a:cs typeface="Times New Roman" panose="02020603050405020304" pitchFamily="18" charset="0"/>
              </a:rPr>
              <a:t>NOCV </a:t>
            </a:r>
            <a:r>
              <a:rPr lang="en-US" b="1" err="1" smtClean="0">
                <a:solidFill>
                  <a:srgbClr val="FF0000"/>
                </a:solidFill>
                <a:latin typeface="Times New Roman" panose="02020603050405020304" pitchFamily="18" charset="0"/>
                <a:cs typeface="Times New Roman" panose="02020603050405020304" pitchFamily="18" charset="0"/>
              </a:rPr>
              <a:t>của</a:t>
            </a:r>
            <a:r>
              <a:rPr lang="en-US" b="1" smtClean="0">
                <a:solidFill>
                  <a:srgbClr val="FF0000"/>
                </a:solidFill>
                <a:latin typeface="Times New Roman" panose="02020603050405020304" pitchFamily="18" charset="0"/>
                <a:cs typeface="Times New Roman" panose="02020603050405020304" pitchFamily="18" charset="0"/>
              </a:rPr>
              <a:t> cán bộ của trung </a:t>
            </a:r>
            <a:r>
              <a:rPr lang="en-US" b="1" dirty="0" err="1">
                <a:solidFill>
                  <a:srgbClr val="FF0000"/>
                </a:solidFill>
                <a:latin typeface="Times New Roman" panose="02020603050405020304" pitchFamily="18" charset="0"/>
                <a:cs typeface="Times New Roman" panose="02020603050405020304" pitchFamily="18" charset="0"/>
              </a:rPr>
              <a:t>ương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trừ</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Bộ</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Quốc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phòng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Bộ</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Công</a:t>
            </a:r>
            <a:r>
              <a:rPr lang="en-US" b="1" dirty="0">
                <a:solidFill>
                  <a:srgbClr val="FF0000"/>
                </a:solidFill>
                <a:latin typeface="Times New Roman" panose="02020603050405020304" pitchFamily="18" charset="0"/>
                <a:cs typeface="Times New Roman" panose="02020603050405020304" pitchFamily="18" charset="0"/>
              </a:rPr>
              <a:t> an</a:t>
            </a:r>
            <a:r>
              <a:rPr lang="en-US" b="1" dirty="0" smtClean="0">
                <a:solidFill>
                  <a:srgbClr val="FF0000"/>
                </a:solidFill>
                <a:latin typeface="Times New Roman" panose="02020603050405020304" pitchFamily="18" charset="0"/>
                <a:cs typeface="Times New Roman" panose="02020603050405020304" pitchFamily="18" charset="0"/>
              </a:rPr>
              <a:t>)</a:t>
            </a:r>
            <a:endParaRPr lang="en-US" dirty="0" smtClean="0">
              <a:solidFill>
                <a:schemeClr val="tx1"/>
              </a:solidFill>
              <a:latin typeface="Times New Roman" panose="02020603050405020304" pitchFamily="18" charset="0"/>
              <a:cs typeface="Times New Roman" panose="02020603050405020304" pitchFamily="18" charset="0"/>
            </a:endParaRPr>
          </a:p>
          <a:p>
            <a:pPr indent="1588" algn="just"/>
            <a:endParaRPr lang="en-US" dirty="0">
              <a:solidFill>
                <a:schemeClr val="tx1"/>
              </a:solidFill>
              <a:latin typeface="Times New Roman" panose="02020603050405020304" pitchFamily="18" charset="0"/>
              <a:cs typeface="Times New Roman" panose="02020603050405020304" pitchFamily="18" charset="0"/>
            </a:endParaRPr>
          </a:p>
          <a:p>
            <a:pPr indent="1588" algn="just"/>
            <a:r>
              <a:rPr lang="en-US" smtClean="0">
                <a:solidFill>
                  <a:srgbClr val="7030A0"/>
                </a:solidFill>
                <a:latin typeface="Times New Roman" panose="02020603050405020304" pitchFamily="18" charset="0"/>
                <a:cs typeface="Times New Roman" panose="02020603050405020304" pitchFamily="18" charset="0"/>
              </a:rPr>
              <a:t>Bổ </a:t>
            </a:r>
            <a:r>
              <a:rPr lang="en-US">
                <a:solidFill>
                  <a:srgbClr val="7030A0"/>
                </a:solidFill>
                <a:latin typeface="Times New Roman" panose="02020603050405020304" pitchFamily="18" charset="0"/>
                <a:cs typeface="Times New Roman" panose="02020603050405020304" pitchFamily="18" charset="0"/>
              </a:rPr>
              <a:t>sung </a:t>
            </a:r>
            <a:r>
              <a:rPr lang="en-US" smtClean="0">
                <a:solidFill>
                  <a:srgbClr val="7030A0"/>
                </a:solidFill>
                <a:latin typeface="Times New Roman" panose="02020603050405020304" pitchFamily="18" charset="0"/>
                <a:cs typeface="Times New Roman" panose="02020603050405020304" pitchFamily="18" charset="0"/>
              </a:rPr>
              <a:t>tiêu chuẩn DT, trang thiêt bị nội thất NOCV cho một </a:t>
            </a:r>
            <a:r>
              <a:rPr lang="en-US" dirty="0" err="1">
                <a:solidFill>
                  <a:srgbClr val="7030A0"/>
                </a:solidFill>
                <a:latin typeface="Times New Roman" panose="02020603050405020304" pitchFamily="18" charset="0"/>
                <a:cs typeface="Times New Roman" panose="02020603050405020304" pitchFamily="18" charset="0"/>
              </a:rPr>
              <a:t>số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chức</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danh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mới như</a:t>
            </a:r>
            <a:r>
              <a:rPr lang="en-US">
                <a:solidFill>
                  <a:srgbClr val="7030A0"/>
                </a:solidFill>
                <a:latin typeface="Times New Roman" panose="02020603050405020304" pitchFamily="18" charset="0"/>
                <a:cs typeface="Times New Roman" panose="02020603050405020304" pitchFamily="18" charset="0"/>
              </a:rPr>
              <a:t>: Thường trực Ban bí </a:t>
            </a:r>
            <a:r>
              <a:rPr lang="en-US" smtClean="0">
                <a:solidFill>
                  <a:srgbClr val="7030A0"/>
                </a:solidFill>
                <a:latin typeface="Times New Roman" panose="02020603050405020304" pitchFamily="18" charset="0"/>
                <a:cs typeface="Times New Roman" panose="02020603050405020304" pitchFamily="18" charset="0"/>
              </a:rPr>
              <a:t>thư, UV </a:t>
            </a:r>
            <a:r>
              <a:rPr lang="en-US">
                <a:solidFill>
                  <a:srgbClr val="7030A0"/>
                </a:solidFill>
                <a:latin typeface="Times New Roman" panose="02020603050405020304" pitchFamily="18" charset="0"/>
                <a:cs typeface="Times New Roman" panose="02020603050405020304" pitchFamily="18" charset="0"/>
              </a:rPr>
              <a:t>Ban BT có tiêu chuẩn DT </a:t>
            </a:r>
            <a:r>
              <a:rPr lang="en-US" smtClean="0">
                <a:solidFill>
                  <a:srgbClr val="7030A0"/>
                </a:solidFill>
                <a:latin typeface="Times New Roman" panose="02020603050405020304" pitchFamily="18" charset="0"/>
                <a:cs typeface="Times New Roman" panose="02020603050405020304" pitchFamily="18" charset="0"/>
              </a:rPr>
              <a:t>như UVBCT (sau </a:t>
            </a:r>
            <a:r>
              <a:rPr lang="en-US">
                <a:solidFill>
                  <a:srgbClr val="7030A0"/>
                </a:solidFill>
                <a:latin typeface="Times New Roman" panose="02020603050405020304" pitchFamily="18" charset="0"/>
                <a:cs typeface="Times New Roman" panose="02020603050405020304" pitchFamily="18" charset="0"/>
              </a:rPr>
              <a:t>các chức danh LĐ chủ chốt của Đảng và Nhà </a:t>
            </a:r>
            <a:r>
              <a:rPr lang="en-US" smtClean="0">
                <a:solidFill>
                  <a:srgbClr val="7030A0"/>
                </a:solidFill>
                <a:latin typeface="Times New Roman" panose="02020603050405020304" pitchFamily="18" charset="0"/>
                <a:cs typeface="Times New Roman" panose="02020603050405020304" pitchFamily="18" charset="0"/>
              </a:rPr>
              <a:t>nước); </a:t>
            </a:r>
            <a:r>
              <a:rPr lang="en-US">
                <a:solidFill>
                  <a:srgbClr val="7030A0"/>
                </a:solidFill>
                <a:latin typeface="Times New Roman" panose="02020603050405020304" pitchFamily="18" charset="0"/>
                <a:cs typeface="Times New Roman" panose="02020603050405020304" pitchFamily="18" charset="0"/>
              </a:rPr>
              <a:t>Chánh án TANDTC, VT Viện KSNDTC, Chủ </a:t>
            </a:r>
            <a:r>
              <a:rPr lang="en-US" smtClean="0">
                <a:solidFill>
                  <a:srgbClr val="7030A0"/>
                </a:solidFill>
                <a:latin typeface="Times New Roman" panose="02020603050405020304" pitchFamily="18" charset="0"/>
                <a:cs typeface="Times New Roman" panose="02020603050405020304" pitchFamily="18" charset="0"/>
              </a:rPr>
              <a:t>tịch UB TW MTTQVN có tiêu chuản DT NOCV tương đương PTT CP, Phó CT nước, Phó CT QH; bổ sung chức danh </a:t>
            </a:r>
            <a:r>
              <a:rPr lang="en-US" smtClean="0">
                <a:solidFill>
                  <a:srgbClr val="7030A0"/>
                </a:solidFill>
                <a:latin typeface="Times New Roman" panose="02020603050405020304" pitchFamily="18" charset="0"/>
                <a:cs typeface="Times New Roman" panose="02020603050405020304" pitchFamily="18" charset="0"/>
              </a:rPr>
              <a:t>Phó Thủ </a:t>
            </a:r>
            <a:r>
              <a:rPr lang="en-US" smtClean="0">
                <a:solidFill>
                  <a:srgbClr val="7030A0"/>
                </a:solidFill>
                <a:latin typeface="Times New Roman" panose="02020603050405020304" pitchFamily="18" charset="0"/>
                <a:cs typeface="Times New Roman" panose="02020603050405020304" pitchFamily="18" charset="0"/>
              </a:rPr>
              <a:t>trưởng CQ thuộc CP; giữ nguyên các tiêu chuẩn DT đất XD nhà ở như QD 03 trước đây</a:t>
            </a:r>
            <a:endParaRPr lang="nb-NO" dirty="0">
              <a:solidFill>
                <a:srgbClr val="7030A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3411523" y="958657"/>
            <a:ext cx="3408726" cy="3043782"/>
          </a:xfrm>
          <a:prstGeom prst="rect">
            <a:avLst/>
          </a:prstGeom>
          <a:solidFill>
            <a:schemeClr val="bg2">
              <a:lumMod val="90000"/>
            </a:schemeClr>
          </a:solidFill>
        </p:spPr>
        <p:style>
          <a:lnRef idx="2">
            <a:schemeClr val="accent2"/>
          </a:lnRef>
          <a:fillRef idx="1">
            <a:schemeClr val="lt1"/>
          </a:fillRef>
          <a:effectRef idx="0">
            <a:schemeClr val="accent2"/>
          </a:effectRef>
          <a:fontRef idx="minor">
            <a:schemeClr val="dk1"/>
          </a:fontRef>
        </p:style>
        <p:txBody>
          <a:bodyPr wrap="square">
            <a:spAutoFit/>
          </a:bodyPr>
          <a:lstStyle/>
          <a:p>
            <a:pPr indent="1588" algn="ctr"/>
            <a:r>
              <a:rPr lang="en-US" b="1" dirty="0" err="1">
                <a:solidFill>
                  <a:srgbClr val="FF0000"/>
                </a:solidFill>
                <a:latin typeface="Times New Roman" panose="02020603050405020304" pitchFamily="18" charset="0"/>
                <a:cs typeface="Times New Roman" panose="02020603050405020304" pitchFamily="18" charset="0"/>
              </a:rPr>
              <a:t>Đ</a:t>
            </a:r>
            <a:r>
              <a:rPr lang="en-US" b="1" dirty="0" err="1" smtClean="0">
                <a:solidFill>
                  <a:srgbClr val="FF0000"/>
                </a:solidFill>
                <a:latin typeface="Times New Roman" panose="02020603050405020304" pitchFamily="18" charset="0"/>
                <a:cs typeface="Times New Roman" panose="02020603050405020304" pitchFamily="18" charset="0"/>
              </a:rPr>
              <a:t>ối</a:t>
            </a:r>
            <a:r>
              <a:rPr lang="en-US" b="1" dirty="0" smtClean="0">
                <a:solidFill>
                  <a:srgbClr val="FF0000"/>
                </a:solidFill>
                <a:latin typeface="Times New Roman" panose="02020603050405020304" pitchFamily="18" charset="0"/>
                <a:cs typeface="Times New Roman" panose="02020603050405020304" pitchFamily="18" charset="0"/>
              </a:rPr>
              <a:t> </a:t>
            </a:r>
            <a:r>
              <a:rPr lang="en-US" b="1" err="1">
                <a:solidFill>
                  <a:srgbClr val="FF0000"/>
                </a:solidFill>
                <a:latin typeface="Times New Roman" panose="02020603050405020304" pitchFamily="18" charset="0"/>
                <a:cs typeface="Times New Roman" panose="02020603050405020304" pitchFamily="18" charset="0"/>
              </a:rPr>
              <a:t>với</a:t>
            </a:r>
            <a:r>
              <a:rPr lang="en-US" b="1">
                <a:solidFill>
                  <a:srgbClr val="FF0000"/>
                </a:solidFill>
                <a:latin typeface="Times New Roman" panose="02020603050405020304" pitchFamily="18" charset="0"/>
                <a:cs typeface="Times New Roman" panose="02020603050405020304" pitchFamily="18" charset="0"/>
              </a:rPr>
              <a:t> </a:t>
            </a:r>
            <a:r>
              <a:rPr lang="en-US" b="1" smtClean="0">
                <a:solidFill>
                  <a:srgbClr val="FF0000"/>
                </a:solidFill>
                <a:latin typeface="Times New Roman" panose="02020603050405020304" pitchFamily="18" charset="0"/>
                <a:cs typeface="Times New Roman" panose="02020603050405020304" pitchFamily="18" charset="0"/>
              </a:rPr>
              <a:t>các chức danh thuộc diện quản lý của Bộ </a:t>
            </a:r>
            <a:r>
              <a:rPr lang="en-US" b="1" dirty="0" err="1">
                <a:solidFill>
                  <a:srgbClr val="FF0000"/>
                </a:solidFill>
                <a:latin typeface="Times New Roman" panose="02020603050405020304" pitchFamily="18" charset="0"/>
                <a:cs typeface="Times New Roman" panose="02020603050405020304" pitchFamily="18" charset="0"/>
              </a:rPr>
              <a:t>Quốc</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phòng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Bộ</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Công</a:t>
            </a:r>
            <a:r>
              <a:rPr lang="en-US" b="1" dirty="0">
                <a:solidFill>
                  <a:srgbClr val="FF0000"/>
                </a:solidFill>
                <a:latin typeface="Times New Roman" panose="02020603050405020304" pitchFamily="18" charset="0"/>
                <a:cs typeface="Times New Roman" panose="02020603050405020304" pitchFamily="18" charset="0"/>
              </a:rPr>
              <a:t> </a:t>
            </a:r>
            <a:r>
              <a:rPr lang="en-US" b="1" dirty="0" smtClean="0">
                <a:solidFill>
                  <a:srgbClr val="FF0000"/>
                </a:solidFill>
                <a:latin typeface="Times New Roman" panose="02020603050405020304" pitchFamily="18" charset="0"/>
                <a:cs typeface="Times New Roman" panose="02020603050405020304" pitchFamily="18" charset="0"/>
              </a:rPr>
              <a:t>an</a:t>
            </a:r>
            <a:endParaRPr lang="en-US" dirty="0" smtClean="0">
              <a:solidFill>
                <a:schemeClr val="tx1"/>
              </a:solidFill>
              <a:latin typeface="Times New Roman" panose="02020603050405020304" pitchFamily="18" charset="0"/>
              <a:cs typeface="Times New Roman" panose="02020603050405020304" pitchFamily="18" charset="0"/>
            </a:endParaRPr>
          </a:p>
          <a:p>
            <a:pPr indent="1588" algn="just"/>
            <a:endParaRPr lang="en-US" dirty="0">
              <a:solidFill>
                <a:schemeClr val="tx1"/>
              </a:solidFill>
              <a:latin typeface="Times New Roman" panose="02020603050405020304" pitchFamily="18" charset="0"/>
              <a:cs typeface="Times New Roman" panose="02020603050405020304" pitchFamily="18" charset="0"/>
            </a:endParaRPr>
          </a:p>
          <a:p>
            <a:pPr algn="just">
              <a:lnSpc>
                <a:spcPct val="107000"/>
              </a:lnSpc>
            </a:pPr>
            <a:r>
              <a:rPr lang="it-IT" smtClean="0">
                <a:solidFill>
                  <a:srgbClr val="7030A0"/>
                </a:solidFill>
                <a:latin typeface="Times New Roman" panose="02020603050405020304" pitchFamily="18" charset="0"/>
                <a:cs typeface="Times New Roman" panose="02020603050405020304" pitchFamily="18" charset="0"/>
              </a:rPr>
              <a:t>Đưa quy định từ Nghị </a:t>
            </a:r>
            <a:r>
              <a:rPr lang="it-IT">
                <a:solidFill>
                  <a:srgbClr val="7030A0"/>
                </a:solidFill>
                <a:latin typeface="Times New Roman" panose="02020603050405020304" pitchFamily="18" charset="0"/>
                <a:cs typeface="Times New Roman" panose="02020603050405020304" pitchFamily="18" charset="0"/>
              </a:rPr>
              <a:t>định số 76/2016/NĐ-CP ngày 01/7/2016 và Nghị định số 18/2013/NĐ-CP ngày 21/02/2013 của Chính phủ</a:t>
            </a:r>
            <a:r>
              <a:rPr lang="it-IT" smtClean="0">
                <a:solidFill>
                  <a:srgbClr val="7030A0"/>
                </a:solidFill>
                <a:latin typeface="Times New Roman" panose="02020603050405020304" pitchFamily="18" charset="0"/>
                <a:cs typeface="Times New Roman" panose="02020603050405020304" pitchFamily="18" charset="0"/>
              </a:rPr>
              <a:t>) vào QĐ 11 của TTCP, giữ nguyên quy định về tiêu chuẩn DT, trang thiết bị từ các NĐ này. Quy định chức danh từ cấp Bộ trưởng đến cấp thấp nhất là công nhân CA và công nhân chức QP (khoảng 7 loại TC DT </a:t>
            </a:r>
            <a:r>
              <a:rPr lang="it-IT">
                <a:solidFill>
                  <a:srgbClr val="7030A0"/>
                </a:solidFill>
                <a:latin typeface="Times New Roman" panose="02020603050405020304" pitchFamily="18" charset="0"/>
                <a:cs typeface="Times New Roman" panose="02020603050405020304" pitchFamily="18" charset="0"/>
              </a:rPr>
              <a:t>á</a:t>
            </a:r>
            <a:r>
              <a:rPr lang="it-IT" smtClean="0">
                <a:solidFill>
                  <a:srgbClr val="7030A0"/>
                </a:solidFill>
                <a:latin typeface="Times New Roman" panose="02020603050405020304" pitchFamily="18" charset="0"/>
                <a:cs typeface="Times New Roman" panose="02020603050405020304" pitchFamily="18" charset="0"/>
              </a:rPr>
              <a:t>p </a:t>
            </a:r>
            <a:r>
              <a:rPr lang="it-IT" smtClean="0">
                <a:solidFill>
                  <a:srgbClr val="7030A0"/>
                </a:solidFill>
                <a:latin typeface="Times New Roman" panose="02020603050405020304" pitchFamily="18" charset="0"/>
                <a:cs typeface="Times New Roman" panose="02020603050405020304" pitchFamily="18" charset="0"/>
              </a:rPr>
              <a:t>dụng cho 7 đối tượng từ cao đến thấp). Tiêu chuẩn DT cơ bản giữ nguyên</a:t>
            </a:r>
            <a:endParaRPr lang="en-US">
              <a:solidFill>
                <a:srgbClr val="7030A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326234" y="4194199"/>
            <a:ext cx="5595515" cy="1092607"/>
          </a:xfrm>
          <a:prstGeom prst="rect">
            <a:avLst/>
          </a:prstGeom>
        </p:spPr>
        <p:txBody>
          <a:bodyPr wrap="square">
            <a:spAutoFit/>
          </a:bodyPr>
          <a:lstStyle/>
          <a:p>
            <a:pPr algn="just"/>
            <a:r>
              <a:rPr lang="en-US" sz="1300" b="1" smtClean="0">
                <a:solidFill>
                  <a:srgbClr val="7030A0"/>
                </a:solidFill>
                <a:latin typeface="Times New Roman" panose="02020603050405020304" pitchFamily="18" charset="0"/>
                <a:ea typeface="+mn-ea"/>
                <a:cs typeface="Times New Roman" panose="02020603050405020304" pitchFamily="18" charset="0"/>
              </a:rPr>
              <a:t>Quy </a:t>
            </a:r>
            <a:r>
              <a:rPr lang="en-US" sz="1300" b="1" dirty="0" err="1" smtClean="0">
                <a:solidFill>
                  <a:srgbClr val="7030A0"/>
                </a:solidFill>
                <a:latin typeface="Times New Roman" panose="02020603050405020304" pitchFamily="18" charset="0"/>
                <a:ea typeface="+mn-ea"/>
                <a:cs typeface="Times New Roman" panose="02020603050405020304" pitchFamily="18" charset="0"/>
              </a:rPr>
              <a:t>định</a:t>
            </a:r>
            <a:r>
              <a:rPr lang="en-US" sz="1300" b="1" dirty="0" smtClean="0">
                <a:solidFill>
                  <a:srgbClr val="7030A0"/>
                </a:solidFill>
                <a:latin typeface="Times New Roman" panose="02020603050405020304" pitchFamily="18" charset="0"/>
                <a:ea typeface="+mn-ea"/>
                <a:cs typeface="Times New Roman" panose="02020603050405020304" pitchFamily="18" charset="0"/>
              </a:rPr>
              <a:t> </a:t>
            </a:r>
            <a:r>
              <a:rPr lang="en-US" sz="1300" b="1" dirty="0" err="1" smtClean="0">
                <a:solidFill>
                  <a:srgbClr val="7030A0"/>
                </a:solidFill>
                <a:latin typeface="Times New Roman" panose="02020603050405020304" pitchFamily="18" charset="0"/>
                <a:ea typeface="+mn-ea"/>
                <a:cs typeface="Times New Roman" panose="02020603050405020304" pitchFamily="18" charset="0"/>
              </a:rPr>
              <a:t>chuyển</a:t>
            </a:r>
            <a:r>
              <a:rPr lang="en-US" sz="1300" b="1" dirty="0" smtClean="0">
                <a:solidFill>
                  <a:srgbClr val="7030A0"/>
                </a:solidFill>
                <a:latin typeface="Times New Roman" panose="02020603050405020304" pitchFamily="18" charset="0"/>
                <a:ea typeface="+mn-ea"/>
                <a:cs typeface="Times New Roman" panose="02020603050405020304" pitchFamily="18" charset="0"/>
              </a:rPr>
              <a:t> </a:t>
            </a:r>
            <a:r>
              <a:rPr lang="en-US" sz="1300" b="1" dirty="0" err="1" smtClean="0">
                <a:solidFill>
                  <a:srgbClr val="7030A0"/>
                </a:solidFill>
                <a:latin typeface="Times New Roman" panose="02020603050405020304" pitchFamily="18" charset="0"/>
                <a:ea typeface="+mn-ea"/>
                <a:cs typeface="Times New Roman" panose="02020603050405020304" pitchFamily="18" charset="0"/>
              </a:rPr>
              <a:t>tiếp</a:t>
            </a:r>
            <a:r>
              <a:rPr lang="en-US" sz="1300" dirty="0" smtClean="0">
                <a:solidFill>
                  <a:srgbClr val="7030A0"/>
                </a:solidFill>
                <a:latin typeface="Times New Roman" panose="02020603050405020304" pitchFamily="18" charset="0"/>
                <a:ea typeface="+mn-ea"/>
                <a:cs typeface="Times New Roman" panose="02020603050405020304" pitchFamily="18" charset="0"/>
              </a:rPr>
              <a:t>: </a:t>
            </a:r>
            <a:r>
              <a:rPr lang="en-US" sz="1300" dirty="0" err="1" smtClean="0">
                <a:solidFill>
                  <a:srgbClr val="FF0000"/>
                </a:solidFill>
                <a:latin typeface="Times New Roman" panose="02020603050405020304" pitchFamily="18" charset="0"/>
                <a:ea typeface="+mn-ea"/>
                <a:cs typeface="Times New Roman" panose="02020603050405020304" pitchFamily="18" charset="0"/>
              </a:rPr>
              <a:t>Đối</a:t>
            </a:r>
            <a:r>
              <a:rPr lang="en-US" sz="1300" dirty="0" smtClean="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với</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các</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trường</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hợp</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đã</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bố</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trí</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cho</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thuê</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nhà</a:t>
            </a:r>
            <a:r>
              <a:rPr lang="en-US" sz="1300" dirty="0">
                <a:solidFill>
                  <a:srgbClr val="FF0000"/>
                </a:solidFill>
                <a:latin typeface="Times New Roman" panose="02020603050405020304" pitchFamily="18" charset="0"/>
                <a:ea typeface="+mn-ea"/>
                <a:cs typeface="Times New Roman" panose="02020603050405020304" pitchFamily="18" charset="0"/>
              </a:rPr>
              <a:t> ở </a:t>
            </a:r>
            <a:r>
              <a:rPr lang="en-US" sz="1300" dirty="0" err="1">
                <a:solidFill>
                  <a:srgbClr val="FF0000"/>
                </a:solidFill>
                <a:latin typeface="Times New Roman" panose="02020603050405020304" pitchFamily="18" charset="0"/>
                <a:ea typeface="+mn-ea"/>
                <a:cs typeface="Times New Roman" panose="02020603050405020304" pitchFamily="18" charset="0"/>
              </a:rPr>
              <a:t>công</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vụ</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theo</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tiêu</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chuẩn</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định</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err="1">
                <a:solidFill>
                  <a:srgbClr val="FF0000"/>
                </a:solidFill>
                <a:latin typeface="Times New Roman" panose="02020603050405020304" pitchFamily="18" charset="0"/>
                <a:ea typeface="+mn-ea"/>
                <a:cs typeface="Times New Roman" panose="02020603050405020304" pitchFamily="18" charset="0"/>
              </a:rPr>
              <a:t>mức</a:t>
            </a:r>
            <a:r>
              <a:rPr lang="en-US" sz="1300">
                <a:solidFill>
                  <a:srgbClr val="FF0000"/>
                </a:solidFill>
                <a:latin typeface="Times New Roman" panose="02020603050405020304" pitchFamily="18" charset="0"/>
                <a:ea typeface="+mn-ea"/>
                <a:cs typeface="Times New Roman" panose="02020603050405020304" pitchFamily="18" charset="0"/>
              </a:rPr>
              <a:t> </a:t>
            </a:r>
            <a:r>
              <a:rPr lang="en-US" sz="1300" smtClean="0">
                <a:solidFill>
                  <a:srgbClr val="FF0000"/>
                </a:solidFill>
                <a:latin typeface="Times New Roman" panose="02020603050405020304" pitchFamily="18" charset="0"/>
                <a:ea typeface="+mn-ea"/>
                <a:cs typeface="Times New Roman" panose="02020603050405020304" pitchFamily="18" charset="0"/>
              </a:rPr>
              <a:t>cũ (</a:t>
            </a:r>
            <a:r>
              <a:rPr lang="vi-VN" sz="1300" smtClean="0">
                <a:solidFill>
                  <a:srgbClr val="FF0000"/>
                </a:solidFill>
                <a:latin typeface="Times New Roman" panose="02020603050405020304" pitchFamily="18" charset="0"/>
                <a:ea typeface="+mn-ea"/>
                <a:cs typeface="Times New Roman" panose="02020603050405020304" pitchFamily="18" charset="0"/>
              </a:rPr>
              <a:t>Quyết </a:t>
            </a:r>
            <a:r>
              <a:rPr lang="vi-VN" sz="1300" dirty="0">
                <a:solidFill>
                  <a:srgbClr val="FF0000"/>
                </a:solidFill>
                <a:latin typeface="Times New Roman" panose="02020603050405020304" pitchFamily="18" charset="0"/>
                <a:ea typeface="+mn-ea"/>
                <a:cs typeface="Times New Roman" panose="02020603050405020304" pitchFamily="18" charset="0"/>
              </a:rPr>
              <a:t>định số </a:t>
            </a:r>
            <a:r>
              <a:rPr lang="en-US" sz="1300" dirty="0">
                <a:solidFill>
                  <a:srgbClr val="FF0000"/>
                </a:solidFill>
                <a:latin typeface="Times New Roman" panose="02020603050405020304" pitchFamily="18" charset="0"/>
                <a:ea typeface="+mn-ea"/>
                <a:cs typeface="Times New Roman" panose="02020603050405020304" pitchFamily="18" charset="0"/>
              </a:rPr>
              <a:t>03</a:t>
            </a:r>
            <a:r>
              <a:rPr lang="vi-VN" sz="1300" dirty="0">
                <a:solidFill>
                  <a:srgbClr val="FF0000"/>
                </a:solidFill>
                <a:latin typeface="Times New Roman" panose="02020603050405020304" pitchFamily="18" charset="0"/>
                <a:ea typeface="+mn-ea"/>
                <a:cs typeface="Times New Roman" panose="02020603050405020304" pitchFamily="18" charset="0"/>
              </a:rPr>
              <a:t>/20</a:t>
            </a:r>
            <a:r>
              <a:rPr lang="en-US" sz="1300">
                <a:solidFill>
                  <a:srgbClr val="FF0000"/>
                </a:solidFill>
                <a:latin typeface="Times New Roman" panose="02020603050405020304" pitchFamily="18" charset="0"/>
                <a:ea typeface="+mn-ea"/>
                <a:cs typeface="Times New Roman" panose="02020603050405020304" pitchFamily="18" charset="0"/>
              </a:rPr>
              <a:t>22</a:t>
            </a:r>
            <a:r>
              <a:rPr lang="vi-VN" sz="1300" smtClean="0">
                <a:solidFill>
                  <a:srgbClr val="FF0000"/>
                </a:solidFill>
                <a:latin typeface="Times New Roman" panose="02020603050405020304" pitchFamily="18" charset="0"/>
                <a:ea typeface="+mn-ea"/>
                <a:cs typeface="Times New Roman" panose="02020603050405020304" pitchFamily="18" charset="0"/>
              </a:rPr>
              <a:t>/QĐ-TTg</a:t>
            </a:r>
            <a:r>
              <a:rPr lang="en-US" sz="1300" smtClean="0">
                <a:solidFill>
                  <a:srgbClr val="FF0000"/>
                </a:solidFill>
                <a:latin typeface="Times New Roman" panose="02020603050405020304" pitchFamily="18" charset="0"/>
                <a:ea typeface="+mn-ea"/>
                <a:cs typeface="Times New Roman" panose="02020603050405020304" pitchFamily="18" charset="0"/>
              </a:rPr>
              <a:t> và</a:t>
            </a:r>
            <a:r>
              <a:rPr lang="vi-VN" sz="1300" smtClean="0">
                <a:solidFill>
                  <a:srgbClr val="FF0000"/>
                </a:solidFill>
                <a:latin typeface="Times New Roman" panose="02020603050405020304" pitchFamily="18" charset="0"/>
                <a:ea typeface="+mn-ea"/>
                <a:cs typeface="Times New Roman" panose="02020603050405020304" pitchFamily="18" charset="0"/>
              </a:rPr>
              <a:t> </a:t>
            </a:r>
            <a:r>
              <a:rPr lang="en-US" sz="1300" smtClean="0">
                <a:solidFill>
                  <a:srgbClr val="FF0000"/>
                </a:solidFill>
                <a:latin typeface="Times New Roman" panose="02020603050405020304" pitchFamily="18" charset="0"/>
                <a:ea typeface="+mn-ea"/>
                <a:cs typeface="Times New Roman" panose="02020603050405020304" pitchFamily="18" charset="0"/>
              </a:rPr>
              <a:t>quy định áp dụng của Bộ </a:t>
            </a:r>
            <a:r>
              <a:rPr lang="en-US" sz="1300" dirty="0" err="1">
                <a:solidFill>
                  <a:srgbClr val="FF0000"/>
                </a:solidFill>
                <a:latin typeface="Times New Roman" panose="02020603050405020304" pitchFamily="18" charset="0"/>
                <a:ea typeface="+mn-ea"/>
                <a:cs typeface="Times New Roman" panose="02020603050405020304" pitchFamily="18" charset="0"/>
              </a:rPr>
              <a:t>Quốc</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phòng</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Bộ</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err="1">
                <a:solidFill>
                  <a:srgbClr val="FF0000"/>
                </a:solidFill>
                <a:latin typeface="Times New Roman" panose="02020603050405020304" pitchFamily="18" charset="0"/>
                <a:ea typeface="+mn-ea"/>
                <a:cs typeface="Times New Roman" panose="02020603050405020304" pitchFamily="18" charset="0"/>
              </a:rPr>
              <a:t>Công</a:t>
            </a:r>
            <a:r>
              <a:rPr lang="en-US" sz="1300">
                <a:solidFill>
                  <a:srgbClr val="FF0000"/>
                </a:solidFill>
                <a:latin typeface="Times New Roman" panose="02020603050405020304" pitchFamily="18" charset="0"/>
                <a:ea typeface="+mn-ea"/>
                <a:cs typeface="Times New Roman" panose="02020603050405020304" pitchFamily="18" charset="0"/>
              </a:rPr>
              <a:t> </a:t>
            </a:r>
            <a:r>
              <a:rPr lang="en-US" sz="1300" smtClean="0">
                <a:solidFill>
                  <a:srgbClr val="FF0000"/>
                </a:solidFill>
                <a:latin typeface="Times New Roman" panose="02020603050405020304" pitchFamily="18" charset="0"/>
                <a:ea typeface="+mn-ea"/>
                <a:cs typeface="Times New Roman" panose="02020603050405020304" pitchFamily="18" charset="0"/>
              </a:rPr>
              <a:t>an) </a:t>
            </a:r>
            <a:r>
              <a:rPr lang="en-US" sz="1300" dirty="0" err="1">
                <a:solidFill>
                  <a:srgbClr val="FF0000"/>
                </a:solidFill>
                <a:latin typeface="Times New Roman" panose="02020603050405020304" pitchFamily="18" charset="0"/>
                <a:ea typeface="+mn-ea"/>
                <a:cs typeface="Times New Roman" panose="02020603050405020304" pitchFamily="18" charset="0"/>
              </a:rPr>
              <a:t>thì</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tiếp</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err="1">
                <a:solidFill>
                  <a:srgbClr val="FF0000"/>
                </a:solidFill>
                <a:latin typeface="Times New Roman" panose="02020603050405020304" pitchFamily="18" charset="0"/>
                <a:ea typeface="+mn-ea"/>
                <a:cs typeface="Times New Roman" panose="02020603050405020304" pitchFamily="18" charset="0"/>
              </a:rPr>
              <a:t>tục</a:t>
            </a:r>
            <a:r>
              <a:rPr lang="en-US" sz="1300">
                <a:solidFill>
                  <a:srgbClr val="FF0000"/>
                </a:solidFill>
                <a:latin typeface="Times New Roman" panose="02020603050405020304" pitchFamily="18" charset="0"/>
                <a:ea typeface="+mn-ea"/>
                <a:cs typeface="Times New Roman" panose="02020603050405020304" pitchFamily="18" charset="0"/>
              </a:rPr>
              <a:t> </a:t>
            </a:r>
            <a:r>
              <a:rPr lang="en-US" sz="1300" smtClean="0">
                <a:solidFill>
                  <a:srgbClr val="FF0000"/>
                </a:solidFill>
                <a:latin typeface="Times New Roman" panose="02020603050405020304" pitchFamily="18" charset="0"/>
                <a:ea typeface="+mn-ea"/>
                <a:cs typeface="Times New Roman" panose="02020603050405020304" pitchFamily="18" charset="0"/>
              </a:rPr>
              <a:t>thực hiện theo </a:t>
            </a:r>
            <a:r>
              <a:rPr lang="en-US" sz="1300" dirty="0" err="1">
                <a:solidFill>
                  <a:srgbClr val="FF0000"/>
                </a:solidFill>
                <a:latin typeface="Times New Roman" panose="02020603050405020304" pitchFamily="18" charset="0"/>
                <a:ea typeface="+mn-ea"/>
                <a:cs typeface="Times New Roman" panose="02020603050405020304" pitchFamily="18" charset="0"/>
              </a:rPr>
              <a:t>Hợp</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đồng</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dirty="0" err="1">
                <a:solidFill>
                  <a:srgbClr val="FF0000"/>
                </a:solidFill>
                <a:latin typeface="Times New Roman" panose="02020603050405020304" pitchFamily="18" charset="0"/>
                <a:ea typeface="+mn-ea"/>
                <a:cs typeface="Times New Roman" panose="02020603050405020304" pitchFamily="18" charset="0"/>
              </a:rPr>
              <a:t>thuê</a:t>
            </a:r>
            <a:r>
              <a:rPr lang="en-US" sz="1300" dirty="0">
                <a:solidFill>
                  <a:srgbClr val="FF0000"/>
                </a:solidFill>
                <a:latin typeface="Times New Roman" panose="02020603050405020304" pitchFamily="18" charset="0"/>
                <a:ea typeface="+mn-ea"/>
                <a:cs typeface="Times New Roman" panose="02020603050405020304" pitchFamily="18" charset="0"/>
              </a:rPr>
              <a:t> </a:t>
            </a:r>
            <a:r>
              <a:rPr lang="en-US" sz="1300" err="1">
                <a:solidFill>
                  <a:srgbClr val="FF0000"/>
                </a:solidFill>
                <a:latin typeface="Times New Roman" panose="02020603050405020304" pitchFamily="18" charset="0"/>
                <a:ea typeface="+mn-ea"/>
                <a:cs typeface="Times New Roman" panose="02020603050405020304" pitchFamily="18" charset="0"/>
              </a:rPr>
              <a:t>nhà</a:t>
            </a:r>
            <a:r>
              <a:rPr lang="en-US" sz="1300">
                <a:solidFill>
                  <a:srgbClr val="FF0000"/>
                </a:solidFill>
                <a:latin typeface="Times New Roman" panose="02020603050405020304" pitchFamily="18" charset="0"/>
                <a:ea typeface="+mn-ea"/>
                <a:cs typeface="Times New Roman" panose="02020603050405020304" pitchFamily="18" charset="0"/>
              </a:rPr>
              <a:t> </a:t>
            </a:r>
            <a:r>
              <a:rPr lang="en-US" sz="1300" smtClean="0">
                <a:solidFill>
                  <a:srgbClr val="FF0000"/>
                </a:solidFill>
                <a:latin typeface="Times New Roman" panose="02020603050405020304" pitchFamily="18" charset="0"/>
                <a:ea typeface="+mn-ea"/>
                <a:cs typeface="Times New Roman" panose="02020603050405020304" pitchFamily="18" charset="0"/>
              </a:rPr>
              <a:t>ở đã ký đến hết hạn HĐ thì ký HĐ mới theo QD 1112</a:t>
            </a:r>
          </a:p>
          <a:p>
            <a:pPr marL="171450" indent="-171450" algn="just">
              <a:buFont typeface="Arial" panose="020B0604020202020204" pitchFamily="34" charset="0"/>
              <a:buChar char="•"/>
            </a:pPr>
            <a:endParaRPr lang="en-US" sz="1300" dirty="0">
              <a:solidFill>
                <a:srgbClr val="FF0000"/>
              </a:solidFill>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199446126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0"/>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04</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PHÁT </a:t>
            </a:r>
            <a:r>
              <a:rPr lang="en" sz="1800" dirty="0" smtClean="0">
                <a:solidFill>
                  <a:srgbClr val="ED2727"/>
                </a:solidFill>
                <a:latin typeface="Times New Roman" panose="02020603050405020304" pitchFamily="18" charset="0"/>
                <a:cs typeface="Times New Roman" panose="02020603050405020304" pitchFamily="18" charset="0"/>
              </a:rPr>
              <a:t>TRIỂN NHÀ Ở</a:t>
            </a:r>
            <a:endParaRPr sz="1800" dirty="0">
              <a:solidFill>
                <a:srgbClr val="ED2727"/>
              </a:solidFill>
            </a:endParaRPr>
          </a:p>
        </p:txBody>
      </p:sp>
      <p:grpSp>
        <p:nvGrpSpPr>
          <p:cNvPr id="28" name="Google Shape;844;p48"/>
          <p:cNvGrpSpPr/>
          <p:nvPr/>
        </p:nvGrpSpPr>
        <p:grpSpPr>
          <a:xfrm>
            <a:off x="8348782" y="2945501"/>
            <a:ext cx="423196" cy="398234"/>
            <a:chOff x="1649829" y="1700610"/>
            <a:chExt cx="470343" cy="439203"/>
          </a:xfrm>
        </p:grpSpPr>
        <p:sp>
          <p:nvSpPr>
            <p:cNvPr id="29" name="Google Shape;845;p48"/>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46;p48"/>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47;p48"/>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Rectangle 41"/>
          <p:cNvSpPr/>
          <p:nvPr/>
        </p:nvSpPr>
        <p:spPr>
          <a:xfrm>
            <a:off x="524822" y="553574"/>
            <a:ext cx="8525017" cy="738664"/>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5.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smtClean="0">
                <a:solidFill>
                  <a:schemeClr val="accent6">
                    <a:lumMod val="75000"/>
                  </a:schemeClr>
                </a:solidFill>
                <a:latin typeface="Times New Roman" panose="02020603050405020304" pitchFamily="18" charset="0"/>
                <a:cs typeface="Times New Roman" panose="02020603050405020304" pitchFamily="18" charset="0"/>
              </a:rPr>
              <a:t>ở riêng lẻ của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cá</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nhân</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smtClean="0">
                <a:solidFill>
                  <a:schemeClr val="accent6">
                    <a:lumMod val="75000"/>
                  </a:schemeClr>
                </a:solidFill>
                <a:latin typeface="Times New Roman" panose="02020603050405020304" pitchFamily="18" charset="0"/>
                <a:cs typeface="Times New Roman" panose="02020603050405020304" pitchFamily="18" charset="0"/>
              </a:rPr>
              <a:t> của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định</a:t>
            </a:r>
            <a:r>
              <a:rPr lang="en-US" smtClean="0">
                <a:solidFill>
                  <a:srgbClr val="7030A0"/>
                </a:solidFill>
                <a:latin typeface="Times New Roman" panose="02020603050405020304" pitchFamily="18" charset="0"/>
                <a:cs typeface="Times New Roman" panose="02020603050405020304" pitchFamily="18" charset="0"/>
              </a:rPr>
              <a:t> XDNO nhiều tầng </a:t>
            </a:r>
            <a:r>
              <a:rPr lang="en-US" dirty="0" err="1" smtClean="0">
                <a:solidFill>
                  <a:srgbClr val="7030A0"/>
                </a:solidFill>
                <a:latin typeface="Times New Roman" panose="02020603050405020304" pitchFamily="18" charset="0"/>
                <a:cs typeface="Times New Roman" panose="02020603050405020304" pitchFamily="18" charset="0"/>
              </a:rPr>
              <a:t>nhiều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căn</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hộ</a:t>
            </a:r>
            <a:r>
              <a:rPr lang="en-US" smtClean="0">
                <a:solidFill>
                  <a:srgbClr val="7030A0"/>
                </a:solidFill>
                <a:latin typeface="Times New Roman" panose="02020603050405020304" pitchFamily="18" charset="0"/>
                <a:cs typeface="Times New Roman" panose="02020603050405020304" pitchFamily="18" charset="0"/>
              </a:rPr>
              <a:t> để </a:t>
            </a:r>
            <a:r>
              <a:rPr lang="en-US" dirty="0" err="1" smtClean="0">
                <a:solidFill>
                  <a:srgbClr val="7030A0"/>
                </a:solidFill>
                <a:latin typeface="Times New Roman" panose="02020603050405020304" pitchFamily="18" charset="0"/>
                <a:cs typeface="Times New Roman" panose="02020603050405020304" pitchFamily="18" charset="0"/>
              </a:rPr>
              <a:t>bán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mua</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cho</a:t>
            </a:r>
            <a:r>
              <a:rPr lang="en-US" smtClean="0">
                <a:solidFill>
                  <a:srgbClr val="7030A0"/>
                </a:solidFill>
                <a:latin typeface="Times New Roman" panose="02020603050405020304" pitchFamily="18" charset="0"/>
                <a:cs typeface="Times New Roman" panose="02020603050405020304" pitchFamily="18" charset="0"/>
              </a:rPr>
              <a:t> thuê, quy định về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dựng</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NO để </a:t>
            </a:r>
            <a:r>
              <a:rPr lang="en-US" dirty="0" err="1">
                <a:solidFill>
                  <a:srgbClr val="7030A0"/>
                </a:solidFill>
                <a:latin typeface="Times New Roman" panose="02020603050405020304" pitchFamily="18" charset="0"/>
                <a:cs typeface="Times New Roman" panose="02020603050405020304" pitchFamily="18" charset="0"/>
              </a:rPr>
              <a:t>bảo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đảm</a:t>
            </a:r>
            <a:r>
              <a:rPr lang="en-US" dirty="0">
                <a:solidFill>
                  <a:srgbClr val="7030A0"/>
                </a:solidFill>
                <a:latin typeface="Times New Roman" panose="02020603050405020304" pitchFamily="18" charset="0"/>
                <a:cs typeface="Times New Roman" panose="02020603050405020304" pitchFamily="18" charset="0"/>
              </a:rPr>
              <a:t> an </a:t>
            </a:r>
            <a:r>
              <a:rPr lang="en-US" dirty="0" err="1">
                <a:solidFill>
                  <a:srgbClr val="7030A0"/>
                </a:solidFill>
                <a:latin typeface="Times New Roman" panose="02020603050405020304" pitchFamily="18" charset="0"/>
                <a:cs typeface="Times New Roman" panose="02020603050405020304" pitchFamily="18" charset="0"/>
              </a:rPr>
              <a:t>toàn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tài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người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dân</a:t>
            </a:r>
            <a:r>
              <a:rPr lang="en-US" dirty="0">
                <a:solidFill>
                  <a:srgbClr val="7030A0"/>
                </a:solidFill>
                <a:latin typeface="Times New Roman" panose="02020603050405020304" pitchFamily="18" charset="0"/>
                <a:cs typeface="Times New Roman" panose="02020603050405020304" pitchFamily="18" charset="0"/>
              </a:rPr>
              <a:t> </a:t>
            </a:r>
            <a:r>
              <a:rPr lang="en-US" dirty="0">
                <a:solidFill>
                  <a:srgbClr val="FF0000"/>
                </a:solidFill>
                <a:latin typeface="Times New Roman" panose="02020603050405020304" pitchFamily="18" charset="0"/>
                <a:cs typeface="Times New Roman" panose="02020603050405020304" pitchFamily="18" charset="0"/>
              </a:rPr>
              <a:t>(</a:t>
            </a:r>
            <a:r>
              <a:rPr lang="en-US" dirty="0" err="1">
                <a:solidFill>
                  <a:srgbClr val="FF0000"/>
                </a:solidFill>
                <a:latin typeface="Times New Roman" panose="02020603050405020304" pitchFamily="18" charset="0"/>
                <a:cs typeface="Times New Roman" panose="02020603050405020304" pitchFamily="18" charset="0"/>
              </a:rPr>
              <a:t>Đi</a:t>
            </a:r>
            <a:r>
              <a:rPr lang="en-US" dirty="0" err="1" smtClean="0">
                <a:solidFill>
                  <a:srgbClr val="FF0000"/>
                </a:solidFill>
                <a:latin typeface="Times New Roman" panose="02020603050405020304" pitchFamily="18" charset="0"/>
                <a:cs typeface="Times New Roman" panose="02020603050405020304" pitchFamily="18" charset="0"/>
              </a:rPr>
              <a:t>ều</a:t>
            </a:r>
            <a:r>
              <a:rPr lang="en-US" dirty="0" smtClean="0">
                <a:solidFill>
                  <a:srgbClr val="FF0000"/>
                </a:solidFill>
                <a:latin typeface="Times New Roman" panose="02020603050405020304" pitchFamily="18" charset="0"/>
                <a:cs typeface="Times New Roman" panose="02020603050405020304" pitchFamily="18" charset="0"/>
              </a:rPr>
              <a:t> 57), </a:t>
            </a:r>
            <a:r>
              <a:rPr lang="en-US" dirty="0" err="1" smtClean="0">
                <a:solidFill>
                  <a:srgbClr val="7030A0"/>
                </a:solidFill>
                <a:latin typeface="Times New Roman" panose="02020603050405020304" pitchFamily="18" charset="0"/>
                <a:cs typeface="Times New Roman" panose="02020603050405020304" pitchFamily="18" charset="0"/>
              </a:rPr>
              <a:t>cụ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sau</a:t>
            </a:r>
            <a:r>
              <a:rPr lang="en-US" dirty="0" smtClean="0">
                <a:solidFill>
                  <a:srgbClr val="7030A0"/>
                </a:solidFill>
                <a:latin typeface="Times New Roman" panose="02020603050405020304" pitchFamily="18" charset="0"/>
                <a:cs typeface="Times New Roman" panose="02020603050405020304" pitchFamily="18" charset="0"/>
              </a:rPr>
              <a:t>:</a:t>
            </a:r>
          </a:p>
        </p:txBody>
      </p:sp>
      <p:pic>
        <p:nvPicPr>
          <p:cNvPr id="32" name="Picture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9080" y="3535708"/>
            <a:ext cx="1520759" cy="1520759"/>
          </a:xfrm>
          <a:prstGeom prst="rect">
            <a:avLst/>
          </a:prstGeom>
        </p:spPr>
      </p:pic>
      <p:sp>
        <p:nvSpPr>
          <p:cNvPr id="33" name="Rectangle 32"/>
          <p:cNvSpPr/>
          <p:nvPr/>
        </p:nvSpPr>
        <p:spPr>
          <a:xfrm>
            <a:off x="584200" y="1295543"/>
            <a:ext cx="4405560" cy="1246495"/>
          </a:xfrm>
          <a:prstGeom prst="rect">
            <a:avLst/>
          </a:prstGeom>
        </p:spPr>
        <p:txBody>
          <a:bodyPr wrap="square">
            <a:spAutoFit/>
          </a:bodyPr>
          <a:lstStyle/>
          <a:p>
            <a:pPr algn="just">
              <a:spcAft>
                <a:spcPts val="600"/>
              </a:spcAft>
            </a:pPr>
            <a:r>
              <a:rPr lang="en-US" dirty="0" smtClean="0">
                <a:solidFill>
                  <a:srgbClr val="FF0000"/>
                </a:solidFill>
                <a:latin typeface="Times New Roman" panose="02020603050405020304" pitchFamily="18" charset="0"/>
                <a:cs typeface="Times New Roman" panose="02020603050405020304" pitchFamily="18" charset="0"/>
              </a:rPr>
              <a:t>(1)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từ</a:t>
            </a:r>
            <a:r>
              <a:rPr lang="en-US" dirty="0" smtClean="0">
                <a:solidFill>
                  <a:srgbClr val="7030A0"/>
                </a:solidFill>
                <a:latin typeface="Times New Roman" panose="02020603050405020304" pitchFamily="18" charset="0"/>
                <a:cs typeface="Times New Roman" panose="02020603050405020304" pitchFamily="18" charset="0"/>
              </a:rPr>
              <a:t> 02 </a:t>
            </a:r>
            <a:r>
              <a:rPr lang="en-US" dirty="0" err="1" smtClean="0">
                <a:solidFill>
                  <a:srgbClr val="7030A0"/>
                </a:solidFill>
                <a:latin typeface="Times New Roman" panose="02020603050405020304" pitchFamily="18" charset="0"/>
                <a:cs typeface="Times New Roman" panose="02020603050405020304" pitchFamily="18" charset="0"/>
              </a:rPr>
              <a:t>tầng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lên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mỗi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tầng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thiết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kế</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hộ</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mua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không</a:t>
            </a:r>
            <a:r>
              <a:rPr lang="en-US"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phân biệt quy </a:t>
            </a:r>
            <a:r>
              <a:rPr lang="en-US" smtClean="0">
                <a:solidFill>
                  <a:srgbClr val="7030A0"/>
                </a:solidFill>
                <a:latin typeface="Times New Roman" panose="02020603050405020304" pitchFamily="18" charset="0"/>
                <a:cs typeface="Times New Roman" panose="02020603050405020304" pitchFamily="18" charset="0"/>
              </a:rPr>
              <a:t>mô số lượng căn hộ) </a:t>
            </a:r>
            <a:endParaRPr lang="en-US" dirty="0" smtClean="0">
              <a:solidFill>
                <a:srgbClr val="7030A0"/>
              </a:solidFill>
              <a:latin typeface="Times New Roman" panose="02020603050405020304" pitchFamily="18" charset="0"/>
              <a:cs typeface="Times New Roman" panose="02020603050405020304" pitchFamily="18" charset="0"/>
            </a:endParaRPr>
          </a:p>
          <a:p>
            <a:pPr algn="just"/>
            <a:r>
              <a:rPr lang="en-US" dirty="0" smtClean="0">
                <a:solidFill>
                  <a:srgbClr val="FF0000"/>
                </a:solidFill>
                <a:latin typeface="Times New Roman" panose="02020603050405020304" pitchFamily="18" charset="0"/>
                <a:cs typeface="Times New Roman" panose="02020603050405020304" pitchFamily="18" charset="0"/>
              </a:rPr>
              <a:t>(2)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từ</a:t>
            </a:r>
            <a:r>
              <a:rPr lang="en-US" dirty="0" smtClean="0">
                <a:solidFill>
                  <a:srgbClr val="7030A0"/>
                </a:solidFill>
                <a:latin typeface="Times New Roman" panose="02020603050405020304" pitchFamily="18" charset="0"/>
                <a:cs typeface="Times New Roman" panose="02020603050405020304" pitchFamily="18" charset="0"/>
              </a:rPr>
              <a:t> 02 </a:t>
            </a:r>
            <a:r>
              <a:rPr lang="en-US" dirty="0" err="1" smtClean="0">
                <a:solidFill>
                  <a:srgbClr val="7030A0"/>
                </a:solidFill>
                <a:latin typeface="Times New Roman" panose="02020603050405020304" pitchFamily="18" charset="0"/>
                <a:cs typeface="Times New Roman" panose="02020603050405020304" pitchFamily="18" charset="0"/>
              </a:rPr>
              <a:t>tầng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lên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quy</a:t>
            </a:r>
            <a:r>
              <a:rPr lang="en-US"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mô từ </a:t>
            </a:r>
            <a:r>
              <a:rPr lang="en-US" dirty="0" smtClean="0">
                <a:solidFill>
                  <a:srgbClr val="7030A0"/>
                </a:solidFill>
                <a:latin typeface="Times New Roman" panose="02020603050405020304" pitchFamily="18" charset="0"/>
                <a:cs typeface="Times New Roman" panose="02020603050405020304" pitchFamily="18" charset="0"/>
              </a:rPr>
              <a:t>20 </a:t>
            </a:r>
            <a:r>
              <a:rPr lang="en-US" dirty="0" err="1" smtClean="0">
                <a:solidFill>
                  <a:srgbClr val="7030A0"/>
                </a:solidFill>
                <a:latin typeface="Times New Roman" panose="02020603050405020304" pitchFamily="18" charset="0"/>
                <a:cs typeface="Times New Roman" panose="02020603050405020304" pitchFamily="18" charset="0"/>
              </a:rPr>
              <a:t>căn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hộ</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trở</a:t>
            </a:r>
            <a:r>
              <a:rPr lang="en-US" smtClean="0">
                <a:solidFill>
                  <a:srgbClr val="7030A0"/>
                </a:solidFill>
                <a:latin typeface="Times New Roman" panose="02020603050405020304" pitchFamily="18" charset="0"/>
                <a:cs typeface="Times New Roman" panose="02020603050405020304" pitchFamily="18" charset="0"/>
              </a:rPr>
              <a:t> lên để cho thuê</a:t>
            </a:r>
            <a:endParaRPr lang="en-US" dirty="0" smtClean="0">
              <a:solidFill>
                <a:srgbClr val="7030A0"/>
              </a:solidFill>
              <a:latin typeface="Times New Roman" panose="02020603050405020304" pitchFamily="18" charset="0"/>
              <a:cs typeface="Times New Roman" panose="02020603050405020304" pitchFamily="18" charset="0"/>
            </a:endParaRPr>
          </a:p>
        </p:txBody>
      </p:sp>
      <p:sp>
        <p:nvSpPr>
          <p:cNvPr id="2" name="Right Brace 1"/>
          <p:cNvSpPr/>
          <p:nvPr/>
        </p:nvSpPr>
        <p:spPr>
          <a:xfrm>
            <a:off x="4992918" y="1690170"/>
            <a:ext cx="148683" cy="475786"/>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Rectangle 2"/>
          <p:cNvSpPr/>
          <p:nvPr/>
        </p:nvSpPr>
        <p:spPr>
          <a:xfrm>
            <a:off x="5173312" y="1463515"/>
            <a:ext cx="2066830" cy="892552"/>
          </a:xfrm>
          <a:prstGeom prst="rect">
            <a:avLst/>
          </a:prstGeom>
        </p:spPr>
        <p:txBody>
          <a:bodyPr wrap="square">
            <a:spAutoFit/>
          </a:bodyPr>
          <a:lstStyle/>
          <a:p>
            <a:pPr algn="just"/>
            <a:r>
              <a:rPr lang="en-US" sz="1300" dirty="0" err="1" smtClean="0">
                <a:solidFill>
                  <a:srgbClr val="7030A0"/>
                </a:solidFill>
                <a:latin typeface="Times New Roman" panose="02020603050405020304" pitchFamily="18" charset="0"/>
                <a:cs typeface="Times New Roman" panose="02020603050405020304" pitchFamily="18" charset="0"/>
              </a:rPr>
              <a:t>Phải</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đáp</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ứng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điều</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kiện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làm</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chủ</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đầu</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tư</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err="1" smtClean="0">
                <a:solidFill>
                  <a:srgbClr val="7030A0"/>
                </a:solidFill>
                <a:latin typeface="Times New Roman" panose="02020603050405020304" pitchFamily="18" charset="0"/>
                <a:cs typeface="Times New Roman" panose="02020603050405020304" pitchFamily="18" charset="0"/>
              </a:rPr>
              <a:t>dự</a:t>
            </a:r>
            <a:r>
              <a:rPr lang="en-US" sz="1300" smtClean="0">
                <a:solidFill>
                  <a:srgbClr val="7030A0"/>
                </a:solidFill>
                <a:latin typeface="Times New Roman" panose="02020603050405020304" pitchFamily="18" charset="0"/>
                <a:cs typeface="Times New Roman" panose="02020603050405020304" pitchFamily="18" charset="0"/>
              </a:rPr>
              <a:t> </a:t>
            </a:r>
            <a:r>
              <a:rPr lang="en-US" sz="1300" smtClean="0">
                <a:solidFill>
                  <a:srgbClr val="7030A0"/>
                </a:solidFill>
                <a:latin typeface="Times New Roman" panose="02020603050405020304" pitchFamily="18" charset="0"/>
                <a:cs typeface="Times New Roman" panose="02020603050405020304" pitchFamily="18" charset="0"/>
              </a:rPr>
              <a:t>án; được cấp GCN quyền SH đối với từng căn hộ.</a:t>
            </a:r>
            <a:endParaRPr lang="en-US" sz="1300" dirty="0" smtClean="0">
              <a:solidFill>
                <a:srgbClr val="7030A0"/>
              </a:solidFill>
              <a:latin typeface="Times New Roman" panose="02020603050405020304" pitchFamily="18" charset="0"/>
              <a:cs typeface="Times New Roman" panose="02020603050405020304" pitchFamily="18" charset="0"/>
            </a:endParaRPr>
          </a:p>
        </p:txBody>
      </p:sp>
      <p:sp>
        <p:nvSpPr>
          <p:cNvPr id="4" name="Rectangle 3"/>
          <p:cNvSpPr/>
          <p:nvPr/>
        </p:nvSpPr>
        <p:spPr>
          <a:xfrm>
            <a:off x="581042" y="2600725"/>
            <a:ext cx="4280473" cy="523220"/>
          </a:xfrm>
          <a:prstGeom prst="rect">
            <a:avLst/>
          </a:prstGeom>
        </p:spPr>
        <p:txBody>
          <a:bodyPr wrap="square">
            <a:spAutoFit/>
          </a:bodyPr>
          <a:lstStyle/>
          <a:p>
            <a:pPr algn="just"/>
            <a:r>
              <a:rPr lang="en-US" dirty="0" smtClean="0">
                <a:solidFill>
                  <a:srgbClr val="FF0000"/>
                </a:solidFill>
                <a:latin typeface="Times New Roman" panose="02020603050405020304" pitchFamily="18" charset="0"/>
                <a:cs typeface="Times New Roman" panose="02020603050405020304" pitchFamily="18" charset="0"/>
              </a:rPr>
              <a:t>(3)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từ</a:t>
            </a:r>
            <a:r>
              <a:rPr lang="en-US" dirty="0">
                <a:solidFill>
                  <a:srgbClr val="7030A0"/>
                </a:solidFill>
                <a:latin typeface="Times New Roman" panose="02020603050405020304" pitchFamily="18" charset="0"/>
                <a:cs typeface="Times New Roman" panose="02020603050405020304" pitchFamily="18" charset="0"/>
              </a:rPr>
              <a:t> 02 </a:t>
            </a:r>
            <a:r>
              <a:rPr lang="en-US" dirty="0" err="1">
                <a:solidFill>
                  <a:srgbClr val="7030A0"/>
                </a:solidFill>
                <a:latin typeface="Times New Roman" panose="02020603050405020304" pitchFamily="18" charset="0"/>
                <a:cs typeface="Times New Roman" panose="02020603050405020304" pitchFamily="18" charset="0"/>
              </a:rPr>
              <a:t>tầng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trở</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lên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có</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mô</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dưới</a:t>
            </a:r>
            <a:r>
              <a:rPr lang="en-US" dirty="0" smtClean="0">
                <a:solidFill>
                  <a:srgbClr val="7030A0"/>
                </a:solidFill>
                <a:latin typeface="Times New Roman" panose="02020603050405020304" pitchFamily="18" charset="0"/>
                <a:cs typeface="Times New Roman" panose="02020603050405020304" pitchFamily="18" charset="0"/>
              </a:rPr>
              <a:t> 20 </a:t>
            </a:r>
            <a:r>
              <a:rPr lang="en-US" dirty="0" err="1" smtClean="0">
                <a:solidFill>
                  <a:srgbClr val="7030A0"/>
                </a:solidFill>
                <a:latin typeface="Times New Roman" panose="02020603050405020304" pitchFamily="18" charset="0"/>
                <a:cs typeface="Times New Roman" panose="02020603050405020304" pitchFamily="18" charset="0"/>
              </a:rPr>
              <a:t>căn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hộ</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chỉ</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a:t>
            </a:r>
          </a:p>
        </p:txBody>
      </p:sp>
      <p:sp>
        <p:nvSpPr>
          <p:cNvPr id="40" name="Rectangle 39"/>
          <p:cNvSpPr/>
          <p:nvPr/>
        </p:nvSpPr>
        <p:spPr>
          <a:xfrm>
            <a:off x="5126454" y="2441205"/>
            <a:ext cx="2237678" cy="692497"/>
          </a:xfrm>
          <a:prstGeom prst="rect">
            <a:avLst/>
          </a:prstGeom>
        </p:spPr>
        <p:txBody>
          <a:bodyPr wrap="square">
            <a:spAutoFit/>
          </a:bodyPr>
          <a:lstStyle/>
          <a:p>
            <a:pPr algn="just"/>
            <a:r>
              <a:rPr lang="en-US" sz="1300" dirty="0" err="1" smtClean="0">
                <a:solidFill>
                  <a:srgbClr val="7030A0"/>
                </a:solidFill>
                <a:latin typeface="Times New Roman" panose="02020603050405020304" pitchFamily="18" charset="0"/>
                <a:cs typeface="Times New Roman" panose="02020603050405020304" pitchFamily="18" charset="0"/>
              </a:rPr>
              <a:t>Phải</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đáp</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ứng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yêu</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cầu</a:t>
            </a:r>
            <a:r>
              <a:rPr lang="en-US" sz="1300" dirty="0" smtClean="0">
                <a:solidFill>
                  <a:srgbClr val="7030A0"/>
                </a:solidFill>
                <a:latin typeface="Times New Roman" panose="02020603050405020304" pitchFamily="18" charset="0"/>
                <a:cs typeface="Times New Roman" panose="02020603050405020304" pitchFamily="18" charset="0"/>
              </a:rPr>
              <a:t> PCCC, </a:t>
            </a:r>
            <a:r>
              <a:rPr lang="en-US" sz="1300" dirty="0" err="1" smtClean="0">
                <a:solidFill>
                  <a:srgbClr val="7030A0"/>
                </a:solidFill>
                <a:latin typeface="Times New Roman" panose="02020603050405020304" pitchFamily="18" charset="0"/>
                <a:cs typeface="Times New Roman" panose="02020603050405020304" pitchFamily="18" charset="0"/>
              </a:rPr>
              <a:t>yêu</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cầu</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về</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đường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giao</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err="1" smtClean="0">
                <a:solidFill>
                  <a:srgbClr val="7030A0"/>
                </a:solidFill>
                <a:latin typeface="Times New Roman" panose="02020603050405020304" pitchFamily="18" charset="0"/>
                <a:cs typeface="Times New Roman" panose="02020603050405020304" pitchFamily="18" charset="0"/>
              </a:rPr>
              <a:t>thông</a:t>
            </a:r>
            <a:r>
              <a:rPr lang="en-US" sz="1300" smtClean="0">
                <a:solidFill>
                  <a:srgbClr val="7030A0"/>
                </a:solidFill>
                <a:latin typeface="Times New Roman" panose="02020603050405020304" pitchFamily="18" charset="0"/>
                <a:cs typeface="Times New Roman" panose="02020603050405020304" pitchFamily="18" charset="0"/>
              </a:rPr>
              <a:t> do </a:t>
            </a:r>
            <a:r>
              <a:rPr lang="en-US" sz="1300" dirty="0" smtClean="0">
                <a:solidFill>
                  <a:srgbClr val="7030A0"/>
                </a:solidFill>
                <a:latin typeface="Times New Roman" panose="02020603050405020304" pitchFamily="18" charset="0"/>
                <a:cs typeface="Times New Roman" panose="02020603050405020304" pitchFamily="18" charset="0"/>
              </a:rPr>
              <a:t>UBND </a:t>
            </a:r>
            <a:r>
              <a:rPr lang="en-US" sz="1300" err="1" smtClean="0">
                <a:solidFill>
                  <a:srgbClr val="7030A0"/>
                </a:solidFill>
                <a:latin typeface="Times New Roman" panose="02020603050405020304" pitchFamily="18" charset="0"/>
                <a:cs typeface="Times New Roman" panose="02020603050405020304" pitchFamily="18" charset="0"/>
              </a:rPr>
              <a:t>tỉnh</a:t>
            </a:r>
            <a:r>
              <a:rPr lang="en-US" sz="1300" smtClean="0">
                <a:solidFill>
                  <a:srgbClr val="7030A0"/>
                </a:solidFill>
                <a:latin typeface="Times New Roman" panose="02020603050405020304" pitchFamily="18" charset="0"/>
                <a:cs typeface="Times New Roman" panose="02020603050405020304" pitchFamily="18" charset="0"/>
              </a:rPr>
              <a:t> qui định</a:t>
            </a:r>
            <a:endParaRPr lang="en-US" sz="1300"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7575536" y="1668299"/>
            <a:ext cx="1467953" cy="1092607"/>
          </a:xfrm>
          <a:prstGeom prst="rect">
            <a:avLst/>
          </a:prstGeom>
        </p:spPr>
        <p:txBody>
          <a:bodyPr wrap="square">
            <a:spAutoFit/>
          </a:bodyPr>
          <a:lstStyle/>
          <a:p>
            <a:pPr algn="just"/>
            <a:r>
              <a:rPr lang="en-US" sz="1300" dirty="0" err="1" smtClean="0">
                <a:solidFill>
                  <a:srgbClr val="7030A0"/>
                </a:solidFill>
                <a:latin typeface="Times New Roman" panose="02020603050405020304" pitchFamily="18" charset="0"/>
                <a:cs typeface="Times New Roman" panose="02020603050405020304" pitchFamily="18" charset="0"/>
              </a:rPr>
              <a:t>Việc</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quản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lý</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vận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hành</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thực</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hiện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theo</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Quy</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chế</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Quản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lý</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sử</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dụng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nhà</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chung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cư</a:t>
            </a:r>
            <a:r>
              <a:rPr lang="en-US" sz="1300" dirty="0">
                <a:solidFill>
                  <a:srgbClr val="7030A0"/>
                </a:solidFill>
                <a:latin typeface="Times New Roman" panose="02020603050405020304" pitchFamily="18" charset="0"/>
                <a:cs typeface="Times New Roman" panose="02020603050405020304" pitchFamily="18" charset="0"/>
              </a:rPr>
              <a:t> </a:t>
            </a:r>
          </a:p>
        </p:txBody>
      </p:sp>
      <p:sp>
        <p:nvSpPr>
          <p:cNvPr id="49" name="Right Brace 48"/>
          <p:cNvSpPr/>
          <p:nvPr/>
        </p:nvSpPr>
        <p:spPr>
          <a:xfrm>
            <a:off x="7343843" y="1749411"/>
            <a:ext cx="223398" cy="960759"/>
          </a:xfrm>
          <a:prstGeom prst="righ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1" name="Elbow Connector 50"/>
          <p:cNvCxnSpPr/>
          <p:nvPr/>
        </p:nvCxnSpPr>
        <p:spPr>
          <a:xfrm>
            <a:off x="610759" y="3235744"/>
            <a:ext cx="742000" cy="63510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1472511" y="3210606"/>
            <a:ext cx="6181880" cy="738664"/>
          </a:xfrm>
          <a:prstGeom prst="rect">
            <a:avLst/>
          </a:prstGeom>
        </p:spPr>
        <p:txBody>
          <a:bodyPr wrap="square">
            <a:spAutoFit/>
          </a:bodyPr>
          <a:lstStyle/>
          <a:p>
            <a:pPr algn="just">
              <a:spcBef>
                <a:spcPts val="400"/>
              </a:spcBef>
              <a:spcAft>
                <a:spcPts val="400"/>
              </a:spcAft>
            </a:pP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việc</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XD NO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nhiều</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tầng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41)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thuê</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thuê</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mua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bàn</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giao nhà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tầng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42)</a:t>
            </a:r>
          </a:p>
        </p:txBody>
      </p:sp>
      <p:sp>
        <p:nvSpPr>
          <p:cNvPr id="55" name="Left Brace 54"/>
          <p:cNvSpPr/>
          <p:nvPr/>
        </p:nvSpPr>
        <p:spPr>
          <a:xfrm>
            <a:off x="1330423" y="3521682"/>
            <a:ext cx="113101" cy="66662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7" name="Rectangle 56"/>
          <p:cNvSpPr/>
          <p:nvPr/>
        </p:nvSpPr>
        <p:spPr>
          <a:xfrm>
            <a:off x="1511300" y="3950244"/>
            <a:ext cx="6074930" cy="1169551"/>
          </a:xfrm>
          <a:prstGeom prst="rect">
            <a:avLst/>
          </a:prstGeom>
        </p:spPr>
        <p:txBody>
          <a:bodyPr wrap="square">
            <a:spAutoFit/>
          </a:bodyPr>
          <a:lstStyle/>
          <a:p>
            <a:pPr algn="just">
              <a:spcBef>
                <a:spcPts val="400"/>
              </a:spcBef>
              <a:spcAft>
                <a:spcPts val="400"/>
              </a:spcAft>
            </a:pP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05/2024/TT-BXD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yêu</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cầu cấp phép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XD NO từ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02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tầng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trở</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lên</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có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mô</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dưới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20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phải: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xác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tầng</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 hồ sơ cấp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Giấy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phép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miễn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Giấy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phép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thì</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có</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gửi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UBND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cấp</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xã nơi có nhà ở trước khi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XD về nội dung như cấp phép XD,…</a:t>
            </a:r>
            <a:endPar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17" name="Straight Arrow Connector 16"/>
          <p:cNvCxnSpPr/>
          <p:nvPr/>
        </p:nvCxnSpPr>
        <p:spPr>
          <a:xfrm>
            <a:off x="4861515" y="2773435"/>
            <a:ext cx="28008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05001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05</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CẢI </a:t>
            </a:r>
            <a:r>
              <a:rPr lang="en" sz="1800" dirty="0" smtClean="0">
                <a:solidFill>
                  <a:srgbClr val="ED2727"/>
                </a:solidFill>
                <a:latin typeface="Times New Roman" panose="02020603050405020304" pitchFamily="18" charset="0"/>
                <a:cs typeface="Times New Roman" panose="02020603050405020304" pitchFamily="18" charset="0"/>
              </a:rPr>
              <a:t>TẠO, XÂY DỰNG LẠI NHÀ CHUNG CƯ</a:t>
            </a:r>
            <a:endParaRPr sz="1800" dirty="0">
              <a:solidFill>
                <a:srgbClr val="ED2727"/>
              </a:solidFill>
            </a:endParaRPr>
          </a:p>
        </p:txBody>
      </p:sp>
      <p:sp>
        <p:nvSpPr>
          <p:cNvPr id="71" name="Rectangle 70"/>
          <p:cNvSpPr/>
          <p:nvPr/>
        </p:nvSpPr>
        <p:spPr>
          <a:xfrm>
            <a:off x="2117969" y="438303"/>
            <a:ext cx="6903347" cy="1169551"/>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V: </a:t>
            </a:r>
            <a:r>
              <a:rPr lang="en-US" b="1" dirty="0" err="1">
                <a:solidFill>
                  <a:srgbClr val="FF0000"/>
                </a:solidFill>
                <a:latin typeface="Times New Roman" panose="02020603050405020304" pitchFamily="18" charset="0"/>
                <a:cs typeface="Times New Roman" panose="02020603050405020304" pitchFamily="18" charset="0"/>
              </a:rPr>
              <a:t>g</a:t>
            </a:r>
            <a:r>
              <a:rPr lang="en-US" b="1" dirty="0" err="1" smtClean="0">
                <a:solidFill>
                  <a:srgbClr val="FF0000"/>
                </a:solidFill>
                <a:latin typeface="Times New Roman" panose="02020603050405020304" pitchFamily="18" charset="0"/>
                <a:cs typeface="Times New Roman" panose="02020603050405020304" pitchFamily="18" charset="0"/>
              </a:rPr>
              <a:t>ồm</a:t>
            </a:r>
            <a:r>
              <a:rPr lang="en-US" b="1" dirty="0" smtClean="0">
                <a:solidFill>
                  <a:srgbClr val="FF0000"/>
                </a:solidFill>
                <a:latin typeface="Times New Roman" panose="02020603050405020304" pitchFamily="18" charset="0"/>
                <a:cs typeface="Times New Roman" panose="02020603050405020304" pitchFamily="18" charset="0"/>
              </a:rPr>
              <a:t> 18 </a:t>
            </a:r>
            <a:r>
              <a:rPr lang="en-US" b="1" dirty="0" err="1" smtClean="0">
                <a:solidFill>
                  <a:srgbClr val="FF0000"/>
                </a:solidFill>
                <a:latin typeface="Times New Roman" panose="02020603050405020304" pitchFamily="18" charset="0"/>
                <a:cs typeface="Times New Roman" panose="02020603050405020304" pitchFamily="18" charset="0"/>
              </a:rPr>
              <a:t>Điều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Điều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58-75)</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thời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dụng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nhà</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CC;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trường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hợp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phá</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dỡ; kiểm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đánh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chất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lượng</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NCC;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thức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tạo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xây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lại</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NCC;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lựa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chọn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chủ</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đầu</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tư</a:t>
            </a:r>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hồ</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tự</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thủ</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tục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chấp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chủ</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trương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đầu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đầu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tạo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xây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lại</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NCC; </a:t>
            </a:r>
            <a:r>
              <a:rPr lang="en-US" dirty="0" err="1">
                <a:solidFill>
                  <a:schemeClr val="accent6">
                    <a:lumMod val="75000"/>
                  </a:schemeClr>
                </a:solidFill>
                <a:latin typeface="Times New Roman" panose="02020603050405020304" pitchFamily="18" charset="0"/>
                <a:cs typeface="Times New Roman" panose="02020603050405020304" pitchFamily="18" charset="0"/>
              </a:rPr>
              <a:t>cơ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ưu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bổi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thường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tái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định</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di </a:t>
            </a:r>
            <a:r>
              <a:rPr lang="en-US" dirty="0" err="1">
                <a:solidFill>
                  <a:schemeClr val="accent6">
                    <a:lumMod val="75000"/>
                  </a:schemeClr>
                </a:solidFill>
                <a:latin typeface="Times New Roman" panose="02020603050405020304" pitchFamily="18" charset="0"/>
                <a:cs typeface="Times New Roman" panose="02020603050405020304" pitchFamily="18" charset="0"/>
              </a:rPr>
              <a:t>dời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cưỡng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chế</a:t>
            </a:r>
            <a:r>
              <a:rPr lang="en-US" dirty="0">
                <a:solidFill>
                  <a:schemeClr val="accent6">
                    <a:lumMod val="75000"/>
                  </a:schemeClr>
                </a:solidFill>
                <a:latin typeface="Times New Roman" panose="02020603050405020304" pitchFamily="18" charset="0"/>
                <a:cs typeface="Times New Roman" panose="02020603050405020304" pitchFamily="18" charset="0"/>
              </a:rPr>
              <a:t> di </a:t>
            </a:r>
            <a:r>
              <a:rPr lang="en-US" dirty="0" err="1">
                <a:solidFill>
                  <a:schemeClr val="accent6">
                    <a:lumMod val="75000"/>
                  </a:schemeClr>
                </a:solidFill>
                <a:latin typeface="Times New Roman" panose="02020603050405020304" pitchFamily="18" charset="0"/>
                <a:cs typeface="Times New Roman" panose="02020603050405020304" pitchFamily="18" charset="0"/>
              </a:rPr>
              <a:t>dời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bố</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chỗ</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tạm</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thời</a:t>
            </a:r>
            <a:r>
              <a:rPr lang="en-US" dirty="0">
                <a:solidFill>
                  <a:schemeClr val="accent6">
                    <a:lumMod val="75000"/>
                  </a:schemeClr>
                </a:solidFill>
                <a:latin typeface="Times New Roman" panose="02020603050405020304" pitchFamily="18" charset="0"/>
                <a:cs typeface="Times New Roman" panose="02020603050405020304" pitchFamily="18" charset="0"/>
              </a:rPr>
              <a:t>,…</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28" t="4548" r="2252" b="5146"/>
          <a:stretch/>
        </p:blipFill>
        <p:spPr>
          <a:xfrm>
            <a:off x="151165" y="290429"/>
            <a:ext cx="1966804" cy="1330575"/>
          </a:xfrm>
          <a:prstGeom prst="rect">
            <a:avLst/>
          </a:prstGeom>
        </p:spPr>
      </p:pic>
      <p:sp>
        <p:nvSpPr>
          <p:cNvPr id="3" name="Rectangle 2"/>
          <p:cNvSpPr/>
          <p:nvPr/>
        </p:nvSpPr>
        <p:spPr>
          <a:xfrm>
            <a:off x="524892" y="2438589"/>
            <a:ext cx="8545066" cy="528350"/>
          </a:xfrm>
          <a:prstGeom prst="rect">
            <a:avLst/>
          </a:prstGeom>
        </p:spPr>
        <p:txBody>
          <a:bodyPr wrap="square">
            <a:spAutoFit/>
          </a:bodyPr>
          <a:lstStyle/>
          <a:p>
            <a:pPr algn="just">
              <a:lnSpc>
                <a:spcPts val="1700"/>
              </a:lnSpc>
              <a:spcBef>
                <a:spcPts val="200"/>
              </a:spcBef>
              <a:spcAft>
                <a:spcPts val="800"/>
              </a:spcAft>
            </a:pPr>
            <a:r>
              <a:rPr lang="en-US" b="1" smtClean="0">
                <a:solidFill>
                  <a:schemeClr val="accent6">
                    <a:lumMod val="75000"/>
                  </a:schemeClr>
                </a:solidFill>
                <a:latin typeface="Times New Roman" panose="02020603050405020304" pitchFamily="18" charset="0"/>
                <a:cs typeface="Times New Roman" panose="02020603050405020304" pitchFamily="18" charset="0"/>
              </a:rPr>
              <a:t>2.1.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Chấp</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err="1">
                <a:solidFill>
                  <a:schemeClr val="accent6">
                    <a:lumMod val="75000"/>
                  </a:schemeClr>
                </a:solidFill>
                <a:latin typeface="Times New Roman" panose="02020603050405020304" pitchFamily="18" charset="0"/>
                <a:cs typeface="Times New Roman" panose="02020603050405020304" pitchFamily="18" charset="0"/>
              </a:rPr>
              <a:t>thuận</a:t>
            </a:r>
            <a:r>
              <a:rPr lang="en-US" b="1">
                <a:solidFill>
                  <a:schemeClr val="accent6">
                    <a:lumMod val="75000"/>
                  </a:schemeClr>
                </a:solidFill>
                <a:latin typeface="Times New Roman" panose="02020603050405020304" pitchFamily="18" charset="0"/>
                <a:cs typeface="Times New Roman" panose="02020603050405020304" pitchFamily="18" charset="0"/>
              </a:rPr>
              <a:t> </a:t>
            </a:r>
            <a:r>
              <a:rPr lang="en-US" b="1" smtClean="0">
                <a:solidFill>
                  <a:schemeClr val="accent6">
                    <a:lumMod val="75000"/>
                  </a:schemeClr>
                </a:solidFill>
                <a:latin typeface="Times New Roman" panose="02020603050405020304" pitchFamily="18" charset="0"/>
                <a:cs typeface="Times New Roman" panose="02020603050405020304" pitchFamily="18" charset="0"/>
              </a:rPr>
              <a:t>CT đầu </a:t>
            </a:r>
            <a:r>
              <a:rPr lang="en-US" b="1" err="1">
                <a:solidFill>
                  <a:schemeClr val="accent6">
                    <a:lumMod val="75000"/>
                  </a:schemeClr>
                </a:solidFill>
                <a:latin typeface="Times New Roman" panose="02020603050405020304" pitchFamily="18" charset="0"/>
                <a:cs typeface="Times New Roman" panose="02020603050405020304" pitchFamily="18" charset="0"/>
              </a:rPr>
              <a:t>tư</a:t>
            </a:r>
            <a:r>
              <a:rPr lang="en-US" b="1">
                <a:solidFill>
                  <a:schemeClr val="accent6">
                    <a:lumMod val="75000"/>
                  </a:schemeClr>
                </a:solidFill>
                <a:latin typeface="Times New Roman" panose="02020603050405020304" pitchFamily="18" charset="0"/>
                <a:cs typeface="Times New Roman" panose="02020603050405020304" pitchFamily="18" charset="0"/>
              </a:rPr>
              <a:t> </a:t>
            </a:r>
            <a:r>
              <a:rPr lang="en-US" b="1" smtClean="0">
                <a:solidFill>
                  <a:schemeClr val="accent6">
                    <a:lumMod val="75000"/>
                  </a:schemeClr>
                </a:solidFill>
                <a:latin typeface="Times New Roman" panose="02020603050405020304" pitchFamily="18" charset="0"/>
                <a:cs typeface="Times New Roman" panose="02020603050405020304" pitchFamily="18" charset="0"/>
              </a:rPr>
              <a:t>DA </a:t>
            </a:r>
            <a:r>
              <a:rPr lang="en-US" b="1" dirty="0" err="1">
                <a:solidFill>
                  <a:schemeClr val="accent6">
                    <a:lumMod val="75000"/>
                  </a:schemeClr>
                </a:solidFill>
                <a:latin typeface="Times New Roman" panose="02020603050405020304" pitchFamily="18" charset="0"/>
                <a:cs typeface="Times New Roman" panose="02020603050405020304" pitchFamily="18" charset="0"/>
              </a:rPr>
              <a:t>cải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tạo</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xây</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err="1">
                <a:solidFill>
                  <a:schemeClr val="accent6">
                    <a:lumMod val="75000"/>
                  </a:schemeClr>
                </a:solidFill>
                <a:latin typeface="Times New Roman" panose="02020603050405020304" pitchFamily="18" charset="0"/>
                <a:cs typeface="Times New Roman" panose="02020603050405020304" pitchFamily="18" charset="0"/>
              </a:rPr>
              <a:t>lại</a:t>
            </a:r>
            <a:r>
              <a:rPr lang="en-US" b="1">
                <a:solidFill>
                  <a:schemeClr val="accent6">
                    <a:lumMod val="75000"/>
                  </a:schemeClr>
                </a:solidFill>
                <a:latin typeface="Times New Roman" panose="02020603050405020304" pitchFamily="18" charset="0"/>
                <a:cs typeface="Times New Roman" panose="02020603050405020304" pitchFamily="18" charset="0"/>
              </a:rPr>
              <a:t> </a:t>
            </a:r>
            <a:r>
              <a:rPr lang="en-US" b="1" smtClean="0">
                <a:solidFill>
                  <a:schemeClr val="accent6">
                    <a:lumMod val="75000"/>
                  </a:schemeClr>
                </a:solidFill>
                <a:latin typeface="Times New Roman" panose="02020603050405020304" pitchFamily="18" charset="0"/>
                <a:cs typeface="Times New Roman" panose="02020603050405020304" pitchFamily="18" charset="0"/>
              </a:rPr>
              <a:t>NCC của UBND cấp tỉnh</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theo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Luật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không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hiện</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theo</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Luật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67,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69). =&gt; </a:t>
            </a:r>
            <a:r>
              <a:rPr lang="en-US" smtClean="0">
                <a:solidFill>
                  <a:srgbClr val="FF0000"/>
                </a:solidFill>
                <a:latin typeface="Times New Roman" panose="02020603050405020304" pitchFamily="18" charset="0"/>
                <a:cs typeface="Times New Roman" panose="02020603050405020304" pitchFamily="18" charset="0"/>
              </a:rPr>
              <a:t>Điểm mới căn bản của LNO 2023</a:t>
            </a:r>
            <a:endParaRPr lang="en-US" dirty="0">
              <a:solidFill>
                <a:srgbClr val="FF0000"/>
              </a:solidFill>
              <a:latin typeface="Times New Roman" panose="02020603050405020304" pitchFamily="18" charset="0"/>
              <a:cs typeface="Times New Roman" panose="02020603050405020304" pitchFamily="18" charset="0"/>
            </a:endParaRPr>
          </a:p>
        </p:txBody>
      </p:sp>
      <p:cxnSp>
        <p:nvCxnSpPr>
          <p:cNvPr id="9" name="Elbow Connector 8"/>
          <p:cNvCxnSpPr/>
          <p:nvPr/>
        </p:nvCxnSpPr>
        <p:spPr>
          <a:xfrm>
            <a:off x="591100" y="3041197"/>
            <a:ext cx="765676" cy="23033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382142" y="2978674"/>
            <a:ext cx="7687816" cy="523220"/>
          </a:xfrm>
          <a:prstGeom prst="rect">
            <a:avLst/>
          </a:prstGeom>
        </p:spPr>
        <p:txBody>
          <a:bodyPr wrap="square">
            <a:spAutoFit/>
          </a:bodyPr>
          <a:lstStyle/>
          <a:p>
            <a:pPr algn="just"/>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98/2024/NĐ-CP </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từ</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9 –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14) </a:t>
            </a:r>
            <a:r>
              <a:rPr lang="en-US" dirty="0" err="1"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cụ</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thể</a:t>
            </a:r>
            <a:r>
              <a:rPr lang="en-US">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hồ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sơ</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trình</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tự</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thủ</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tục</a:t>
            </a:r>
            <a:r>
              <a:rPr lang="en-US">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chấp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thuận</a:t>
            </a:r>
            <a:r>
              <a:rPr lang="en-US">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điều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chỉnh</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chủ</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trương</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đầu</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tư</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dự</a:t>
            </a:r>
            <a:r>
              <a:rPr lang="en-US">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án. </a:t>
            </a:r>
            <a:endPar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2" name="Rectangle 11"/>
          <p:cNvSpPr/>
          <p:nvPr/>
        </p:nvSpPr>
        <p:spPr>
          <a:xfrm>
            <a:off x="476250" y="3460963"/>
            <a:ext cx="8545066" cy="738664"/>
          </a:xfrm>
          <a:prstGeom prst="rect">
            <a:avLst/>
          </a:prstGeom>
        </p:spPr>
        <p:txBody>
          <a:bodyPr wrap="square">
            <a:spAutoFit/>
          </a:bodyPr>
          <a:lstStyle/>
          <a:p>
            <a:pPr algn="just"/>
            <a:r>
              <a:rPr lang="en-US" b="1" smtClean="0">
                <a:solidFill>
                  <a:schemeClr val="accent6">
                    <a:lumMod val="75000"/>
                  </a:schemeClr>
                </a:solidFill>
                <a:latin typeface="Times New Roman" panose="02020603050405020304" pitchFamily="18" charset="0"/>
                <a:cs typeface="Times New Roman" panose="02020603050405020304" pitchFamily="18" charset="0"/>
              </a:rPr>
              <a:t>2.2. Lựa chọn chủ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đầu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tư</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án</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cải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tạo</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xây</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lại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NCC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đổi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bổ</a:t>
            </a:r>
            <a:r>
              <a:rPr lang="en-US" dirty="0">
                <a:solidFill>
                  <a:srgbClr val="7030A0"/>
                </a:solidFill>
                <a:latin typeface="Times New Roman" panose="02020603050405020304" pitchFamily="18" charset="0"/>
                <a:cs typeface="Times New Roman" panose="02020603050405020304" pitchFamily="18" charset="0"/>
              </a:rPr>
              <a:t> sung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lựa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chọn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tư</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theo </a:t>
            </a:r>
            <a:r>
              <a:rPr lang="en-US" smtClean="0">
                <a:solidFill>
                  <a:srgbClr val="FF0000"/>
                </a:solidFill>
                <a:latin typeface="Times New Roman" panose="02020603050405020304" pitchFamily="18" charset="0"/>
                <a:cs typeface="Times New Roman" panose="02020603050405020304" pitchFamily="18" charset="0"/>
              </a:rPr>
              <a:t>4 hình thức:</a:t>
            </a:r>
            <a:r>
              <a:rPr lang="en-US" smtClean="0">
                <a:solidFill>
                  <a:srgbClr val="7030A0"/>
                </a:solidFill>
                <a:latin typeface="Times New Roman" panose="02020603050405020304" pitchFamily="18" charset="0"/>
                <a:cs typeface="Times New Roman" panose="02020603050405020304" pitchFamily="18" charset="0"/>
              </a:rPr>
              <a:t> giao chủ đầu tư đối với DA có sử dụng vốn đầu tư công, thỏa thuận với chủ SH (loại 100%), trường hợp thống nhất tỷ lệ 51% và đấu thầu lựa chọn CĐT khi không thỏa thuận được </a:t>
            </a:r>
            <a:r>
              <a:rPr lang="en-US">
                <a:solidFill>
                  <a:srgbClr val="7030A0"/>
                </a:solidFill>
                <a:latin typeface="Times New Roman" panose="02020603050405020304" pitchFamily="18" charset="0"/>
                <a:cs typeface="Times New Roman" panose="02020603050405020304" pitchFamily="18" charset="0"/>
              </a:rPr>
              <a:t>(</a:t>
            </a:r>
            <a:r>
              <a:rPr lang="en-US" smtClean="0">
                <a:solidFill>
                  <a:srgbClr val="7030A0"/>
                </a:solidFill>
                <a:latin typeface="Times New Roman" panose="02020603050405020304" pitchFamily="18" charset="0"/>
                <a:cs typeface="Times New Roman" panose="02020603050405020304" pitchFamily="18" charset="0"/>
              </a:rPr>
              <a:t>Điều 67, Điều 68</a:t>
            </a:r>
            <a:r>
              <a:rPr lang="en-US" dirty="0" smtClean="0">
                <a:solidFill>
                  <a:srgbClr val="7030A0"/>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13" name="Elbow Connector 12"/>
          <p:cNvCxnSpPr/>
          <p:nvPr/>
        </p:nvCxnSpPr>
        <p:spPr>
          <a:xfrm>
            <a:off x="690508" y="4348143"/>
            <a:ext cx="765676" cy="23033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1443484" y="4189393"/>
            <a:ext cx="7565132" cy="954107"/>
          </a:xfrm>
          <a:prstGeom prst="rect">
            <a:avLst/>
          </a:prstGeom>
        </p:spPr>
        <p:txBody>
          <a:bodyPr wrap="square">
            <a:spAutoFit/>
          </a:bodyPr>
          <a:lstStyle/>
          <a:p>
            <a:pPr algn="just"/>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98/2024/NĐ-CP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từ</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15 – </a:t>
            </a:r>
            <a:r>
              <a:rPr lang="en-US" b="1"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18</a:t>
            </a:r>
            <a:r>
              <a:rPr lang="en-US" b="1">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quy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cụ</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thể</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04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cách</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thức</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lựa</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chọn</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chủ</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đầu</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tư</a:t>
            </a:r>
            <a:r>
              <a:rPr lang="en-US" dirty="0">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FF0000"/>
                </a:solidFill>
                <a:latin typeface="Times New Roman" panose="02020603050405020304" pitchFamily="18" charset="0"/>
                <a:ea typeface="Tahoma" panose="020B0604030504040204" pitchFamily="34" charset="0"/>
                <a:cs typeface="Times New Roman" panose="02020603050405020304" pitchFamily="18" charset="0"/>
              </a:rPr>
              <a:t>dự</a:t>
            </a:r>
            <a:r>
              <a:rPr lang="en-US">
                <a:solidFill>
                  <a:srgbClr val="FF000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Tahoma" panose="020B0604030504040204" pitchFamily="34" charset="0"/>
                <a:cs typeface="Times New Roman" panose="02020603050405020304" pitchFamily="18" charset="0"/>
              </a:rPr>
              <a:t>án,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trong</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đó</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bổ</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sung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hình</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thức</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thỏa</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thuận</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chuyển</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nhượng</a:t>
            </a:r>
            <a:r>
              <a:rPr lang="en-US">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002060"/>
                </a:solidFill>
                <a:latin typeface="Times New Roman" panose="02020603050405020304" pitchFamily="18" charset="0"/>
                <a:ea typeface="Tahoma" panose="020B0604030504040204" pitchFamily="34" charset="0"/>
                <a:cs typeface="Times New Roman" panose="02020603050405020304" pitchFamily="18" charset="0"/>
              </a:rPr>
              <a:t>QSD đất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để</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thực</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hiện</a:t>
            </a:r>
            <a:r>
              <a:rPr lang="en-US">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002060"/>
                </a:solidFill>
                <a:latin typeface="Times New Roman" panose="02020603050405020304" pitchFamily="18" charset="0"/>
                <a:ea typeface="Tahoma" panose="020B0604030504040204" pitchFamily="34" charset="0"/>
                <a:cs typeface="Times New Roman" panose="02020603050405020304" pitchFamily="18" charset="0"/>
              </a:rPr>
              <a:t>DA quy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định</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tại</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khoản</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11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Điều</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60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của</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Luật</a:t>
            </a:r>
            <a:r>
              <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err="1">
                <a:solidFill>
                  <a:srgbClr val="002060"/>
                </a:solidFill>
                <a:latin typeface="Times New Roman" panose="02020603050405020304" pitchFamily="18" charset="0"/>
                <a:ea typeface="Tahoma" panose="020B0604030504040204" pitchFamily="34" charset="0"/>
                <a:cs typeface="Times New Roman" panose="02020603050405020304" pitchFamily="18" charset="0"/>
              </a:rPr>
              <a:t>Nhà</a:t>
            </a:r>
            <a:r>
              <a:rPr lang="en-US">
                <a:solidFill>
                  <a:srgbClr val="002060"/>
                </a:solidFill>
                <a:latin typeface="Times New Roman" panose="02020603050405020304" pitchFamily="18" charset="0"/>
                <a:ea typeface="Tahoma" panose="020B0604030504040204" pitchFamily="34" charset="0"/>
                <a:cs typeface="Times New Roman" panose="02020603050405020304" pitchFamily="18" charset="0"/>
              </a:rPr>
              <a:t> </a:t>
            </a:r>
            <a:r>
              <a:rPr lang="en-US" smtClean="0">
                <a:solidFill>
                  <a:srgbClr val="002060"/>
                </a:solidFill>
                <a:latin typeface="Times New Roman" panose="02020603050405020304" pitchFamily="18" charset="0"/>
                <a:ea typeface="Tahoma" panose="020B0604030504040204" pitchFamily="34" charset="0"/>
                <a:cs typeface="Times New Roman" panose="02020603050405020304" pitchFamily="18" charset="0"/>
              </a:rPr>
              <a:t>ở (không áp dụng cho trường họp còn DT nhà thuộc TS công, trừ DT sử dụng nhà SD chung như hành lang, cầu thang). </a:t>
            </a:r>
            <a:endParaRPr lang="en-US" dirty="0">
              <a:solidFill>
                <a:srgbClr val="002060"/>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15" name="Rectangle 14"/>
          <p:cNvSpPr/>
          <p:nvPr/>
        </p:nvSpPr>
        <p:spPr>
          <a:xfrm>
            <a:off x="524892" y="1592868"/>
            <a:ext cx="8545066" cy="528350"/>
          </a:xfrm>
          <a:prstGeom prst="rect">
            <a:avLst/>
          </a:prstGeom>
        </p:spPr>
        <p:txBody>
          <a:bodyPr wrap="square">
            <a:spAutoFit/>
          </a:bodyPr>
          <a:lstStyle/>
          <a:p>
            <a:pPr algn="just">
              <a:lnSpc>
                <a:spcPts val="1700"/>
              </a:lnSpc>
              <a:spcBef>
                <a:spcPts val="200"/>
              </a:spcBef>
              <a:spcAft>
                <a:spcPts val="8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1</a:t>
            </a:r>
            <a:r>
              <a:rPr lang="en-US" b="1" smtClean="0">
                <a:solidFill>
                  <a:schemeClr val="accent6">
                    <a:lumMod val="75000"/>
                  </a:schemeClr>
                </a:solidFill>
                <a:latin typeface="Times New Roman" panose="02020603050405020304" pitchFamily="18" charset="0"/>
                <a:cs typeface="Times New Roman" panose="02020603050405020304" pitchFamily="18" charset="0"/>
              </a:rPr>
              <a:t>. Kế hoạch </a:t>
            </a:r>
            <a:r>
              <a:rPr lang="en-US" b="1" dirty="0" err="1">
                <a:solidFill>
                  <a:schemeClr val="accent6">
                    <a:lumMod val="75000"/>
                  </a:schemeClr>
                </a:solidFill>
                <a:latin typeface="Times New Roman" panose="02020603050405020304" pitchFamily="18" charset="0"/>
                <a:cs typeface="Times New Roman" panose="02020603050405020304" pitchFamily="18" charset="0"/>
              </a:rPr>
              <a:t>cải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tạo</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xây</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lại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NCC</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Nội dung, trình tự, thủ tục lập kế hoạch riêng cho từng dự án, cơ sở để chấp thuận chủ trương đầu tư</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err="1">
                <a:solidFill>
                  <a:schemeClr val="accent6">
                    <a:lumMod val="75000"/>
                  </a:schemeClr>
                </a:solidFill>
                <a:latin typeface="Times New Roman" panose="02020603050405020304" pitchFamily="18" charset="0"/>
                <a:cs typeface="Times New Roman" panose="02020603050405020304" pitchFamily="18" charset="0"/>
              </a:rPr>
              <a:t>Điều</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7, Điều 8). =&gt; </a:t>
            </a:r>
            <a:r>
              <a:rPr lang="en-US" smtClean="0">
                <a:solidFill>
                  <a:srgbClr val="FF0000"/>
                </a:solidFill>
                <a:latin typeface="Times New Roman" panose="02020603050405020304" pitchFamily="18" charset="0"/>
                <a:cs typeface="Times New Roman" panose="02020603050405020304" pitchFamily="18" charset="0"/>
              </a:rPr>
              <a:t>Điểm mới NĐ 98</a:t>
            </a:r>
            <a:endParaRPr lang="en-US" dirty="0">
              <a:solidFill>
                <a:srgbClr val="FF0000"/>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524892" y="2116374"/>
            <a:ext cx="8545066" cy="310341"/>
          </a:xfrm>
          <a:prstGeom prst="rect">
            <a:avLst/>
          </a:prstGeom>
        </p:spPr>
        <p:txBody>
          <a:bodyPr wrap="square">
            <a:spAutoFit/>
          </a:bodyPr>
          <a:lstStyle/>
          <a:p>
            <a:pPr algn="just">
              <a:lnSpc>
                <a:spcPts val="1700"/>
              </a:lnSpc>
              <a:spcBef>
                <a:spcPts val="200"/>
              </a:spcBef>
              <a:spcAft>
                <a:spcPts val="800"/>
              </a:spcAft>
            </a:pPr>
            <a:r>
              <a:rPr lang="en-US" b="1" smtClean="0">
                <a:solidFill>
                  <a:schemeClr val="accent6">
                    <a:lumMod val="75000"/>
                  </a:schemeClr>
                </a:solidFill>
                <a:latin typeface="Times New Roman" panose="02020603050405020304" pitchFamily="18" charset="0"/>
                <a:cs typeface="Times New Roman" panose="02020603050405020304" pitchFamily="18" charset="0"/>
              </a:rPr>
              <a:t>2. Các giai đoạn đầu tư: </a:t>
            </a:r>
            <a:r>
              <a:rPr lang="en-US" smtClean="0">
                <a:solidFill>
                  <a:schemeClr val="accent6">
                    <a:lumMod val="75000"/>
                  </a:schemeClr>
                </a:solidFill>
                <a:latin typeface="Times New Roman" panose="02020603050405020304" pitchFamily="18" charset="0"/>
                <a:cs typeface="Times New Roman" panose="02020603050405020304" pitchFamily="18" charset="0"/>
              </a:rPr>
              <a:t>có 3 giai đoạn như NĐ 95, nhưng có một số bước khác NĐ 95 (QH, lựa chọn chủ đầu tư</a:t>
            </a:r>
            <a:r>
              <a:rPr lang="en-US" smtClean="0">
                <a:solidFill>
                  <a:schemeClr val="accent6">
                    <a:lumMod val="75000"/>
                  </a:schemeClr>
                </a:solidFill>
                <a:latin typeface="Times New Roman" panose="02020603050405020304" pitchFamily="18" charset="0"/>
                <a:cs typeface="Times New Roman" panose="02020603050405020304" pitchFamily="18" charset="0"/>
              </a:rPr>
              <a:t>...)</a:t>
            </a:r>
            <a:endParaRPr lang="en-US"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42977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05</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CẢI </a:t>
            </a:r>
            <a:r>
              <a:rPr lang="en" sz="1800" dirty="0" smtClean="0">
                <a:solidFill>
                  <a:srgbClr val="ED2727"/>
                </a:solidFill>
                <a:latin typeface="Times New Roman" panose="02020603050405020304" pitchFamily="18" charset="0"/>
                <a:cs typeface="Times New Roman" panose="02020603050405020304" pitchFamily="18" charset="0"/>
              </a:rPr>
              <a:t>TẠO, XÂY DỰNG LẠI NHÀ CHUNG CƯ</a:t>
            </a:r>
            <a:endParaRPr sz="1800" dirty="0">
              <a:solidFill>
                <a:srgbClr val="ED2727"/>
              </a:solidFill>
            </a:endParaRPr>
          </a:p>
        </p:txBody>
      </p:sp>
      <p:sp>
        <p:nvSpPr>
          <p:cNvPr id="8" name="Rectangle 7"/>
          <p:cNvSpPr/>
          <p:nvPr/>
        </p:nvSpPr>
        <p:spPr>
          <a:xfrm>
            <a:off x="457200" y="528253"/>
            <a:ext cx="8545066" cy="746358"/>
          </a:xfrm>
          <a:prstGeom prst="rect">
            <a:avLst/>
          </a:prstGeom>
        </p:spPr>
        <p:txBody>
          <a:bodyPr wrap="square">
            <a:spAutoFit/>
          </a:bodyPr>
          <a:lstStyle/>
          <a:p>
            <a:pPr algn="just">
              <a:lnSpc>
                <a:spcPts val="1700"/>
              </a:lnSpc>
              <a:spcBef>
                <a:spcPts val="200"/>
              </a:spcBef>
              <a:spcAft>
                <a:spcPts val="8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Quyền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trách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nhiệm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tổ</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chức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nhân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liên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quan</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chính </a:t>
            </a:r>
            <a:r>
              <a:rPr lang="en-US" dirty="0" err="1">
                <a:solidFill>
                  <a:srgbClr val="7030A0"/>
                </a:solidFill>
                <a:latin typeface="Times New Roman" panose="02020603050405020304" pitchFamily="18" charset="0"/>
                <a:cs typeface="Times New Roman" panose="02020603050405020304" pitchFamily="18" charset="0"/>
              </a:rPr>
              <a:t>quyền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phương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các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sở</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hữu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việc</a:t>
            </a:r>
            <a:r>
              <a:rPr lang="en-US" dirty="0">
                <a:solidFill>
                  <a:srgbClr val="7030A0"/>
                </a:solidFill>
                <a:latin typeface="Times New Roman" panose="02020603050405020304" pitchFamily="18" charset="0"/>
                <a:cs typeface="Times New Roman" panose="02020603050405020304" pitchFamily="18" charset="0"/>
              </a:rPr>
              <a:t> di </a:t>
            </a:r>
            <a:r>
              <a:rPr lang="en-US" dirty="0" err="1">
                <a:solidFill>
                  <a:srgbClr val="7030A0"/>
                </a:solidFill>
                <a:latin typeface="Times New Roman" panose="02020603050405020304" pitchFamily="18" charset="0"/>
                <a:cs typeface="Times New Roman" panose="02020603050405020304" pitchFamily="18" charset="0"/>
              </a:rPr>
              <a:t>dời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sở</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hữu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người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chế</a:t>
            </a:r>
            <a:r>
              <a:rPr lang="en-US" dirty="0">
                <a:solidFill>
                  <a:srgbClr val="7030A0"/>
                </a:solidFill>
                <a:latin typeface="Times New Roman" panose="02020603050405020304" pitchFamily="18" charset="0"/>
                <a:cs typeface="Times New Roman" panose="02020603050405020304" pitchFamily="18" charset="0"/>
              </a:rPr>
              <a:t> di </a:t>
            </a:r>
            <a:r>
              <a:rPr lang="en-US" dirty="0" err="1">
                <a:solidFill>
                  <a:srgbClr val="7030A0"/>
                </a:solidFill>
                <a:latin typeface="Times New Roman" panose="02020603050405020304" pitchFamily="18" charset="0"/>
                <a:cs typeface="Times New Roman" panose="02020603050405020304" pitchFamily="18" charset="0"/>
              </a:rPr>
              <a:t>dời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việc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phí</a:t>
            </a:r>
            <a:r>
              <a:rPr lang="en-US" dirty="0">
                <a:solidFill>
                  <a:srgbClr val="7030A0"/>
                </a:solidFill>
                <a:latin typeface="Times New Roman" panose="02020603050405020304" pitchFamily="18" charset="0"/>
                <a:cs typeface="Times New Roman" panose="02020603050405020304" pitchFamily="18" charset="0"/>
              </a:rPr>
              <a:t> di </a:t>
            </a:r>
            <a:r>
              <a:rPr lang="en-US" dirty="0" err="1">
                <a:solidFill>
                  <a:srgbClr val="7030A0"/>
                </a:solidFill>
                <a:latin typeface="Times New Roman" panose="02020603050405020304" pitchFamily="18" charset="0"/>
                <a:cs typeface="Times New Roman" panose="02020603050405020304" pitchFamily="18" charset="0"/>
              </a:rPr>
              <a:t>dời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chế</a:t>
            </a:r>
            <a:r>
              <a:rPr lang="en-US" dirty="0">
                <a:solidFill>
                  <a:srgbClr val="7030A0"/>
                </a:solidFill>
                <a:latin typeface="Times New Roman" panose="02020603050405020304" pitchFamily="18" charset="0"/>
                <a:cs typeface="Times New Roman" panose="02020603050405020304" pitchFamily="18" charset="0"/>
              </a:rPr>
              <a:t> di </a:t>
            </a:r>
            <a:r>
              <a:rPr lang="en-US" dirty="0" err="1">
                <a:solidFill>
                  <a:srgbClr val="7030A0"/>
                </a:solidFill>
                <a:latin typeface="Times New Roman" panose="02020603050405020304" pitchFamily="18" charset="0"/>
                <a:cs typeface="Times New Roman" panose="02020603050405020304" pitchFamily="18" charset="0"/>
              </a:rPr>
              <a:t>dời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73,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74).</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9" name="Elbow Connector 8"/>
          <p:cNvCxnSpPr/>
          <p:nvPr/>
        </p:nvCxnSpPr>
        <p:spPr>
          <a:xfrm>
            <a:off x="618624" y="1501355"/>
            <a:ext cx="765676" cy="23033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1441450" y="1399755"/>
            <a:ext cx="7478266" cy="746358"/>
          </a:xfrm>
          <a:prstGeom prst="rect">
            <a:avLst/>
          </a:prstGeom>
        </p:spPr>
        <p:txBody>
          <a:bodyPr wrap="square">
            <a:spAutoFit/>
          </a:bodyPr>
          <a:lstStyle/>
          <a:p>
            <a:pPr algn="just">
              <a:lnSpc>
                <a:spcPts val="1700"/>
              </a:lnSpc>
              <a:spcBef>
                <a:spcPts val="200"/>
              </a:spcBef>
              <a:spcAft>
                <a:spcPts val="800"/>
              </a:spcAft>
            </a:pP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23 –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27)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di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dời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khẩn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dời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phương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bồi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tái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tự</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thủ</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tục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di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dời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cưỡng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di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dời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trí</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chỗ</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tạm</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trách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nhiệm</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trí</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chỗ</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tạm</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 cho người phải di đời. </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Rectangle 10"/>
          <p:cNvSpPr/>
          <p:nvPr/>
        </p:nvSpPr>
        <p:spPr>
          <a:xfrm>
            <a:off x="457200" y="2247713"/>
            <a:ext cx="8545066"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chế</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ưu</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đãi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cho</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chủ</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đầu</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tư</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án</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cải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tạo</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xây</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lại</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nhà</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chung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chỉnh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lý</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cơ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chế</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ưu</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đãi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63 </a:t>
            </a:r>
            <a:r>
              <a:rPr lang="en-US" dirty="0" err="1">
                <a:solidFill>
                  <a:srgbClr val="7030A0"/>
                </a:solidFill>
                <a:latin typeface="Times New Roman" panose="02020603050405020304" pitchFamily="18" charset="0"/>
                <a:cs typeface="Times New Roman" panose="02020603050405020304" pitchFamily="18" charset="0"/>
              </a:rPr>
              <a:t>Luật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a:t>
            </a:r>
            <a:r>
              <a:rPr lang="en-US" dirty="0" smtClean="0">
                <a:solidFill>
                  <a:srgbClr val="7030A0"/>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7" name="Rectangle 6"/>
          <p:cNvSpPr/>
          <p:nvPr/>
        </p:nvSpPr>
        <p:spPr>
          <a:xfrm>
            <a:off x="618624" y="2698450"/>
            <a:ext cx="8383641" cy="1169551"/>
          </a:xfrm>
          <a:prstGeom prst="rect">
            <a:avLst/>
          </a:prstGeom>
        </p:spPr>
        <p:txBody>
          <a:bodyPr wrap="square">
            <a:spAutoFit/>
          </a:bodyPr>
          <a:lstStyle/>
          <a:p>
            <a:pPr algn="just"/>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miễn</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tiền</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sử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tiền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thuê</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đối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với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toàn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tích</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đất</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trong phạm </a:t>
            </a:r>
            <a:r>
              <a:rPr lang="en-US" smtClean="0">
                <a:solidFill>
                  <a:srgbClr val="7030A0"/>
                </a:solidFill>
                <a:latin typeface="Times New Roman" panose="02020603050405020304" pitchFamily="18" charset="0"/>
                <a:cs typeface="Times New Roman" panose="02020603050405020304" pitchFamily="18" charset="0"/>
              </a:rPr>
              <a:t>vi </a:t>
            </a:r>
            <a:r>
              <a:rPr lang="en-US" dirty="0" err="1">
                <a:solidFill>
                  <a:srgbClr val="7030A0"/>
                </a:solidFill>
                <a:latin typeface="Times New Roman" panose="02020603050405020304" pitchFamily="18" charset="0"/>
                <a:cs typeface="Times New Roman" panose="02020603050405020304" pitchFamily="18" charset="0"/>
              </a:rPr>
              <a:t>dự</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tục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xác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tiền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tiền</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thuê</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đất, thủ tục miễn tiền SDD; </a:t>
            </a:r>
            <a:endParaRPr lang="en-US" dirty="0">
              <a:solidFill>
                <a:srgbClr val="7030A0"/>
              </a:solidFill>
              <a:latin typeface="Times New Roman" panose="02020603050405020304" pitchFamily="18" charset="0"/>
              <a:cs typeface="Times New Roman" panose="02020603050405020304" pitchFamily="18" charset="0"/>
            </a:endParaRPr>
          </a:p>
          <a:p>
            <a:pPr algn="just"/>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Được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doanh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diện </a:t>
            </a:r>
            <a:r>
              <a:rPr lang="en-US" dirty="0" err="1">
                <a:solidFill>
                  <a:srgbClr val="7030A0"/>
                </a:solidFill>
                <a:latin typeface="Times New Roman" panose="02020603050405020304" pitchFamily="18" charset="0"/>
                <a:cs typeface="Times New Roman" panose="02020603050405020304" pitchFamily="18" charset="0"/>
              </a:rPr>
              <a:t>tích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còn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sau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doanh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dịch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vụ</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thương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phạm</a:t>
            </a:r>
            <a:r>
              <a:rPr lang="en-US" dirty="0">
                <a:solidFill>
                  <a:srgbClr val="7030A0"/>
                </a:solidFill>
                <a:latin typeface="Times New Roman" panose="02020603050405020304" pitchFamily="18" charset="0"/>
                <a:cs typeface="Times New Roman" panose="02020603050405020304" pitchFamily="18" charset="0"/>
              </a:rPr>
              <a:t> vi </a:t>
            </a:r>
            <a:r>
              <a:rPr lang="en-US" dirty="0" err="1">
                <a:solidFill>
                  <a:srgbClr val="7030A0"/>
                </a:solidFill>
                <a:latin typeface="Times New Roman" panose="02020603050405020304" pitchFamily="18" charset="0"/>
                <a:cs typeface="Times New Roman" panose="02020603050405020304" pitchFamily="18" charset="0"/>
              </a:rPr>
              <a:t>dự</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nộp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tiền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tiền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thuê</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thuộc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tạo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trên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hữu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sau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1524001" y="3945559"/>
            <a:ext cx="6157176" cy="964367"/>
          </a:xfrm>
          <a:prstGeom prst="rect">
            <a:avLst/>
          </a:prstGeom>
        </p:spPr>
        <p:txBody>
          <a:bodyPr wrap="square">
            <a:spAutoFit/>
          </a:bodyPr>
          <a:lstStyle/>
          <a:p>
            <a:pPr algn="just">
              <a:lnSpc>
                <a:spcPts val="1700"/>
              </a:lnSpc>
              <a:spcBef>
                <a:spcPts val="200"/>
              </a:spcBef>
              <a:spcAft>
                <a:spcPts val="800"/>
              </a:spcAft>
            </a:pP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40,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41)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thể</a:t>
            </a:r>
            <a:r>
              <a:rPr lang="en-US">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việc </a:t>
            </a:r>
            <a:r>
              <a:rPr lang="en-US"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miễn</a:t>
            </a:r>
            <a:r>
              <a:rPr lang="en-US">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tiền BT về đất, tiền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sử</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dụng</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đất</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tiền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thuê</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đất</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đất</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doanh</a:t>
            </a:r>
            <a:r>
              <a:rPr lang="en-US">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các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phần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thương</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mại</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dịch</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vụ</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sau</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khi</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đã</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bố</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trí</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tái</a:t>
            </a:r>
            <a:r>
              <a:rPr lang="en-US"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5050"/>
                </a:solidFill>
                <a:latin typeface="Times New Roman" panose="02020603050405020304" pitchFamily="18" charset="0"/>
                <a:ea typeface="Calibri" panose="020F0502020204030204" pitchFamily="34" charset="0"/>
                <a:cs typeface="Times New Roman" panose="02020603050405020304" pitchFamily="18" charset="0"/>
              </a:rPr>
              <a:t>định</a:t>
            </a:r>
            <a:r>
              <a:rPr lang="en-US">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cư hoặc trong trường hợp chủ sở hữu không nhận nhà TĐC. </a:t>
            </a:r>
            <a:endParaRPr lang="en-US" dirty="0">
              <a:solidFill>
                <a:srgbClr val="FF505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14" name="Elbow Connector 13"/>
          <p:cNvCxnSpPr/>
          <p:nvPr/>
        </p:nvCxnSpPr>
        <p:spPr>
          <a:xfrm>
            <a:off x="758324" y="3912443"/>
            <a:ext cx="765676" cy="23033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681177" y="3747021"/>
            <a:ext cx="1402050" cy="1396479"/>
          </a:xfrm>
          <a:prstGeom prst="rect">
            <a:avLst/>
          </a:prstGeom>
        </p:spPr>
      </p:pic>
    </p:spTree>
    <p:extLst>
      <p:ext uri="{BB962C8B-B14F-4D97-AF65-F5344CB8AC3E}">
        <p14:creationId xmlns:p14="http://schemas.microsoft.com/office/powerpoint/2010/main" val="3289961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350;p39"/>
          <p:cNvSpPr txBox="1">
            <a:spLocks noGrp="1"/>
          </p:cNvSpPr>
          <p:nvPr>
            <p:ph type="title" idx="4294967295"/>
          </p:nvPr>
        </p:nvSpPr>
        <p:spPr>
          <a:xfrm>
            <a:off x="631350" y="64543"/>
            <a:ext cx="7704000" cy="64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b="1" dirty="0" smtClean="0">
                <a:solidFill>
                  <a:srgbClr val="FF0000"/>
                </a:solidFill>
                <a:latin typeface="Times New Roman" panose="02020603050405020304" pitchFamily="18" charset="0"/>
                <a:cs typeface="Times New Roman" panose="02020603050405020304" pitchFamily="18" charset="0"/>
              </a:rPr>
              <a:t>HỆ THỐNG PHÁP LUẬT NHÀ Ở 2023</a:t>
            </a:r>
            <a:endParaRPr sz="2000" b="1"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568521" y="630150"/>
            <a:ext cx="2078299" cy="523220"/>
          </a:xfrm>
          <a:prstGeom prst="rect">
            <a:avLst/>
          </a:prstGeom>
          <a:noFill/>
          <a:ln>
            <a:solidFill>
              <a:srgbClr val="FF505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LUẬT NHÀ Ở  SỐ 27/2023/QH15</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1498008"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95/2024/NĐ-CP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24/7/2024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CP</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3761704"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98/2024/NĐ-CP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25/7/2024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025400" y="1540833"/>
            <a:ext cx="1877327" cy="738664"/>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100/2024/NĐ-CP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26/7/2024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14" name="Elbow Connector 13"/>
          <p:cNvCxnSpPr>
            <a:stCxn id="6" idx="2"/>
            <a:endCxn id="10" idx="0"/>
          </p:cNvCxnSpPr>
          <p:nvPr/>
        </p:nvCxnSpPr>
        <p:spPr>
          <a:xfrm rot="5400000">
            <a:off x="3328441" y="261602"/>
            <a:ext cx="387463" cy="2170999"/>
          </a:xfrm>
          <a:prstGeom prst="bent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8" name="Elbow Connector 17"/>
          <p:cNvCxnSpPr>
            <a:stCxn id="6" idx="2"/>
            <a:endCxn id="12" idx="0"/>
          </p:cNvCxnSpPr>
          <p:nvPr/>
        </p:nvCxnSpPr>
        <p:spPr>
          <a:xfrm rot="16200000" flipH="1">
            <a:off x="5592136" y="168904"/>
            <a:ext cx="387463" cy="2356393"/>
          </a:xfrm>
          <a:prstGeom prst="bentConnector3">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1498008" y="2299856"/>
            <a:ext cx="1877327" cy="492443"/>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Quy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chi </a:t>
            </a:r>
            <a:r>
              <a:rPr lang="en-US" sz="1300" i="1" dirty="0" err="1" smtClean="0">
                <a:solidFill>
                  <a:srgbClr val="7030A0"/>
                </a:solidFill>
                <a:latin typeface="Times New Roman" panose="02020603050405020304" pitchFamily="18" charset="0"/>
                <a:cs typeface="Times New Roman" panose="02020603050405020304" pitchFamily="18" charset="0"/>
              </a:rPr>
              <a:t>tiết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một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số</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điều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của</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Luật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3761704" y="2279497"/>
            <a:ext cx="1877327" cy="892552"/>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Quy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chi </a:t>
            </a:r>
            <a:r>
              <a:rPr lang="en-US" sz="1300" i="1" dirty="0" err="1" smtClean="0">
                <a:solidFill>
                  <a:srgbClr val="7030A0"/>
                </a:solidFill>
                <a:latin typeface="Times New Roman" panose="02020603050405020304" pitchFamily="18" charset="0"/>
                <a:cs typeface="Times New Roman" panose="02020603050405020304" pitchFamily="18" charset="0"/>
              </a:rPr>
              <a:t>tiết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một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số</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điều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của</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Luật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 </a:t>
            </a:r>
            <a:r>
              <a:rPr lang="en-US" sz="1300" i="1" dirty="0" err="1" smtClean="0">
                <a:solidFill>
                  <a:srgbClr val="7030A0"/>
                </a:solidFill>
                <a:latin typeface="Times New Roman" panose="02020603050405020304" pitchFamily="18" charset="0"/>
                <a:cs typeface="Times New Roman" panose="02020603050405020304" pitchFamily="18" charset="0"/>
              </a:rPr>
              <a:t>về</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cải</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tạo</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xây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dựng</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lại</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chung</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cư</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6025400" y="2279496"/>
            <a:ext cx="1877327" cy="892552"/>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Quy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chi </a:t>
            </a:r>
            <a:r>
              <a:rPr lang="en-US" sz="1300" i="1" dirty="0" err="1" smtClean="0">
                <a:solidFill>
                  <a:srgbClr val="7030A0"/>
                </a:solidFill>
                <a:latin typeface="Times New Roman" panose="02020603050405020304" pitchFamily="18" charset="0"/>
                <a:cs typeface="Times New Roman" panose="02020603050405020304" pitchFamily="18" charset="0"/>
              </a:rPr>
              <a:t>tiết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một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số</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điều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của</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Luật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 </a:t>
            </a:r>
            <a:r>
              <a:rPr lang="en-US" sz="1300" i="1" dirty="0" err="1" smtClean="0">
                <a:solidFill>
                  <a:srgbClr val="7030A0"/>
                </a:solidFill>
                <a:latin typeface="Times New Roman" panose="02020603050405020304" pitchFamily="18" charset="0"/>
                <a:cs typeface="Times New Roman" panose="02020603050405020304" pitchFamily="18" charset="0"/>
              </a:rPr>
              <a:t>về</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phát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triển</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và</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quản</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lý</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 </a:t>
            </a:r>
            <a:r>
              <a:rPr lang="en-US" sz="1300" i="1" dirty="0" err="1" smtClean="0">
                <a:solidFill>
                  <a:srgbClr val="7030A0"/>
                </a:solidFill>
                <a:latin typeface="Times New Roman" panose="02020603050405020304" pitchFamily="18" charset="0"/>
                <a:cs typeface="Times New Roman" panose="02020603050405020304" pitchFamily="18" charset="0"/>
              </a:rPr>
              <a:t>xã</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hội</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24" name="Rectangle 23"/>
          <p:cNvSpPr/>
          <p:nvPr/>
        </p:nvSpPr>
        <p:spPr>
          <a:xfrm>
            <a:off x="1498006" y="3170683"/>
            <a:ext cx="2029727" cy="738664"/>
          </a:xfrm>
          <a:prstGeom prst="rect">
            <a:avLst/>
          </a:prstGeom>
          <a:no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Quyết</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11/2024/QĐ-</a:t>
            </a:r>
            <a:r>
              <a:rPr lang="en-US" b="1" dirty="0" err="1">
                <a:solidFill>
                  <a:schemeClr val="accent6">
                    <a:lumMod val="75000"/>
                  </a:schemeClr>
                </a:solidFill>
                <a:latin typeface="Times New Roman" panose="02020603050405020304" pitchFamily="18" charset="0"/>
                <a:cs typeface="Times New Roman" panose="02020603050405020304" pitchFamily="18" charset="0"/>
              </a:rPr>
              <a:t>TTg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24/7/2024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TTCP</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1498007" y="4130599"/>
            <a:ext cx="2029727" cy="738664"/>
          </a:xfrm>
          <a:prstGeom prst="rect">
            <a:avLst/>
          </a:prstGeom>
          <a:noFill/>
          <a:ln>
            <a:solidFill>
              <a:schemeClr val="accent6">
                <a:lumMod val="60000"/>
                <a:lumOff val="4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Thông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tư</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05/2024/TT-BXD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31/7/2024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BXD</a:t>
            </a:r>
          </a:p>
        </p:txBody>
      </p:sp>
      <p:cxnSp>
        <p:nvCxnSpPr>
          <p:cNvPr id="27" name="Elbow Connector 26"/>
          <p:cNvCxnSpPr>
            <a:stCxn id="6" idx="1"/>
            <a:endCxn id="24" idx="1"/>
          </p:cNvCxnSpPr>
          <p:nvPr/>
        </p:nvCxnSpPr>
        <p:spPr>
          <a:xfrm rot="10800000" flipV="1">
            <a:off x="1498007" y="891759"/>
            <a:ext cx="2070515" cy="2648255"/>
          </a:xfrm>
          <a:prstGeom prst="bentConnector3">
            <a:avLst>
              <a:gd name="adj1" fmla="val 111041"/>
            </a:avLst>
          </a:prstGeom>
          <a:ln>
            <a:tailEnd type="triangle"/>
          </a:ln>
        </p:spPr>
        <p:style>
          <a:lnRef idx="1">
            <a:schemeClr val="dk1"/>
          </a:lnRef>
          <a:fillRef idx="0">
            <a:schemeClr val="dk1"/>
          </a:fillRef>
          <a:effectRef idx="0">
            <a:schemeClr val="dk1"/>
          </a:effectRef>
          <a:fontRef idx="minor">
            <a:schemeClr val="tx1"/>
          </a:fontRef>
        </p:style>
      </p:cxnSp>
      <p:cxnSp>
        <p:nvCxnSpPr>
          <p:cNvPr id="29" name="Elbow Connector 28"/>
          <p:cNvCxnSpPr>
            <a:endCxn id="25" idx="1"/>
          </p:cNvCxnSpPr>
          <p:nvPr/>
        </p:nvCxnSpPr>
        <p:spPr>
          <a:xfrm rot="16200000" flipH="1">
            <a:off x="901064" y="3902988"/>
            <a:ext cx="959914" cy="23397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31" name="Rectangle 30"/>
          <p:cNvSpPr/>
          <p:nvPr/>
        </p:nvSpPr>
        <p:spPr>
          <a:xfrm>
            <a:off x="3568521" y="3263016"/>
            <a:ext cx="4280079" cy="492443"/>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Quyết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về</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tiêu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chuẩn</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diện</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tích</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và</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mức</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trang</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thiết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bị</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nội</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thất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 </a:t>
            </a:r>
            <a:r>
              <a:rPr lang="en-US" sz="1300" i="1" dirty="0" err="1" smtClean="0">
                <a:solidFill>
                  <a:srgbClr val="7030A0"/>
                </a:solidFill>
                <a:latin typeface="Times New Roman" panose="02020603050405020304" pitchFamily="18" charset="0"/>
                <a:cs typeface="Times New Roman" panose="02020603050405020304" pitchFamily="18" charset="0"/>
              </a:rPr>
              <a:t>công</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vụ</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32" name="Rectangle 31"/>
          <p:cNvSpPr/>
          <p:nvPr/>
        </p:nvSpPr>
        <p:spPr>
          <a:xfrm>
            <a:off x="3568521" y="4176766"/>
            <a:ext cx="3828589" cy="292388"/>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Quy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chi </a:t>
            </a:r>
            <a:r>
              <a:rPr lang="en-US" sz="1300" i="1" dirty="0" err="1" smtClean="0">
                <a:solidFill>
                  <a:srgbClr val="7030A0"/>
                </a:solidFill>
                <a:latin typeface="Times New Roman" panose="02020603050405020304" pitchFamily="18" charset="0"/>
                <a:cs typeface="Times New Roman" panose="02020603050405020304" pitchFamily="18" charset="0"/>
              </a:rPr>
              <a:t>tiết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một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số</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điều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của</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Luật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33" name="Rectangle 32"/>
          <p:cNvSpPr/>
          <p:nvPr/>
        </p:nvSpPr>
        <p:spPr>
          <a:xfrm>
            <a:off x="3518338" y="4463343"/>
            <a:ext cx="4453057" cy="292388"/>
          </a:xfrm>
          <a:prstGeom prst="rect">
            <a:avLst/>
          </a:prstGeom>
        </p:spPr>
        <p:txBody>
          <a:bodyPr wrap="square">
            <a:spAutoFit/>
          </a:bodyPr>
          <a:lstStyle/>
          <a:p>
            <a:pPr algn="just">
              <a:spcBef>
                <a:spcPts val="400"/>
              </a:spcBef>
              <a:spcAft>
                <a:spcPts val="400"/>
              </a:spcAft>
            </a:pPr>
            <a:r>
              <a:rPr lang="en-US" sz="1300" i="1" dirty="0" smtClean="0">
                <a:solidFill>
                  <a:srgbClr val="FF0000"/>
                </a:solidFill>
                <a:latin typeface="Times New Roman" panose="02020603050405020304" pitchFamily="18" charset="0"/>
                <a:cs typeface="Times New Roman" panose="02020603050405020304" pitchFamily="18" charset="0"/>
              </a:rPr>
              <a:t>* Ban </a:t>
            </a:r>
            <a:r>
              <a:rPr lang="en-US" sz="1300" i="1" dirty="0" err="1" smtClean="0">
                <a:solidFill>
                  <a:srgbClr val="FF0000"/>
                </a:solidFill>
                <a:latin typeface="Times New Roman" panose="02020603050405020304" pitchFamily="18" charset="0"/>
                <a:cs typeface="Times New Roman" panose="02020603050405020304" pitchFamily="18" charset="0"/>
              </a:rPr>
              <a:t>hành</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Quy</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chế</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quản</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lý</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sử</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dụng</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nhà</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chung</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cư</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smtClean="0">
                <a:solidFill>
                  <a:srgbClr val="FF0000"/>
                </a:solidFill>
                <a:latin typeface="Times New Roman" panose="02020603050405020304" pitchFamily="18" charset="0"/>
                <a:cs typeface="Times New Roman" panose="02020603050405020304" pitchFamily="18" charset="0"/>
              </a:rPr>
              <a:t>kèm</a:t>
            </a:r>
            <a:r>
              <a:rPr lang="en-US" sz="1300" i="1" dirty="0" smtClean="0">
                <a:solidFill>
                  <a:srgbClr val="FF0000"/>
                </a:solidFill>
                <a:latin typeface="Times New Roman" panose="02020603050405020304" pitchFamily="18" charset="0"/>
                <a:cs typeface="Times New Roman" panose="02020603050405020304" pitchFamily="18" charset="0"/>
              </a:rPr>
              <a:t> </a:t>
            </a:r>
            <a:r>
              <a:rPr lang="en-US" sz="1300" i="1" dirty="0" err="1">
                <a:solidFill>
                  <a:srgbClr val="FF0000"/>
                </a:solidFill>
                <a:latin typeface="Times New Roman" panose="02020603050405020304" pitchFamily="18" charset="0"/>
                <a:cs typeface="Times New Roman" panose="02020603050405020304" pitchFamily="18" charset="0"/>
              </a:rPr>
              <a:t>theo</a:t>
            </a:r>
            <a:r>
              <a:rPr lang="en-US" sz="1300" i="1" dirty="0">
                <a:solidFill>
                  <a:srgbClr val="FF0000"/>
                </a:solidFill>
                <a:latin typeface="Times New Roman" panose="02020603050405020304" pitchFamily="18" charset="0"/>
                <a:cs typeface="Times New Roman" panose="02020603050405020304" pitchFamily="18" charset="0"/>
              </a:rPr>
              <a:t> </a:t>
            </a:r>
          </a:p>
        </p:txBody>
      </p:sp>
      <p:cxnSp>
        <p:nvCxnSpPr>
          <p:cNvPr id="3" name="Straight Arrow Connector 2"/>
          <p:cNvCxnSpPr>
            <a:stCxn id="6" idx="2"/>
          </p:cNvCxnSpPr>
          <p:nvPr/>
        </p:nvCxnSpPr>
        <p:spPr>
          <a:xfrm flipH="1">
            <a:off x="4603777" y="1153370"/>
            <a:ext cx="3894" cy="38746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14225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57150" y="12031"/>
            <a:ext cx="908685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05</a:t>
            </a:r>
            <a:r>
              <a:rPr lang="en-US" sz="1800" smtClean="0">
                <a:solidFill>
                  <a:srgbClr val="ED2727"/>
                </a:solidFill>
                <a:latin typeface="Times New Roman" panose="02020603050405020304" pitchFamily="18" charset="0"/>
                <a:cs typeface="Times New Roman" panose="02020603050405020304" pitchFamily="18" charset="0"/>
              </a:rPr>
              <a:t>. VỀ </a:t>
            </a:r>
            <a:r>
              <a:rPr lang="en" sz="1800" smtClean="0">
                <a:solidFill>
                  <a:srgbClr val="ED2727"/>
                </a:solidFill>
                <a:latin typeface="Times New Roman" panose="02020603050405020304" pitchFamily="18" charset="0"/>
                <a:cs typeface="Times New Roman" panose="02020603050405020304" pitchFamily="18" charset="0"/>
              </a:rPr>
              <a:t>CẢI </a:t>
            </a:r>
            <a:r>
              <a:rPr lang="en" sz="1800" dirty="0" smtClean="0">
                <a:solidFill>
                  <a:srgbClr val="ED2727"/>
                </a:solidFill>
                <a:latin typeface="Times New Roman" panose="02020603050405020304" pitchFamily="18" charset="0"/>
                <a:cs typeface="Times New Roman" panose="02020603050405020304" pitchFamily="18" charset="0"/>
              </a:rPr>
              <a:t>TẠO, XÂY DỰNG LẠI NHÀ CHUNG CƯ</a:t>
            </a:r>
            <a:endParaRPr sz="1800" dirty="0">
              <a:solidFill>
                <a:srgbClr val="ED2727"/>
              </a:solidFill>
            </a:endParaRPr>
          </a:p>
        </p:txBody>
      </p:sp>
      <p:sp>
        <p:nvSpPr>
          <p:cNvPr id="8" name="Rectangle 7"/>
          <p:cNvSpPr/>
          <p:nvPr/>
        </p:nvSpPr>
        <p:spPr>
          <a:xfrm>
            <a:off x="2268254" y="417213"/>
            <a:ext cx="6708610" cy="95410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5.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Bồi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thường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hỗ</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trợ</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tái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a:t>
            </a:r>
            <a:r>
              <a:rPr lang="en-US" dirty="0" err="1" smtClean="0">
                <a:solidFill>
                  <a:srgbClr val="7030A0"/>
                </a:solidFill>
                <a:latin typeface="Times New Roman" panose="02020603050405020304" pitchFamily="18" charset="0"/>
                <a:cs typeface="Times New Roman" panose="02020603050405020304" pitchFamily="18" charset="0"/>
              </a:rPr>
              <a:t>ửa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đổi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bổ</a:t>
            </a:r>
            <a:r>
              <a:rPr lang="en-US" dirty="0">
                <a:solidFill>
                  <a:srgbClr val="7030A0"/>
                </a:solidFill>
                <a:latin typeface="Times New Roman" panose="02020603050405020304" pitchFamily="18" charset="0"/>
                <a:cs typeface="Times New Roman" panose="02020603050405020304" pitchFamily="18" charset="0"/>
              </a:rPr>
              <a:t> sung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về</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BT, TĐC đối </a:t>
            </a:r>
            <a:r>
              <a:rPr lang="en-US" dirty="0" err="1">
                <a:solidFill>
                  <a:srgbClr val="7030A0"/>
                </a:solidFill>
                <a:latin typeface="Times New Roman" panose="02020603050405020304" pitchFamily="18" charset="0"/>
                <a:cs typeface="Times New Roman" panose="02020603050405020304" pitchFamily="18" charset="0"/>
              </a:rPr>
              <a:t>với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thuộc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tài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dự</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án;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rõ</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chế</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hỗ</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đối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với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sở</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hữu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err="1">
                <a:solidFill>
                  <a:srgbClr val="7030A0"/>
                </a:solidFill>
                <a:latin typeface="Times New Roman" panose="02020603050405020304" pitchFamily="18" charset="0"/>
                <a:cs typeface="Times New Roman" panose="02020603050405020304" pitchFamily="18" charset="0"/>
              </a:rPr>
              <a:t>chung</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cư và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án</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việc bố </a:t>
            </a:r>
            <a:r>
              <a:rPr lang="en-US" dirty="0" err="1">
                <a:solidFill>
                  <a:srgbClr val="7030A0"/>
                </a:solidFill>
                <a:latin typeface="Times New Roman" panose="02020603050405020304" pitchFamily="18" charset="0"/>
                <a:cs typeface="Times New Roman" panose="02020603050405020304" pitchFamily="18" charset="0"/>
              </a:rPr>
              <a:t>trí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thuộc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tài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sau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70,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71) </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2090454" y="1343460"/>
            <a:ext cx="7478266" cy="310341"/>
          </a:xfrm>
          <a:prstGeom prst="rect">
            <a:avLst/>
          </a:prstGeom>
        </p:spPr>
        <p:txBody>
          <a:bodyPr wrap="square">
            <a:spAutoFit/>
          </a:bodyPr>
          <a:lstStyle/>
          <a:p>
            <a:pPr algn="just">
              <a:lnSpc>
                <a:spcPts val="1700"/>
              </a:lnSpc>
              <a:spcBef>
                <a:spcPts val="200"/>
              </a:spcBef>
              <a:spcAft>
                <a:spcPts val="800"/>
              </a:spcAft>
            </a:pP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Nội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dung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này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28 –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35)</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9" name="Rectangle 18"/>
          <p:cNvSpPr/>
          <p:nvPr/>
        </p:nvSpPr>
        <p:spPr>
          <a:xfrm>
            <a:off x="400045" y="2149164"/>
            <a:ext cx="8545066" cy="528350"/>
          </a:xfrm>
          <a:prstGeom prst="rect">
            <a:avLst/>
          </a:prstGeom>
        </p:spPr>
        <p:txBody>
          <a:bodyPr wrap="square">
            <a:spAutoFit/>
          </a:bodyPr>
          <a:lstStyle/>
          <a:p>
            <a:pPr algn="just">
              <a:lnSpc>
                <a:spcPts val="1700"/>
              </a:lnSpc>
              <a:spcBef>
                <a:spcPts val="200"/>
              </a:spcBef>
              <a:spcAft>
                <a:spcPts val="800"/>
              </a:spcAft>
            </a:pPr>
            <a:r>
              <a:rPr lang="en-US" b="1" smtClean="0">
                <a:solidFill>
                  <a:schemeClr val="accent6">
                    <a:lumMod val="75000"/>
                  </a:schemeClr>
                </a:solidFill>
                <a:latin typeface="Times New Roman" panose="02020603050405020304" pitchFamily="18" charset="0"/>
                <a:cs typeface="Times New Roman" panose="02020603050405020304" pitchFamily="18" charset="0"/>
              </a:rPr>
              <a:t>7.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chế</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gom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sửa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đổi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sung qui định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nguyên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tắc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gom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gom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gom</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 ưu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đãi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64)  </a:t>
            </a:r>
            <a:endParaRPr lang="en-US" sz="11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0" name="Rectangle 19"/>
          <p:cNvSpPr/>
          <p:nvPr/>
        </p:nvSpPr>
        <p:spPr>
          <a:xfrm>
            <a:off x="1485895" y="2847244"/>
            <a:ext cx="7478266" cy="310341"/>
          </a:xfrm>
          <a:prstGeom prst="rect">
            <a:avLst/>
          </a:prstGeom>
        </p:spPr>
        <p:txBody>
          <a:bodyPr wrap="square">
            <a:spAutoFit/>
          </a:bodyPr>
          <a:lstStyle/>
          <a:p>
            <a:pPr algn="just">
              <a:lnSpc>
                <a:spcPts val="1700"/>
              </a:lnSpc>
              <a:spcBef>
                <a:spcPts val="200"/>
              </a:spcBef>
              <a:spcAft>
                <a:spcPts val="800"/>
              </a:spcAft>
            </a:pP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Nội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dung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này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36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39)</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21" name="Elbow Connector 20"/>
          <p:cNvCxnSpPr/>
          <p:nvPr/>
        </p:nvCxnSpPr>
        <p:spPr>
          <a:xfrm>
            <a:off x="797976" y="2863778"/>
            <a:ext cx="685800" cy="184515"/>
          </a:xfrm>
          <a:prstGeom prst="bentConnector3">
            <a:avLst>
              <a:gd name="adj1" fmla="val 3333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19095" y="3141747"/>
            <a:ext cx="8545066" cy="523220"/>
          </a:xfrm>
          <a:prstGeom prst="rect">
            <a:avLst/>
          </a:prstGeom>
        </p:spPr>
        <p:txBody>
          <a:bodyPr wrap="square">
            <a:spAutoFit/>
          </a:bodyPr>
          <a:lstStyle/>
          <a:p>
            <a:pPr algn="just"/>
            <a:r>
              <a:rPr lang="en-US" b="1" smtClean="0">
                <a:solidFill>
                  <a:schemeClr val="accent6">
                    <a:lumMod val="75000"/>
                  </a:schemeClr>
                </a:solidFill>
                <a:latin typeface="Times New Roman" panose="02020603050405020304" pitchFamily="18" charset="0"/>
                <a:cs typeface="Times New Roman" panose="02020603050405020304" pitchFamily="18" charset="0"/>
              </a:rPr>
              <a:t>8.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Việc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đóng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góp</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kinh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xây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dựng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lại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NCC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sung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 định chủ sở hữu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đóng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góp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phí</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lại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sau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năm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1994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72) </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1485898" y="3607808"/>
            <a:ext cx="7433814" cy="746358"/>
          </a:xfrm>
          <a:prstGeom prst="rect">
            <a:avLst/>
          </a:prstGeom>
        </p:spPr>
        <p:txBody>
          <a:bodyPr wrap="square">
            <a:spAutoFit/>
          </a:bodyPr>
          <a:lstStyle/>
          <a:p>
            <a:pPr algn="just">
              <a:lnSpc>
                <a:spcPts val="1700"/>
              </a:lnSpc>
              <a:spcBef>
                <a:spcPts val="200"/>
              </a:spcBef>
              <a:spcAft>
                <a:spcPts val="800"/>
              </a:spcAft>
            </a:pP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42 -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44)</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nguyên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tắc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góp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phí</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XD lại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NCC,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hình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thức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góp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phí</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bồi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quyền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sử</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dụng</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 giá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trị</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còn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lại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căn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khác</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khi chủ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hữu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góp</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phí</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lại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NCC. </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4" name="Elbow Connector 23"/>
          <p:cNvCxnSpPr/>
          <p:nvPr/>
        </p:nvCxnSpPr>
        <p:spPr>
          <a:xfrm>
            <a:off x="800098" y="3815305"/>
            <a:ext cx="685800" cy="184515"/>
          </a:xfrm>
          <a:prstGeom prst="bentConnector3">
            <a:avLst>
              <a:gd name="adj1" fmla="val 3333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450848" y="4375966"/>
            <a:ext cx="8526016" cy="738664"/>
          </a:xfrm>
          <a:prstGeom prst="rect">
            <a:avLst/>
          </a:prstGeom>
        </p:spPr>
        <p:txBody>
          <a:bodyPr wrap="square">
            <a:spAutoFit/>
          </a:bodyPr>
          <a:lstStyle/>
          <a:p>
            <a:pPr algn="just"/>
            <a:r>
              <a:rPr lang="en-US" b="1" smtClean="0">
                <a:solidFill>
                  <a:schemeClr val="accent6">
                    <a:lumMod val="75000"/>
                  </a:schemeClr>
                </a:solidFill>
                <a:latin typeface="Times New Roman" panose="02020603050405020304" pitchFamily="18" charset="0"/>
                <a:cs typeface="Times New Roman" panose="02020603050405020304" pitchFamily="18" charset="0"/>
              </a:rPr>
              <a:t>9.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err="1" smtClean="0">
                <a:solidFill>
                  <a:schemeClr val="accent6">
                    <a:lumMod val="75000"/>
                  </a:schemeClr>
                </a:solidFill>
                <a:latin typeface="Times New Roman" panose="02020603050405020304" pitchFamily="18" charset="0"/>
                <a:cs typeface="Times New Roman" panose="02020603050405020304" pitchFamily="18" charset="0"/>
              </a:rPr>
              <a:t>chuyển</a:t>
            </a:r>
            <a:r>
              <a:rPr lang="en-US" b="1" smtClean="0">
                <a:solidFill>
                  <a:schemeClr val="accent6">
                    <a:lumMod val="75000"/>
                  </a:schemeClr>
                </a:solidFill>
                <a:latin typeface="Times New Roman" panose="02020603050405020304" pitchFamily="18" charset="0"/>
                <a:cs typeface="Times New Roman" panose="02020603050405020304" pitchFamily="18" charset="0"/>
              </a:rPr>
              <a:t> tiếp:</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tiếp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cải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tạo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lại</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NCC đã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đang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trước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01/8/2024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bao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quát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hết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tình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huống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tế</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198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Luật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48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NĐ 98/2024/NĐ-CP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5" y="335754"/>
            <a:ext cx="1907049" cy="1316612"/>
          </a:xfrm>
          <a:prstGeom prst="rect">
            <a:avLst/>
          </a:prstGeom>
        </p:spPr>
      </p:pic>
      <p:sp>
        <p:nvSpPr>
          <p:cNvPr id="14" name="Rectangle 13"/>
          <p:cNvSpPr/>
          <p:nvPr/>
        </p:nvSpPr>
        <p:spPr>
          <a:xfrm>
            <a:off x="441323" y="1668278"/>
            <a:ext cx="8545066" cy="528350"/>
          </a:xfrm>
          <a:prstGeom prst="rect">
            <a:avLst/>
          </a:prstGeom>
        </p:spPr>
        <p:txBody>
          <a:bodyPr wrap="square">
            <a:spAutoFit/>
          </a:bodyPr>
          <a:lstStyle/>
          <a:p>
            <a:pPr algn="just">
              <a:lnSpc>
                <a:spcPts val="1700"/>
              </a:lnSpc>
              <a:spcBef>
                <a:spcPts val="200"/>
              </a:spcBef>
              <a:spcAft>
                <a:spcPts val="8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6</a:t>
            </a:r>
            <a:r>
              <a:rPr lang="en-US" b="1" smtClean="0">
                <a:solidFill>
                  <a:schemeClr val="accent6">
                    <a:lumMod val="75000"/>
                  </a:schemeClr>
                </a:solidFill>
                <a:latin typeface="Times New Roman" panose="02020603050405020304" pitchFamily="18" charset="0"/>
                <a:cs typeface="Times New Roman" panose="02020603050405020304" pitchFamily="18" charset="0"/>
              </a:rPr>
              <a:t>. Di dời và cưỡng chế di dời: </a:t>
            </a:r>
            <a:r>
              <a:rPr lang="en-US" smtClean="0">
                <a:solidFill>
                  <a:schemeClr val="accent6">
                    <a:lumMod val="75000"/>
                  </a:schemeClr>
                </a:solidFill>
                <a:latin typeface="Times New Roman" panose="02020603050405020304" pitchFamily="18" charset="0"/>
                <a:cs typeface="Times New Roman" panose="02020603050405020304" pitchFamily="18" charset="0"/>
              </a:rPr>
              <a:t>có 2 loại (di đời khẩn cấp và di dời theo PA bồi thường), quá thời hạn mà không di dời thì cưỡng chế di dời</a:t>
            </a:r>
            <a:r>
              <a:rPr lang="en-US" b="1" smtClean="0">
                <a:solidFill>
                  <a:schemeClr val="accent6">
                    <a:lumMod val="75000"/>
                  </a:schemeClr>
                </a:solidFill>
                <a:latin typeface="Times New Roman" panose="02020603050405020304" pitchFamily="18" charset="0"/>
                <a:cs typeface="Times New Roman" panose="02020603050405020304" pitchFamily="18" charset="0"/>
              </a:rPr>
              <a:t> </a:t>
            </a:r>
            <a:endParaRPr lang="en-US" sz="1100" dirty="0">
              <a:solidFill>
                <a:srgbClr val="7030A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p:cNvSpPr/>
          <p:nvPr/>
        </p:nvSpPr>
        <p:spPr>
          <a:xfrm>
            <a:off x="2888521" y="1892165"/>
            <a:ext cx="5504146" cy="310341"/>
          </a:xfrm>
          <a:prstGeom prst="rect">
            <a:avLst/>
          </a:prstGeom>
        </p:spPr>
        <p:txBody>
          <a:bodyPr wrap="square">
            <a:spAutoFit/>
          </a:bodyPr>
          <a:lstStyle/>
          <a:p>
            <a:pPr algn="just">
              <a:lnSpc>
                <a:spcPts val="1700"/>
              </a:lnSpc>
              <a:spcBef>
                <a:spcPts val="200"/>
              </a:spcBef>
              <a:spcAft>
                <a:spcPts val="800"/>
              </a:spcAft>
            </a:pP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98/2024/NĐ-CP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23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25)</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cxnSp>
        <p:nvCxnSpPr>
          <p:cNvPr id="4" name="Straight Arrow Connector 3"/>
          <p:cNvCxnSpPr/>
          <p:nvPr/>
        </p:nvCxnSpPr>
        <p:spPr>
          <a:xfrm>
            <a:off x="2305050" y="2049099"/>
            <a:ext cx="609600" cy="830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65552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57150" y="12031"/>
            <a:ext cx="908685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06</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CHÍNH SÁCH VỀ NHÀ Ở XÃ HỘI</a:t>
            </a:r>
            <a:endParaRPr sz="1800" dirty="0">
              <a:solidFill>
                <a:srgbClr val="ED2727"/>
              </a:solidFill>
            </a:endParaRPr>
          </a:p>
        </p:txBody>
      </p:sp>
      <p:sp>
        <p:nvSpPr>
          <p:cNvPr id="14" name="Rectangle 13"/>
          <p:cNvSpPr/>
          <p:nvPr/>
        </p:nvSpPr>
        <p:spPr>
          <a:xfrm>
            <a:off x="3791824" y="451144"/>
            <a:ext cx="5033394" cy="2031325"/>
          </a:xfrm>
          <a:prstGeom prst="rect">
            <a:avLst/>
          </a:prstGeom>
        </p:spPr>
        <p:txBody>
          <a:bodyPr wrap="square">
            <a:spAutoFit/>
          </a:bodyPr>
          <a:lstStyle/>
          <a:p>
            <a:pPr algn="just"/>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Chương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VI: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gồm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36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a:solidFill>
                  <a:schemeClr val="accent6">
                    <a:lumMod val="75000"/>
                  </a:schemeClr>
                </a:solidFill>
                <a:latin typeface="Times New Roman" panose="02020603050405020304" pitchFamily="18" charset="0"/>
                <a:cs typeface="Times New Roman" panose="02020603050405020304" pitchFamily="18" charset="0"/>
              </a:rPr>
              <a:t>(</a:t>
            </a:r>
            <a:r>
              <a:rPr lang="en-US" b="1"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b="1" dirty="0">
                <a:solidFill>
                  <a:schemeClr val="accent6">
                    <a:lumMod val="75000"/>
                  </a:schemeClr>
                </a:solidFill>
                <a:latin typeface="Times New Roman" panose="02020603050405020304" pitchFamily="18" charset="0"/>
                <a:cs typeface="Times New Roman" panose="02020603050405020304" pitchFamily="18" charset="0"/>
              </a:rPr>
              <a:t> 76-111) </a:t>
            </a:r>
            <a:r>
              <a:rPr lang="en-US" b="1" dirty="0" err="1">
                <a:solidFill>
                  <a:schemeClr val="accent6">
                    <a:lumMod val="75000"/>
                  </a:schemeClr>
                </a:solidFill>
                <a:latin typeface="Times New Roman" panose="02020603050405020304" pitchFamily="18" charset="0"/>
                <a:cs typeface="Times New Roman" panose="02020603050405020304" pitchFamily="18" charset="0"/>
              </a:rPr>
              <a:t>quy</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đối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tượng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được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hưởng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chính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sách</a:t>
            </a:r>
            <a:r>
              <a:rPr lang="en-US" dirty="0">
                <a:solidFill>
                  <a:schemeClr val="accent6">
                    <a:lumMod val="75000"/>
                  </a:schemeClr>
                </a:solidFill>
                <a:latin typeface="Times New Roman" panose="02020603050405020304" pitchFamily="18" charset="0"/>
                <a:cs typeface="Times New Roman" panose="02020603050405020304" pitchFamily="18" charset="0"/>
              </a:rPr>
              <a:t> NOXH, </a:t>
            </a:r>
            <a:r>
              <a:rPr lang="en-US" dirty="0" err="1">
                <a:solidFill>
                  <a:schemeClr val="accent6">
                    <a:lumMod val="75000"/>
                  </a:schemeClr>
                </a:solidFill>
                <a:latin typeface="Times New Roman" panose="02020603050405020304" pitchFamily="18" charset="0"/>
                <a:cs typeface="Times New Roman" panose="02020603050405020304" pitchFamily="18" charset="0"/>
              </a:rPr>
              <a:t>hình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thức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nguyên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tắc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thực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chính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sách</a:t>
            </a:r>
            <a:r>
              <a:rPr lang="en-US" dirty="0">
                <a:solidFill>
                  <a:schemeClr val="accent6">
                    <a:lumMod val="75000"/>
                  </a:schemeClr>
                </a:solidFill>
                <a:latin typeface="Times New Roman" panose="02020603050405020304" pitchFamily="18" charset="0"/>
                <a:cs typeface="Times New Roman" panose="02020603050405020304" pitchFamily="18" charset="0"/>
              </a:rPr>
              <a:t> NOXH, </a:t>
            </a:r>
            <a:r>
              <a:rPr lang="en-US" dirty="0" err="1">
                <a:solidFill>
                  <a:schemeClr val="accent6">
                    <a:lumMod val="75000"/>
                  </a:schemeClr>
                </a:solidFill>
                <a:latin typeface="Times New Roman" panose="02020603050405020304" pitchFamily="18" charset="0"/>
                <a:cs typeface="Times New Roman" panose="02020603050405020304" pitchFamily="18" charset="0"/>
              </a:rPr>
              <a:t>loại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án</a:t>
            </a:r>
            <a:r>
              <a:rPr lang="en-US" dirty="0">
                <a:solidFill>
                  <a:schemeClr val="accent6">
                    <a:lumMod val="75000"/>
                  </a:schemeClr>
                </a:solidFill>
                <a:latin typeface="Times New Roman" panose="02020603050405020304" pitchFamily="18" charset="0"/>
                <a:cs typeface="Times New Roman" panose="02020603050405020304" pitchFamily="18" charset="0"/>
              </a:rPr>
              <a:t> NOXH, </a:t>
            </a:r>
            <a:r>
              <a:rPr lang="en-US" dirty="0" err="1">
                <a:solidFill>
                  <a:srgbClr val="7030A0"/>
                </a:solidFill>
                <a:latin typeface="Times New Roman" panose="02020603050405020304" pitchFamily="18" charset="0"/>
                <a:cs typeface="Times New Roman" panose="02020603050405020304" pitchFamily="18" charset="0"/>
              </a:rPr>
              <a:t>dành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quỹ</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đất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để</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NOXH, </a:t>
            </a:r>
            <a:r>
              <a:rPr lang="en-US" dirty="0" err="1">
                <a:solidFill>
                  <a:srgbClr val="7030A0"/>
                </a:solidFill>
                <a:latin typeface="Times New Roman" panose="02020603050405020304" pitchFamily="18" charset="0"/>
                <a:cs typeface="Times New Roman" panose="02020603050405020304" pitchFamily="18" charset="0"/>
              </a:rPr>
              <a:t>ưu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NOXH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hành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thuê</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thuê</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mua</a:t>
            </a:r>
            <a:r>
              <a:rPr lang="en-US" dirty="0">
                <a:solidFill>
                  <a:schemeClr val="accent6">
                    <a:lumMod val="75000"/>
                  </a:schemeClr>
                </a:solidFill>
                <a:latin typeface="Times New Roman" panose="02020603050405020304" pitchFamily="18" charset="0"/>
                <a:cs typeface="Times New Roman" panose="02020603050405020304" pitchFamily="18" charset="0"/>
              </a:rPr>
              <a:t> NOXH, </a:t>
            </a:r>
            <a:r>
              <a:rPr lang="en-US" dirty="0" err="1">
                <a:solidFill>
                  <a:srgbClr val="7030A0"/>
                </a:solidFill>
                <a:latin typeface="Times New Roman" panose="02020603050405020304" pitchFamily="18" charset="0"/>
                <a:cs typeface="Times New Roman" panose="02020603050405020304" pitchFamily="18" charset="0"/>
              </a:rPr>
              <a:t>chính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sách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lưu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trú</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lực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lượng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vũ</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trang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Chính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sách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hỗ</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về</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nhân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tự</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xây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dựng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hoặc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tạo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sửa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chữa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a:p>
            <a:pPr marL="0" lvl="0" indent="0" algn="just"/>
            <a:endParaRPr lang="vi-VN" dirty="0">
              <a:latin typeface="Times New Roman" panose="02020603050405020304" pitchFamily="18" charset="0"/>
              <a:cs typeface="Times New Roman" panose="02020603050405020304" pitchFamily="18" charset="0"/>
            </a:endParaRPr>
          </a:p>
        </p:txBody>
      </p:sp>
      <p:sp>
        <p:nvSpPr>
          <p:cNvPr id="15" name="Rectangle 14"/>
          <p:cNvSpPr/>
          <p:nvPr/>
        </p:nvSpPr>
        <p:spPr>
          <a:xfrm>
            <a:off x="653816" y="2284183"/>
            <a:ext cx="8490184" cy="310341"/>
          </a:xfrm>
          <a:prstGeom prst="rect">
            <a:avLst/>
          </a:prstGeom>
        </p:spPr>
        <p:txBody>
          <a:bodyPr wrap="square">
            <a:spAutoFit/>
          </a:bodyPr>
          <a:lstStyle/>
          <a:p>
            <a:pPr algn="just">
              <a:lnSpc>
                <a:spcPts val="1700"/>
              </a:lnSpc>
              <a:spcBef>
                <a:spcPts val="200"/>
              </a:spcBef>
              <a:spcAft>
                <a:spcPts val="800"/>
              </a:spcAft>
            </a:pP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100/2024/NĐ-CP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chi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xã</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7" name="Rectangle 16"/>
          <p:cNvSpPr/>
          <p:nvPr/>
        </p:nvSpPr>
        <p:spPr>
          <a:xfrm>
            <a:off x="653817" y="2657471"/>
            <a:ext cx="7478266" cy="310341"/>
          </a:xfrm>
          <a:prstGeom prst="rect">
            <a:avLst/>
          </a:prstGeom>
        </p:spPr>
        <p:txBody>
          <a:bodyPr wrap="square">
            <a:spAutoFit/>
          </a:bodyPr>
          <a:lstStyle/>
          <a:p>
            <a:pPr algn="just">
              <a:lnSpc>
                <a:spcPts val="1700"/>
              </a:lnSpc>
              <a:spcBef>
                <a:spcPts val="200"/>
              </a:spcBef>
              <a:spcAft>
                <a:spcPts val="8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đoạn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vũ</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endParaRPr lang="en-US"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3" name="Rectangle 22"/>
          <p:cNvSpPr/>
          <p:nvPr/>
        </p:nvSpPr>
        <p:spPr>
          <a:xfrm>
            <a:off x="653816" y="2984969"/>
            <a:ext cx="8171401" cy="964367"/>
          </a:xfrm>
          <a:prstGeom prst="rect">
            <a:avLst/>
          </a:prstGeom>
        </p:spPr>
        <p:txBody>
          <a:bodyPr wrap="square">
            <a:spAutoFit/>
          </a:bodyPr>
          <a:lstStyle/>
          <a:p>
            <a:pPr algn="just">
              <a:lnSpc>
                <a:spcPts val="1700"/>
              </a:lnSpc>
              <a:spcBef>
                <a:spcPts val="200"/>
              </a:spcBef>
              <a:spcAft>
                <a:spcPts val="8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Vể</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xã</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hội</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dành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lựa</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chọn</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chủ</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ưu</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đãi</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chủ</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xã</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hội</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loại</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tiêu</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chuẩn</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diện</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tích</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NOXH,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hưởng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sách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hỗ</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trợ</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trình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tự</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thủ</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tục</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thuê</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mua</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thuê</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vay</a:t>
            </a:r>
            <a:r>
              <a:rPr lang="en-GB"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ưu</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đãi</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nguồn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sử</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nguồn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vay</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ưu</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đãi</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thực</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hiện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sách</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NOXH, </a:t>
            </a:r>
            <a:r>
              <a:rPr lang="en-GB"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NOXH </a:t>
            </a:r>
            <a:r>
              <a:rPr lang="en-GB"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thuộc</a:t>
            </a:r>
            <a:r>
              <a:rPr lang="en-GB"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tài</a:t>
            </a:r>
            <a:r>
              <a:rPr lang="en-GB"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sản</a:t>
            </a:r>
            <a:r>
              <a:rPr lang="en-GB"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7" name="Rectangle 26"/>
          <p:cNvSpPr/>
          <p:nvPr/>
        </p:nvSpPr>
        <p:spPr>
          <a:xfrm>
            <a:off x="653817" y="3986899"/>
            <a:ext cx="7478266" cy="310341"/>
          </a:xfrm>
          <a:prstGeom prst="rect">
            <a:avLst/>
          </a:prstGeom>
        </p:spPr>
        <p:txBody>
          <a:bodyPr wrap="square">
            <a:spAutoFit/>
          </a:bodyPr>
          <a:lstStyle/>
          <a:p>
            <a:pPr algn="just">
              <a:lnSpc>
                <a:spcPts val="1700"/>
              </a:lnSpc>
              <a:spcBef>
                <a:spcPts val="200"/>
              </a:spcBef>
              <a:spcAft>
                <a:spcPts val="8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3.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lưu</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trú</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công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KCN</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8" name="Rectangle 27"/>
          <p:cNvSpPr/>
          <p:nvPr/>
        </p:nvSpPr>
        <p:spPr>
          <a:xfrm>
            <a:off x="653817" y="4334804"/>
            <a:ext cx="7478266" cy="310341"/>
          </a:xfrm>
          <a:prstGeom prst="rect">
            <a:avLst/>
          </a:prstGeom>
        </p:spPr>
        <p:txBody>
          <a:bodyPr wrap="square">
            <a:spAutoFit/>
          </a:bodyPr>
          <a:lstStyle/>
          <a:p>
            <a:pPr algn="just">
              <a:lnSpc>
                <a:spcPts val="1700"/>
              </a:lnSpc>
              <a:spcBef>
                <a:spcPts val="200"/>
              </a:spcBef>
              <a:spcAft>
                <a:spcPts val="8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4</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lực</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vũ</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trang</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GB"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GB"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1144"/>
            <a:ext cx="3791823" cy="1570052"/>
          </a:xfrm>
          <a:prstGeom prst="rect">
            <a:avLst/>
          </a:prstGeom>
        </p:spPr>
      </p:pic>
    </p:spTree>
    <p:extLst>
      <p:ext uri="{BB962C8B-B14F-4D97-AF65-F5344CB8AC3E}">
        <p14:creationId xmlns:p14="http://schemas.microsoft.com/office/powerpoint/2010/main" val="30850730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4378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07</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TÀI CHÍNH ĐỂ PHÁT TRIỂN NHÀ Ở</a:t>
            </a:r>
            <a:endParaRPr sz="1800" dirty="0">
              <a:solidFill>
                <a:srgbClr val="ED2727"/>
              </a:solidFill>
            </a:endParaRPr>
          </a:p>
        </p:txBody>
      </p:sp>
      <p:sp>
        <p:nvSpPr>
          <p:cNvPr id="71" name="Rectangle 70"/>
          <p:cNvSpPr/>
          <p:nvPr/>
        </p:nvSpPr>
        <p:spPr>
          <a:xfrm>
            <a:off x="2279037" y="569042"/>
            <a:ext cx="6589900" cy="954107"/>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VII: </a:t>
            </a:r>
            <a:r>
              <a:rPr lang="en-US" b="1" dirty="0" err="1" smtClean="0">
                <a:solidFill>
                  <a:srgbClr val="FF0000"/>
                </a:solidFill>
                <a:latin typeface="Times New Roman" panose="02020603050405020304" pitchFamily="18" charset="0"/>
                <a:cs typeface="Times New Roman" panose="02020603050405020304" pitchFamily="18" charset="0"/>
              </a:rPr>
              <a:t>gồm</a:t>
            </a:r>
            <a:r>
              <a:rPr lang="en-US" b="1" dirty="0" smtClean="0">
                <a:solidFill>
                  <a:srgbClr val="FF0000"/>
                </a:solidFill>
                <a:latin typeface="Times New Roman" panose="02020603050405020304" pitchFamily="18" charset="0"/>
                <a:cs typeface="Times New Roman" panose="02020603050405020304" pitchFamily="18" charset="0"/>
              </a:rPr>
              <a:t> 6 </a:t>
            </a:r>
            <a:r>
              <a:rPr lang="en-US" b="1" dirty="0" err="1" smtClean="0">
                <a:solidFill>
                  <a:srgbClr val="FF0000"/>
                </a:solidFill>
                <a:latin typeface="Times New Roman" panose="02020603050405020304" pitchFamily="18" charset="0"/>
                <a:cs typeface="Times New Roman" panose="02020603050405020304" pitchFamily="18" charset="0"/>
              </a:rPr>
              <a:t>Điều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từ</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Điều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a:solidFill>
                  <a:srgbClr val="FF0000"/>
                </a:solidFill>
                <a:latin typeface="Times New Roman" panose="02020603050405020304" pitchFamily="18" charset="0"/>
                <a:cs typeface="Times New Roman" panose="02020603050405020304" pitchFamily="18" charset="0"/>
              </a:rPr>
              <a:t>112-117)</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nguồn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gồm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nguồn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nước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động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vay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ưu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đãi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qua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Ngân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hàng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CS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thức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động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từng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thức</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duotone>
              <a:prstClr val="black"/>
              <a:schemeClr val="tx2">
                <a:tint val="45000"/>
                <a:satMod val="400000"/>
              </a:schemeClr>
            </a:duotone>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576614" y="61323"/>
            <a:ext cx="1702423" cy="1702423"/>
          </a:xfrm>
          <a:prstGeom prst="rect">
            <a:avLst/>
          </a:prstGeom>
        </p:spPr>
      </p:pic>
      <p:sp>
        <p:nvSpPr>
          <p:cNvPr id="7" name="Rectangle 6"/>
          <p:cNvSpPr/>
          <p:nvPr/>
        </p:nvSpPr>
        <p:spPr>
          <a:xfrm>
            <a:off x="496300" y="1578127"/>
            <a:ext cx="8372638"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nguồn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smtClean="0">
                <a:solidFill>
                  <a:schemeClr val="accent6">
                    <a:lumMod val="75000"/>
                  </a:schemeClr>
                </a:solidFill>
                <a:latin typeface="Times New Roman" panose="02020603050405020304" pitchFamily="18" charset="0"/>
                <a:cs typeface="Times New Roman" panose="02020603050405020304" pitchFamily="18" charset="0"/>
              </a:rPr>
              <a:t>2014 </a:t>
            </a:r>
            <a:r>
              <a:rPr lang="en-US" smtClean="0">
                <a:solidFill>
                  <a:schemeClr val="accent6">
                    <a:lumMod val="75000"/>
                  </a:schemeClr>
                </a:solidFill>
                <a:latin typeface="Times New Roman" panose="02020603050405020304" pitchFamily="18" charset="0"/>
                <a:cs typeface="Times New Roman" panose="02020603050405020304" pitchFamily="18" charset="0"/>
              </a:rPr>
              <a:t>quy </a:t>
            </a:r>
            <a:r>
              <a:rPr lang="en-US" smtClean="0">
                <a:solidFill>
                  <a:schemeClr val="accent6">
                    <a:lumMod val="75000"/>
                  </a:schemeClr>
                </a:solidFill>
                <a:latin typeface="Times New Roman" panose="02020603050405020304" pitchFamily="18" charset="0"/>
                <a:cs typeface="Times New Roman" panose="02020603050405020304" pitchFamily="18" charset="0"/>
              </a:rPr>
              <a:t>định về các nguồn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đối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với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từng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loại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thương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nguồn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tài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chính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đoàn</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112);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nguồn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vốn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nước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triển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113)</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8" name="Rectangle 7"/>
          <p:cNvSpPr/>
          <p:nvPr/>
        </p:nvSpPr>
        <p:spPr>
          <a:xfrm>
            <a:off x="496299" y="2342386"/>
            <a:ext cx="8372638"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động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a:t>
            </a:r>
            <a:r>
              <a:rPr lang="en-US" smtClean="0">
                <a:solidFill>
                  <a:srgbClr val="7030A0"/>
                </a:solidFill>
                <a:latin typeface="Times New Roman" panose="02020603050405020304" pitchFamily="18" charset="0"/>
                <a:cs typeface="Times New Roman" panose="02020603050405020304" pitchFamily="18" charset="0"/>
              </a:rPr>
              <a:t>, chỉnh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một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số</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phù</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tế</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116), </a:t>
            </a:r>
            <a:r>
              <a:rPr lang="en-US" err="1" smtClean="0">
                <a:solidFill>
                  <a:srgbClr val="7030A0"/>
                </a:solidFill>
                <a:latin typeface="Times New Roman" panose="02020603050405020304" pitchFamily="18" charset="0"/>
                <a:cs typeface="Times New Roman" panose="02020603050405020304" pitchFamily="18" charset="0"/>
              </a:rPr>
              <a:t>cụ</a:t>
            </a:r>
            <a:r>
              <a:rPr lang="en-US" smtClean="0">
                <a:solidFill>
                  <a:srgbClr val="7030A0"/>
                </a:solidFill>
                <a:latin typeface="Times New Roman" panose="02020603050405020304" pitchFamily="18" charset="0"/>
                <a:cs typeface="Times New Roman" panose="02020603050405020304" pitchFamily="18" charset="0"/>
              </a:rPr>
              <a:t> thể như sau:</a:t>
            </a:r>
            <a:endParaRPr lang="en-US" dirty="0" smtClean="0">
              <a:solidFill>
                <a:srgbClr val="7030A0"/>
              </a:solidFill>
              <a:latin typeface="Times New Roman" panose="02020603050405020304" pitchFamily="18" charset="0"/>
              <a:cs typeface="Times New Roman" panose="02020603050405020304" pitchFamily="18" charset="0"/>
            </a:endParaRPr>
          </a:p>
        </p:txBody>
      </p:sp>
      <p:sp>
        <p:nvSpPr>
          <p:cNvPr id="20" name="Rectangle 19"/>
          <p:cNvSpPr/>
          <p:nvPr/>
        </p:nvSpPr>
        <p:spPr>
          <a:xfrm>
            <a:off x="496299" y="4283374"/>
            <a:ext cx="8372638"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Vay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ưu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đãi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thông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qua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ngân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hàng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chính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sách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xã</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hội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117):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được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chi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tiết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100/2024/NĐ-CP của </a:t>
            </a:r>
            <a:r>
              <a:rPr lang="en-US" dirty="0" err="1">
                <a:solidFill>
                  <a:schemeClr val="accent6">
                    <a:lumMod val="75000"/>
                  </a:schemeClr>
                </a:solidFill>
                <a:latin typeface="Times New Roman" panose="02020603050405020304" pitchFamily="18" charset="0"/>
                <a:cs typeface="Times New Roman" panose="02020603050405020304" pitchFamily="18" charset="0"/>
              </a:rPr>
              <a:t>Chính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phủ</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chi </a:t>
            </a:r>
            <a:r>
              <a:rPr lang="en-US" dirty="0" err="1">
                <a:solidFill>
                  <a:schemeClr val="accent6">
                    <a:lumMod val="75000"/>
                  </a:schemeClr>
                </a:solidFill>
                <a:latin typeface="Times New Roman" panose="02020603050405020304" pitchFamily="18" charset="0"/>
                <a:cs typeface="Times New Roman" panose="02020603050405020304" pitchFamily="18" charset="0"/>
              </a:rPr>
              <a:t>tiết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một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số</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phát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triển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xã</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hội</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768350" y="2878306"/>
            <a:ext cx="8100587" cy="692497"/>
          </a:xfrm>
          <a:prstGeom prst="rect">
            <a:avLst/>
          </a:prstGeom>
        </p:spPr>
        <p:txBody>
          <a:bodyPr wrap="square">
            <a:spAutoFit/>
          </a:bodyPr>
          <a:lstStyle/>
          <a:p>
            <a:pPr algn="just"/>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2.1.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huy</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động</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vốn</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chỉ</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được</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phân</a:t>
            </a:r>
            <a:r>
              <a:rPr lang="en-US" sz="1300" dirty="0">
                <a:solidFill>
                  <a:schemeClr val="accent6">
                    <a:lumMod val="75000"/>
                  </a:schemeClr>
                </a:solidFill>
                <a:latin typeface="Times New Roman" panose="02020603050405020304" pitchFamily="18" charset="0"/>
                <a:cs typeface="Times New Roman" panose="02020603050405020304" pitchFamily="18" charset="0"/>
              </a:rPr>
              <a:t> chia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lợi</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nhuận</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bằng</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tiền</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hoặc</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cổ</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phiếu</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trên</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cơ</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sở</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tỷ</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lệ</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cs typeface="Times New Roman" panose="02020603050405020304" pitchFamily="18" charset="0"/>
              </a:rPr>
              <a:t>vốn</a:t>
            </a:r>
            <a:r>
              <a:rPr lang="en-US" sz="1300" dirty="0">
                <a:solidFill>
                  <a:schemeClr val="accent6">
                    <a:lumMod val="75000"/>
                  </a:schemeClr>
                </a:solidFill>
                <a:latin typeface="Times New Roman" panose="02020603050405020304" pitchFamily="18" charset="0"/>
                <a:cs typeface="Times New Roman" panose="02020603050405020304" pitchFamily="18" charset="0"/>
              </a:rPr>
              <a:t> </a:t>
            </a:r>
            <a:r>
              <a:rPr lang="en-US" sz="1300" err="1">
                <a:solidFill>
                  <a:schemeClr val="accent6">
                    <a:lumMod val="75000"/>
                  </a:schemeClr>
                </a:solidFill>
                <a:latin typeface="Times New Roman" panose="02020603050405020304" pitchFamily="18" charset="0"/>
                <a:cs typeface="Times New Roman" panose="02020603050405020304" pitchFamily="18" charset="0"/>
              </a:rPr>
              <a:t>góp</a:t>
            </a:r>
            <a:r>
              <a:rPr lang="en-US" sz="1300">
                <a:solidFill>
                  <a:schemeClr val="accent6">
                    <a:lumMod val="75000"/>
                  </a:schemeClr>
                </a:solidFill>
                <a:latin typeface="Times New Roman" panose="02020603050405020304" pitchFamily="18" charset="0"/>
                <a:cs typeface="Times New Roman" panose="02020603050405020304" pitchFamily="18" charset="0"/>
              </a:rPr>
              <a:t> </a:t>
            </a:r>
            <a:r>
              <a:rPr lang="en-US" sz="1300" smtClean="0">
                <a:solidFill>
                  <a:srgbClr val="7030A0"/>
                </a:solidFill>
                <a:latin typeface="Times New Roman" panose="02020603050405020304" pitchFamily="18" charset="0"/>
                <a:cs typeface="Times New Roman" panose="02020603050405020304" pitchFamily="18" charset="0"/>
              </a:rPr>
              <a:t>(</a:t>
            </a:r>
            <a:r>
              <a:rPr lang="en-US" sz="1300" dirty="0" err="1" smtClean="0">
                <a:solidFill>
                  <a:srgbClr val="7030A0"/>
                </a:solidFill>
                <a:latin typeface="Times New Roman" panose="02020603050405020304" pitchFamily="18" charset="0"/>
                <a:cs typeface="Times New Roman" panose="02020603050405020304" pitchFamily="18" charset="0"/>
              </a:rPr>
              <a:t>phân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biệt</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với</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việc</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huy</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động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vốn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để</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phân</a:t>
            </a:r>
            <a:r>
              <a:rPr lang="en-US" sz="1300" dirty="0">
                <a:solidFill>
                  <a:srgbClr val="7030A0"/>
                </a:solidFill>
                <a:latin typeface="Times New Roman" panose="02020603050405020304" pitchFamily="18" charset="0"/>
                <a:cs typeface="Times New Roman" panose="02020603050405020304" pitchFamily="18" charset="0"/>
              </a:rPr>
              <a:t> chia </a:t>
            </a:r>
            <a:r>
              <a:rPr lang="en-US" sz="1300" dirty="0" err="1">
                <a:solidFill>
                  <a:srgbClr val="7030A0"/>
                </a:solidFill>
                <a:latin typeface="Times New Roman" panose="02020603050405020304" pitchFamily="18" charset="0"/>
                <a:cs typeface="Times New Roman" panose="02020603050405020304" pitchFamily="18" charset="0"/>
              </a:rPr>
              <a:t>sản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phẩm</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nhà</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smtClean="0">
                <a:solidFill>
                  <a:srgbClr val="7030A0"/>
                </a:solidFill>
                <a:latin typeface="Times New Roman" panose="02020603050405020304" pitchFamily="18" charset="0"/>
                <a:cs typeface="Times New Roman" panose="02020603050405020304" pitchFamily="18" charset="0"/>
              </a:rPr>
              <a:t>ở, </a:t>
            </a:r>
            <a:r>
              <a:rPr lang="en-US" sz="1300" dirty="0" err="1" smtClean="0">
                <a:solidFill>
                  <a:srgbClr val="7030A0"/>
                </a:solidFill>
                <a:latin typeface="Times New Roman" panose="02020603050405020304" pitchFamily="18" charset="0"/>
                <a:cs typeface="Times New Roman" panose="02020603050405020304" pitchFamily="18" charset="0"/>
              </a:rPr>
              <a:t>đặt</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cọc</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hưởng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quyền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mua</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nhà</a:t>
            </a:r>
            <a:r>
              <a:rPr lang="en-US" sz="1300" dirty="0">
                <a:solidFill>
                  <a:srgbClr val="7030A0"/>
                </a:solidFill>
                <a:latin typeface="Times New Roman" panose="02020603050405020304" pitchFamily="18" charset="0"/>
                <a:cs typeface="Times New Roman" panose="02020603050405020304" pitchFamily="18" charset="0"/>
              </a:rPr>
              <a:t> ở </a:t>
            </a:r>
            <a:r>
              <a:rPr lang="en-US" sz="1300" dirty="0" err="1">
                <a:solidFill>
                  <a:srgbClr val="7030A0"/>
                </a:solidFill>
                <a:latin typeface="Times New Roman" panose="02020603050405020304" pitchFamily="18" charset="0"/>
                <a:cs typeface="Times New Roman" panose="02020603050405020304" pitchFamily="18" charset="0"/>
              </a:rPr>
              <a:t>hoặc</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để</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phân</a:t>
            </a:r>
            <a:r>
              <a:rPr lang="en-US" sz="1300" dirty="0">
                <a:solidFill>
                  <a:srgbClr val="7030A0"/>
                </a:solidFill>
                <a:latin typeface="Times New Roman" panose="02020603050405020304" pitchFamily="18" charset="0"/>
                <a:cs typeface="Times New Roman" panose="02020603050405020304" pitchFamily="18" charset="0"/>
              </a:rPr>
              <a:t> chia </a:t>
            </a:r>
            <a:r>
              <a:rPr lang="en-US" sz="1300" dirty="0" err="1">
                <a:solidFill>
                  <a:srgbClr val="7030A0"/>
                </a:solidFill>
                <a:latin typeface="Times New Roman" panose="02020603050405020304" pitchFamily="18" charset="0"/>
                <a:cs typeface="Times New Roman" panose="02020603050405020304" pitchFamily="18" charset="0"/>
              </a:rPr>
              <a:t>quyền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sử</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dụng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đất</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trong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dự</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án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cho</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bên</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được</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huy</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động</a:t>
            </a:r>
            <a:r>
              <a:rPr lang="en-US" sz="1300" dirty="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vốn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theo</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quy</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định</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của</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pháp</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luật</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về</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kinh</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doanh</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bất</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động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sản</a:t>
            </a:r>
            <a:r>
              <a:rPr lang="en-US" sz="1300" dirty="0" smtClean="0">
                <a:solidFill>
                  <a:srgbClr val="7030A0"/>
                </a:solidFill>
                <a:latin typeface="Times New Roman" panose="02020603050405020304" pitchFamily="18" charset="0"/>
                <a:cs typeface="Times New Roman" panose="02020603050405020304" pitchFamily="18" charset="0"/>
              </a:rPr>
              <a:t>)</a:t>
            </a:r>
            <a:endParaRPr lang="en-US" sz="1300" dirty="0">
              <a:solidFill>
                <a:srgbClr val="7030A0"/>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768350" y="3568166"/>
            <a:ext cx="8100587" cy="692497"/>
          </a:xfrm>
          <a:prstGeom prst="rect">
            <a:avLst/>
          </a:prstGeom>
        </p:spPr>
        <p:txBody>
          <a:bodyPr wrap="square">
            <a:spAutoFit/>
          </a:bodyPr>
          <a:lstStyle/>
          <a:p>
            <a:pPr algn="just"/>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2.2.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Nguyên</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tắc</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động</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sz="1300" b="1"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smtClean="0">
                <a:solidFill>
                  <a:schemeClr val="accent6">
                    <a:lumMod val="75000"/>
                  </a:schemeClr>
                </a:solidFill>
                <a:latin typeface="Times New Roman" panose="02020603050405020304" pitchFamily="18" charset="0"/>
                <a:cs typeface="Times New Roman" panose="02020603050405020304" pitchFamily="18" charset="0"/>
              </a:rPr>
              <a:t>công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khai</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minh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bạch</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đúng</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mục</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cs typeface="Times New Roman" panose="02020603050405020304" pitchFamily="18" charset="0"/>
              </a:rPr>
              <a:t>đích</a:t>
            </a:r>
            <a:r>
              <a:rPr lang="en-US" sz="13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300" dirty="0" err="1">
                <a:solidFill>
                  <a:srgbClr val="7030A0"/>
                </a:solidFill>
                <a:latin typeface="Times New Roman" panose="02020603050405020304" pitchFamily="18" charset="0"/>
                <a:cs typeface="Times New Roman" panose="02020603050405020304" pitchFamily="18" charset="0"/>
              </a:rPr>
              <a:t>bổ</a:t>
            </a:r>
            <a:r>
              <a:rPr lang="en-US" sz="1300" dirty="0">
                <a:solidFill>
                  <a:srgbClr val="7030A0"/>
                </a:solidFill>
                <a:latin typeface="Times New Roman" panose="02020603050405020304" pitchFamily="18" charset="0"/>
                <a:cs typeface="Times New Roman" panose="02020603050405020304" pitchFamily="18" charset="0"/>
              </a:rPr>
              <a:t> </a:t>
            </a:r>
            <a:r>
              <a:rPr lang="en-US" sz="1300">
                <a:solidFill>
                  <a:srgbClr val="7030A0"/>
                </a:solidFill>
                <a:latin typeface="Times New Roman" panose="02020603050405020304" pitchFamily="18" charset="0"/>
                <a:cs typeface="Times New Roman" panose="02020603050405020304" pitchFamily="18" charset="0"/>
              </a:rPr>
              <a:t>sung </a:t>
            </a:r>
            <a:r>
              <a:rPr lang="en-US" sz="1300" smtClean="0">
                <a:solidFill>
                  <a:srgbClr val="7030A0"/>
                </a:solidFill>
                <a:latin typeface="Times New Roman" panose="02020603050405020304" pitchFamily="18" charset="0"/>
                <a:cs typeface="Times New Roman" panose="02020603050405020304" pitchFamily="18" charset="0"/>
              </a:rPr>
              <a:t>nguyên </a:t>
            </a:r>
            <a:r>
              <a:rPr lang="en-US" sz="1300" dirty="0" err="1" smtClean="0">
                <a:solidFill>
                  <a:srgbClr val="7030A0"/>
                </a:solidFill>
                <a:latin typeface="Times New Roman" panose="02020603050405020304" pitchFamily="18" charset="0"/>
                <a:cs typeface="Times New Roman" panose="02020603050405020304" pitchFamily="18" charset="0"/>
              </a:rPr>
              <a:t>tắc</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sử</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dụng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vốn</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huy</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dirty="0" err="1" smtClean="0">
                <a:solidFill>
                  <a:srgbClr val="7030A0"/>
                </a:solidFill>
                <a:latin typeface="Times New Roman" panose="02020603050405020304" pitchFamily="18" charset="0"/>
                <a:cs typeface="Times New Roman" panose="02020603050405020304" pitchFamily="18" charset="0"/>
              </a:rPr>
              <a:t>động</a:t>
            </a:r>
            <a:r>
              <a:rPr lang="en-US" sz="1300" dirty="0" smtClean="0">
                <a:solidFill>
                  <a:srgbClr val="7030A0"/>
                </a:solidFill>
                <a:latin typeface="Times New Roman" panose="02020603050405020304" pitchFamily="18" charset="0"/>
                <a:cs typeface="Times New Roman" panose="02020603050405020304" pitchFamily="18" charset="0"/>
              </a:rPr>
              <a:t> </a:t>
            </a:r>
            <a:r>
              <a:rPr lang="en-US" sz="1300" err="1" smtClean="0">
                <a:solidFill>
                  <a:srgbClr val="7030A0"/>
                </a:solidFill>
                <a:latin typeface="Times New Roman" panose="02020603050405020304" pitchFamily="18" charset="0"/>
                <a:cs typeface="Times New Roman" panose="02020603050405020304" pitchFamily="18" charset="0"/>
              </a:rPr>
              <a:t>vào</a:t>
            </a:r>
            <a:r>
              <a:rPr lang="en-US" sz="1300" smtClean="0">
                <a:solidFill>
                  <a:srgbClr val="7030A0"/>
                </a:solidFill>
                <a:latin typeface="Times New Roman" panose="02020603050405020304" pitchFamily="18" charset="0"/>
                <a:cs typeface="Times New Roman" panose="02020603050405020304" pitchFamily="18" charset="0"/>
              </a:rPr>
              <a:t> đúng mục </a:t>
            </a:r>
            <a:r>
              <a:rPr lang="en-US" sz="1300" err="1" smtClean="0">
                <a:solidFill>
                  <a:srgbClr val="7030A0"/>
                </a:solidFill>
                <a:latin typeface="Times New Roman" panose="02020603050405020304" pitchFamily="18" charset="0"/>
                <a:cs typeface="Times New Roman" panose="02020603050405020304" pitchFamily="18" charset="0"/>
              </a:rPr>
              <a:t>đích</a:t>
            </a:r>
            <a:r>
              <a:rPr lang="en-US" sz="1300" smtClean="0">
                <a:solidFill>
                  <a:srgbClr val="7030A0"/>
                </a:solidFill>
                <a:latin typeface="Times New Roman" panose="02020603050405020304" pitchFamily="18" charset="0"/>
                <a:cs typeface="Times New Roman" panose="02020603050405020304" pitchFamily="18" charset="0"/>
              </a:rPr>
              <a:t> </a:t>
            </a:r>
            <a:r>
              <a:rPr lang="en-US" sz="1300" spc="20" smtClean="0">
                <a:solidFill>
                  <a:srgbClr val="7030A0"/>
                </a:solidFill>
                <a:latin typeface="Times New Roman" panose="02020603050405020304" pitchFamily="18" charset="0"/>
                <a:ea typeface="Calibri" panose="020F0502020204030204" pitchFamily="34" charset="0"/>
                <a:cs typeface="Microsoft Uighur"/>
              </a:rPr>
              <a:t>thực </a:t>
            </a:r>
            <a:r>
              <a:rPr lang="en-US" sz="1300" spc="20" dirty="0" err="1">
                <a:solidFill>
                  <a:srgbClr val="7030A0"/>
                </a:solidFill>
                <a:latin typeface="Times New Roman" panose="02020603050405020304" pitchFamily="18" charset="0"/>
                <a:ea typeface="Calibri" panose="020F0502020204030204" pitchFamily="34" charset="0"/>
                <a:cs typeface="Microsoft Uighur"/>
              </a:rPr>
              <a:t>hiện</a:t>
            </a:r>
            <a:r>
              <a:rPr lang="en-US" sz="1300" spc="20" dirty="0">
                <a:solidFill>
                  <a:srgbClr val="7030A0"/>
                </a:solidFill>
                <a:latin typeface="Times New Roman" panose="02020603050405020304" pitchFamily="18" charset="0"/>
                <a:ea typeface="Calibri" panose="020F0502020204030204" pitchFamily="34" charset="0"/>
                <a:cs typeface="Microsoft Uighur"/>
              </a:rPr>
              <a:t> </a:t>
            </a:r>
            <a:r>
              <a:rPr lang="en-US" sz="1300" spc="20" dirty="0" err="1">
                <a:solidFill>
                  <a:srgbClr val="7030A0"/>
                </a:solidFill>
                <a:latin typeface="Times New Roman" panose="02020603050405020304" pitchFamily="18" charset="0"/>
                <a:ea typeface="Calibri" panose="020F0502020204030204" pitchFamily="34" charset="0"/>
                <a:cs typeface="Microsoft Uighur"/>
              </a:rPr>
              <a:t>dự</a:t>
            </a:r>
            <a:r>
              <a:rPr lang="en-US" sz="1300" spc="20" dirty="0">
                <a:solidFill>
                  <a:srgbClr val="7030A0"/>
                </a:solidFill>
                <a:latin typeface="Times New Roman" panose="02020603050405020304" pitchFamily="18" charset="0"/>
                <a:ea typeface="Calibri" panose="020F0502020204030204" pitchFamily="34" charset="0"/>
                <a:cs typeface="Microsoft Uighur"/>
              </a:rPr>
              <a:t> </a:t>
            </a:r>
            <a:r>
              <a:rPr lang="en-US" sz="1300" spc="20" err="1">
                <a:solidFill>
                  <a:srgbClr val="7030A0"/>
                </a:solidFill>
                <a:latin typeface="Times New Roman" panose="02020603050405020304" pitchFamily="18" charset="0"/>
                <a:ea typeface="Calibri" panose="020F0502020204030204" pitchFamily="34" charset="0"/>
                <a:cs typeface="Microsoft Uighur"/>
              </a:rPr>
              <a:t>án</a:t>
            </a:r>
            <a:r>
              <a:rPr lang="en-US" sz="1300">
                <a:solidFill>
                  <a:srgbClr val="7030A0"/>
                </a:solidFill>
                <a:latin typeface="Times New Roman" panose="02020603050405020304" pitchFamily="18" charset="0"/>
                <a:ea typeface="Calibri" panose="020F0502020204030204" pitchFamily="34" charset="0"/>
                <a:cs typeface="Microsoft Uighur"/>
              </a:rPr>
              <a:t> </a:t>
            </a:r>
            <a:r>
              <a:rPr lang="en-US" sz="1300" smtClean="0">
                <a:solidFill>
                  <a:srgbClr val="7030A0"/>
                </a:solidFill>
                <a:latin typeface="Times New Roman" panose="02020603050405020304" pitchFamily="18" charset="0"/>
                <a:ea typeface="Calibri" panose="020F0502020204030204" pitchFamily="34" charset="0"/>
                <a:cs typeface="Microsoft Uighur"/>
              </a:rPr>
              <a:t>XD </a:t>
            </a:r>
            <a:r>
              <a:rPr lang="en-US" sz="1300" spc="20" smtClean="0">
                <a:solidFill>
                  <a:srgbClr val="7030A0"/>
                </a:solidFill>
                <a:latin typeface="Times New Roman" panose="02020603050405020304" pitchFamily="18" charset="0"/>
                <a:ea typeface="Calibri" panose="020F0502020204030204" pitchFamily="34" charset="0"/>
                <a:cs typeface="Microsoft Uighur"/>
              </a:rPr>
              <a:t>nhà </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ở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bao</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gồm</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nhà</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ở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và</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các</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công</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trình</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hạng</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mục</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khác</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trong</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dự</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án</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đầu</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tư</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xây</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dựng</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a:t>
            </a:r>
            <a:r>
              <a:rPr lang="en-US" sz="1300" spc="20" dirty="0" err="1" smtClean="0">
                <a:solidFill>
                  <a:srgbClr val="7030A0"/>
                </a:solidFill>
                <a:latin typeface="Times New Roman" panose="02020603050405020304" pitchFamily="18" charset="0"/>
                <a:ea typeface="Calibri" panose="020F0502020204030204" pitchFamily="34" charset="0"/>
                <a:cs typeface="Microsoft Uighur"/>
              </a:rPr>
              <a:t>nhà</a:t>
            </a:r>
            <a:r>
              <a:rPr lang="en-US" sz="1300" spc="20" dirty="0" smtClean="0">
                <a:solidFill>
                  <a:srgbClr val="7030A0"/>
                </a:solidFill>
                <a:latin typeface="Times New Roman" panose="02020603050405020304" pitchFamily="18" charset="0"/>
                <a:ea typeface="Calibri" panose="020F0502020204030204" pitchFamily="34" charset="0"/>
                <a:cs typeface="Microsoft Uighur"/>
              </a:rPr>
              <a:t> ở)</a:t>
            </a:r>
            <a:endParaRPr lang="en-US" sz="1300" dirty="0" smtClean="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64252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07</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TÀI CHÍNH ĐỂ PHÁT TRIỂN NHÀ Ở</a:t>
            </a:r>
            <a:endParaRPr sz="1800" dirty="0">
              <a:solidFill>
                <a:srgbClr val="ED2727"/>
              </a:solidFill>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3635" y="3516923"/>
            <a:ext cx="1858883" cy="1591449"/>
          </a:xfrm>
          <a:prstGeom prst="rect">
            <a:avLst/>
          </a:prstGeom>
        </p:spPr>
      </p:pic>
      <p:sp>
        <p:nvSpPr>
          <p:cNvPr id="8" name="Rectangle 7"/>
          <p:cNvSpPr/>
          <p:nvPr/>
        </p:nvSpPr>
        <p:spPr>
          <a:xfrm>
            <a:off x="488865" y="483850"/>
            <a:ext cx="8372638"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Hình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thức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động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b="1"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quy định củ thể các </a:t>
            </a:r>
            <a:r>
              <a:rPr lang="en-US" dirty="0" err="1" smtClean="0">
                <a:solidFill>
                  <a:srgbClr val="7030A0"/>
                </a:solidFill>
                <a:latin typeface="Times New Roman" panose="02020603050405020304" pitchFamily="18" charset="0"/>
                <a:cs typeface="Times New Roman" panose="02020603050405020304" pitchFamily="18" charset="0"/>
              </a:rPr>
              <a:t>hình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thức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huy</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động</a:t>
            </a:r>
            <a:r>
              <a:rPr lang="en-US" smtClean="0">
                <a:solidFill>
                  <a:srgbClr val="7030A0"/>
                </a:solidFill>
                <a:latin typeface="Times New Roman" panose="02020603050405020304" pitchFamily="18" charset="0"/>
                <a:cs typeface="Times New Roman" panose="02020603050405020304" pitchFamily="18" charset="0"/>
              </a:rPr>
              <a:t> vốn, bổ </a:t>
            </a:r>
            <a:r>
              <a:rPr lang="en-US" dirty="0" smtClean="0">
                <a:solidFill>
                  <a:srgbClr val="7030A0"/>
                </a:solidFill>
                <a:latin typeface="Times New Roman" panose="02020603050405020304" pitchFamily="18" charset="0"/>
                <a:cs typeface="Times New Roman" panose="02020603050405020304" pitchFamily="18" charset="0"/>
              </a:rPr>
              <a:t>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từng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thức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động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vốn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114)</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9" name="Elbow Connector 8"/>
          <p:cNvCxnSpPr>
            <a:endCxn id="10" idx="1"/>
          </p:cNvCxnSpPr>
          <p:nvPr/>
        </p:nvCxnSpPr>
        <p:spPr>
          <a:xfrm>
            <a:off x="588537" y="1000720"/>
            <a:ext cx="676507" cy="146194"/>
          </a:xfrm>
          <a:prstGeom prst="bentConnector3">
            <a:avLst>
              <a:gd name="adj1" fmla="val 50000"/>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1265044" y="1000720"/>
            <a:ext cx="7545660" cy="292388"/>
          </a:xfrm>
          <a:prstGeom prst="rect">
            <a:avLst/>
          </a:prstGeom>
        </p:spPr>
        <p:txBody>
          <a:bodyPr wrap="square">
            <a:spAutoFit/>
          </a:bodyPr>
          <a:lstStyle/>
          <a:p>
            <a:pPr algn="just">
              <a:spcBef>
                <a:spcPts val="400"/>
              </a:spcBef>
              <a:spcAft>
                <a:spcPts val="400"/>
              </a:spcAft>
            </a:pPr>
            <a:r>
              <a:rPr lang="en-US" sz="13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hình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thức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43-48):</a:t>
            </a:r>
            <a:endPar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6" name="Rectangle 15"/>
          <p:cNvSpPr/>
          <p:nvPr/>
        </p:nvSpPr>
        <p:spPr>
          <a:xfrm>
            <a:off x="488865" y="1290438"/>
            <a:ext cx="8476716" cy="692497"/>
          </a:xfrm>
          <a:prstGeom prst="rect">
            <a:avLst/>
          </a:prstGeom>
        </p:spPr>
        <p:txBody>
          <a:bodyPr wrap="square">
            <a:spAutoFit/>
          </a:bodyPr>
          <a:lstStyle/>
          <a:p>
            <a:pPr algn="just"/>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(1)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tác</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tác</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liên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liên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kết</a:t>
            </a:r>
            <a:r>
              <a:rPr lang="en-US" sz="1300" b="1" i="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 áp dụng đối với DA ĐT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hạ</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tầng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phân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lô</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nền</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ĐK: (21) đã có QĐ giao đất, cho thuê đất; hoặc chuyển mục đích SD đất; (2) đã có TB đủ ĐK huy động vốn của SXD nơi có dự án; (3) Nếu thế chấp thì phải đã giải chấp…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43)</a:t>
            </a:r>
            <a:endParaRPr lang="en-US" sz="1300" dirty="0">
              <a:solidFill>
                <a:srgbClr val="FF0000"/>
              </a:solidFill>
            </a:endParaRPr>
          </a:p>
        </p:txBody>
      </p:sp>
      <p:sp>
        <p:nvSpPr>
          <p:cNvPr id="19" name="Rectangle 18"/>
          <p:cNvSpPr/>
          <p:nvPr/>
        </p:nvSpPr>
        <p:spPr>
          <a:xfrm>
            <a:off x="488864" y="1958926"/>
            <a:ext cx="8476717" cy="692497"/>
          </a:xfrm>
          <a:prstGeom prst="rect">
            <a:avLst/>
          </a:prstGeom>
        </p:spPr>
        <p:txBody>
          <a:bodyPr wrap="square">
            <a:spAutoFit/>
          </a:bodyPr>
          <a:lstStyle/>
          <a:p>
            <a:pPr algn="just"/>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(2)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Phát</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trái</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phiếu</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cổ</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phiếu</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quỹ</a:t>
            </a:r>
            <a:r>
              <a:rPr lang="en-US" sz="1300" b="1" i="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đáp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ứng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ĐK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nghiệp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(2)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lựa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chọn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chủ</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(3)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nếu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thế</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chấp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giải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chấp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vượt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quá</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mức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SXD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nới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44)</a:t>
            </a:r>
            <a:endParaRPr lang="en-US" sz="1300" dirty="0">
              <a:solidFill>
                <a:srgbClr val="FF0000"/>
              </a:solidFill>
            </a:endParaRPr>
          </a:p>
        </p:txBody>
      </p:sp>
      <p:sp>
        <p:nvSpPr>
          <p:cNvPr id="12" name="Rectangle 11"/>
          <p:cNvSpPr/>
          <p:nvPr/>
        </p:nvSpPr>
        <p:spPr>
          <a:xfrm>
            <a:off x="488863" y="2616336"/>
            <a:ext cx="8476717" cy="492443"/>
          </a:xfrm>
          <a:prstGeom prst="rect">
            <a:avLst/>
          </a:prstGeom>
        </p:spPr>
        <p:txBody>
          <a:bodyPr wrap="square">
            <a:spAutoFit/>
          </a:bodyPr>
          <a:lstStyle/>
          <a:p>
            <a:pPr algn="just"/>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(3)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nguồn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300" b="1" i="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Nếu là DA đầu tư công thì theo PL đầu tư cộng; Nếu DA sử dụng vốn</a:t>
            </a:r>
            <a:r>
              <a:rPr lang="en-US" sz="1300" b="1" i="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vi-VN"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ngân sách</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hoặc vốn NN ngoài NS</a:t>
            </a:r>
            <a:r>
              <a:rPr lang="vi-VN"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thì phải có chủ trương đầu tư và QĐ đầu tư (có DA được phê duyệt)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45)</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3" name="Rectangle 12"/>
          <p:cNvSpPr/>
          <p:nvPr/>
        </p:nvSpPr>
        <p:spPr>
          <a:xfrm>
            <a:off x="488861" y="3109751"/>
            <a:ext cx="8476719" cy="669414"/>
          </a:xfrm>
          <a:prstGeom prst="rect">
            <a:avLst/>
          </a:prstGeom>
        </p:spPr>
        <p:txBody>
          <a:bodyPr wrap="square">
            <a:spAutoFit/>
          </a:bodyPr>
          <a:lstStyle/>
          <a:p>
            <a:pPr algn="just"/>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(4)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Vay</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tín</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dụng</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(TCTD),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tài</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chính</a:t>
            </a:r>
            <a:r>
              <a:rPr lang="en-US" sz="125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(TCTC</a:t>
            </a:r>
            <a:r>
              <a:rPr lang="en-US" sz="1250" b="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Nếu vay vồn TD thì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QD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giao</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thuê</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đất, có QSD đất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văn</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bản</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chấp</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thuận</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CTĐT trong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chấp</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thuận</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Nếu vay của TCTC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thì</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BC nghiên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cứu</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khả</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thi</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5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25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BC KT-KT DA được phê duyệt và tuân thủ ĐK cho vay của Bên cho vay vốn </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25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25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46)</a:t>
            </a:r>
            <a:endParaRPr lang="en-US" sz="125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4" name="Rectangle 13"/>
          <p:cNvSpPr/>
          <p:nvPr/>
        </p:nvSpPr>
        <p:spPr>
          <a:xfrm>
            <a:off x="488860" y="3792561"/>
            <a:ext cx="6950165" cy="692497"/>
          </a:xfrm>
          <a:prstGeom prst="rect">
            <a:avLst/>
          </a:prstGeom>
        </p:spPr>
        <p:txBody>
          <a:bodyPr wrap="square">
            <a:spAutoFit/>
          </a:bodyPr>
          <a:lstStyle/>
          <a:p>
            <a:pPr algn="just"/>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(5)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trực</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tiếp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pháp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tư, nếu nhà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thành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lập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mới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khác tại VN thì đáp ứng ĐK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chủ</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BC NCKT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BC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tế</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kỹ</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thuật được phê duyệt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47)</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5" name="Rectangle 14"/>
          <p:cNvSpPr/>
          <p:nvPr/>
        </p:nvSpPr>
        <p:spPr>
          <a:xfrm>
            <a:off x="488859" y="4489692"/>
            <a:ext cx="6704776" cy="692497"/>
          </a:xfrm>
          <a:prstGeom prst="rect">
            <a:avLst/>
          </a:prstGeom>
        </p:spPr>
        <p:txBody>
          <a:bodyPr wrap="square">
            <a:spAutoFit/>
          </a:bodyPr>
          <a:lstStyle/>
          <a:p>
            <a:pPr algn="just"/>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(6)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nguồn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300" b="1"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dụng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thương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mại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đảm</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ứng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luật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liên</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quan, phù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với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nguồn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khác</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 huy động (Điều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48)</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82457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08</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SỬ DỤNG NHÀ Ở</a:t>
            </a:r>
            <a:endParaRPr sz="1800" dirty="0">
              <a:solidFill>
                <a:srgbClr val="ED2727"/>
              </a:solidFill>
            </a:endParaRPr>
          </a:p>
        </p:txBody>
      </p:sp>
      <p:sp>
        <p:nvSpPr>
          <p:cNvPr id="71" name="Rectangle 70"/>
          <p:cNvSpPr/>
          <p:nvPr/>
        </p:nvSpPr>
        <p:spPr>
          <a:xfrm>
            <a:off x="2111376" y="601794"/>
            <a:ext cx="6651623" cy="954107"/>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VIII: </a:t>
            </a:r>
            <a:r>
              <a:rPr lang="en-US" b="1" dirty="0" err="1" smtClean="0">
                <a:solidFill>
                  <a:srgbClr val="FF0000"/>
                </a:solidFill>
                <a:latin typeface="Times New Roman" panose="02020603050405020304" pitchFamily="18" charset="0"/>
                <a:cs typeface="Times New Roman" panose="02020603050405020304" pitchFamily="18" charset="0"/>
              </a:rPr>
              <a:t>gồm</a:t>
            </a:r>
            <a:r>
              <a:rPr lang="en-US" b="1" dirty="0" smtClean="0">
                <a:solidFill>
                  <a:srgbClr val="FF0000"/>
                </a:solidFill>
                <a:latin typeface="Times New Roman" panose="02020603050405020304" pitchFamily="18" charset="0"/>
                <a:cs typeface="Times New Roman" panose="02020603050405020304" pitchFamily="18" charset="0"/>
              </a:rPr>
              <a:t> 24 </a:t>
            </a:r>
            <a:r>
              <a:rPr lang="en-US" b="1" dirty="0" err="1" smtClean="0">
                <a:solidFill>
                  <a:srgbClr val="FF0000"/>
                </a:solidFill>
                <a:latin typeface="Times New Roman" panose="02020603050405020304" pitchFamily="18" charset="0"/>
                <a:cs typeface="Times New Roman" panose="02020603050405020304" pitchFamily="18" charset="0"/>
              </a:rPr>
              <a:t>Điều</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118-141)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nội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dung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dụng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lập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lưu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trữ</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bàn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giao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hồ</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dụng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thuộc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tài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công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bảo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hiểm</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bảo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hành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bảo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trì</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tạo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phá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chuyển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đổi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công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năng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14" y="374017"/>
            <a:ext cx="1827886" cy="1348251"/>
          </a:xfrm>
          <a:prstGeom prst="rect">
            <a:avLst/>
          </a:prstGeom>
        </p:spPr>
      </p:pic>
      <p:sp>
        <p:nvSpPr>
          <p:cNvPr id="7" name="Rectangle 6"/>
          <p:cNvSpPr/>
          <p:nvPr/>
        </p:nvSpPr>
        <p:spPr>
          <a:xfrm>
            <a:off x="418938" y="1722268"/>
            <a:ext cx="8372638"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lập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lưu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trữ</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bàn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hồ</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việc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riêng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lẻ</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trong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có</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nghệ</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kiến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trúc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hóa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biệt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thự</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118-123);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chuyển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đổi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năng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124)</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9" name="Rectangle 8"/>
          <p:cNvSpPr/>
          <p:nvPr/>
        </p:nvSpPr>
        <p:spPr>
          <a:xfrm>
            <a:off x="1408561" y="2496283"/>
            <a:ext cx="7411591" cy="307777"/>
          </a:xfrm>
          <a:prstGeom prst="rect">
            <a:avLst/>
          </a:prstGeom>
        </p:spPr>
        <p:txBody>
          <a:bodyPr wrap="square">
            <a:spAutoFit/>
          </a:bodyPr>
          <a:lstStyle/>
          <a:p>
            <a:pPr algn="just"/>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vi-VN" dirty="0" smtClean="0">
                <a:solidFill>
                  <a:srgbClr val="FF5050"/>
                </a:solidFill>
                <a:latin typeface="Times New Roman" panose="02020603050405020304" pitchFamily="18" charset="0"/>
                <a:cs typeface="Times New Roman" panose="02020603050405020304" pitchFamily="18" charset="0"/>
              </a:rPr>
              <a:t>quy </a:t>
            </a:r>
            <a:r>
              <a:rPr lang="vi-VN" dirty="0">
                <a:solidFill>
                  <a:srgbClr val="FF5050"/>
                </a:solidFill>
                <a:latin typeface="Times New Roman" panose="02020603050405020304" pitchFamily="18" charset="0"/>
                <a:cs typeface="Times New Roman" panose="02020603050405020304" pitchFamily="18" charset="0"/>
              </a:rPr>
              <a:t>định cụ </a:t>
            </a:r>
            <a:r>
              <a:rPr lang="vi-VN">
                <a:solidFill>
                  <a:srgbClr val="FF5050"/>
                </a:solidFill>
                <a:latin typeface="Times New Roman" panose="02020603050405020304" pitchFamily="18" charset="0"/>
                <a:cs typeface="Times New Roman" panose="02020603050405020304" pitchFamily="18" charset="0"/>
              </a:rPr>
              <a:t>thể </a:t>
            </a:r>
            <a:r>
              <a:rPr lang="en-US" smtClean="0">
                <a:solidFill>
                  <a:srgbClr val="FF5050"/>
                </a:solidFill>
                <a:latin typeface="Times New Roman" panose="02020603050405020304" pitchFamily="18" charset="0"/>
                <a:cs typeface="Times New Roman" panose="02020603050405020304" pitchFamily="18" charset="0"/>
              </a:rPr>
              <a:t>(từ Điều 49 – Điều 57) các nội dung sau</a:t>
            </a:r>
            <a:r>
              <a:rPr lang="en-US" dirty="0" smtClean="0">
                <a:solidFill>
                  <a:srgbClr val="FF5050"/>
                </a:solidFill>
                <a:latin typeface="Times New Roman" panose="02020603050405020304" pitchFamily="18" charset="0"/>
                <a:cs typeface="Times New Roman" panose="02020603050405020304" pitchFamily="18" charset="0"/>
              </a:rPr>
              <a:t>:</a:t>
            </a:r>
          </a:p>
        </p:txBody>
      </p:sp>
      <p:cxnSp>
        <p:nvCxnSpPr>
          <p:cNvPr id="10" name="Elbow Connector 9"/>
          <p:cNvCxnSpPr/>
          <p:nvPr/>
        </p:nvCxnSpPr>
        <p:spPr>
          <a:xfrm>
            <a:off x="722761" y="2489933"/>
            <a:ext cx="685800" cy="184515"/>
          </a:xfrm>
          <a:prstGeom prst="bentConnector3">
            <a:avLst>
              <a:gd name="adj1" fmla="val 3333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77272" y="2827535"/>
            <a:ext cx="8223830" cy="523220"/>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1.1. Y</a:t>
            </a:r>
            <a:r>
              <a:rPr lang="vi-VN" b="1" dirty="0" smtClean="0">
                <a:solidFill>
                  <a:srgbClr val="FF5050"/>
                </a:solidFill>
                <a:latin typeface="Times New Roman" panose="02020603050405020304" pitchFamily="18" charset="0"/>
                <a:cs typeface="Times New Roman" panose="02020603050405020304" pitchFamily="18" charset="0"/>
              </a:rPr>
              <a:t>êu </a:t>
            </a:r>
            <a:r>
              <a:rPr lang="vi-VN" b="1">
                <a:solidFill>
                  <a:srgbClr val="FF5050"/>
                </a:solidFill>
                <a:latin typeface="Times New Roman" panose="02020603050405020304" pitchFamily="18" charset="0"/>
                <a:cs typeface="Times New Roman" panose="02020603050405020304" pitchFamily="18" charset="0"/>
              </a:rPr>
              <a:t>cầu </a:t>
            </a:r>
            <a:r>
              <a:rPr lang="en-US" b="1" smtClean="0">
                <a:solidFill>
                  <a:srgbClr val="FF5050"/>
                </a:solidFill>
                <a:latin typeface="Times New Roman" panose="02020603050405020304" pitchFamily="18" charset="0"/>
                <a:cs typeface="Times New Roman" panose="02020603050405020304" pitchFamily="18" charset="0"/>
              </a:rPr>
              <a:t>khi </a:t>
            </a:r>
            <a:r>
              <a:rPr lang="vi-VN" b="1" smtClean="0">
                <a:solidFill>
                  <a:srgbClr val="FF5050"/>
                </a:solidFill>
                <a:latin typeface="Times New Roman" panose="02020603050405020304" pitchFamily="18" charset="0"/>
                <a:cs typeface="Times New Roman" panose="02020603050405020304" pitchFamily="18" charset="0"/>
              </a:rPr>
              <a:t>chuyển </a:t>
            </a:r>
            <a:r>
              <a:rPr lang="vi-VN" b="1" dirty="0">
                <a:solidFill>
                  <a:srgbClr val="FF5050"/>
                </a:solidFill>
                <a:latin typeface="Times New Roman" panose="02020603050405020304" pitchFamily="18" charset="0"/>
                <a:cs typeface="Times New Roman" panose="02020603050405020304" pitchFamily="18" charset="0"/>
              </a:rPr>
              <a:t>đổi công năng nhà </a:t>
            </a:r>
            <a:r>
              <a:rPr lang="vi-VN" b="1" dirty="0" smtClean="0">
                <a:solidFill>
                  <a:srgbClr val="FF5050"/>
                </a:solidFill>
                <a:latin typeface="Times New Roman" panose="02020603050405020304" pitchFamily="18" charset="0"/>
                <a:cs typeface="Times New Roman" panose="02020603050405020304" pitchFamily="18" charset="0"/>
              </a:rPr>
              <a:t>ở</a:t>
            </a:r>
            <a:r>
              <a:rPr lang="en-US" dirty="0" smtClean="0">
                <a:solidFill>
                  <a:srgbClr val="FF5050"/>
                </a:solidFill>
                <a:latin typeface="Times New Roman" panose="02020603050405020304" pitchFamily="18" charset="0"/>
                <a:cs typeface="Times New Roman" panose="02020603050405020304" pitchFamily="18" charset="0"/>
              </a:rPr>
              <a:t>:</a:t>
            </a:r>
            <a:r>
              <a:rPr lang="vi-VN" dirty="0" smtClean="0">
                <a:solidFill>
                  <a:srgbClr val="FF5050"/>
                </a:solidFill>
                <a:latin typeface="Times New Roman" panose="02020603050405020304" pitchFamily="18" charset="0"/>
                <a:cs typeface="Times New Roman" panose="02020603050405020304" pitchFamily="18" charset="0"/>
              </a:rPr>
              <a:t> </a:t>
            </a:r>
            <a:r>
              <a:rPr lang="vi-VN" dirty="0">
                <a:solidFill>
                  <a:srgbClr val="7030A0"/>
                </a:solidFill>
                <a:latin typeface="Times New Roman" panose="02020603050405020304" pitchFamily="18" charset="0"/>
                <a:cs typeface="Times New Roman" panose="02020603050405020304" pitchFamily="18" charset="0"/>
              </a:rPr>
              <a:t>áp dụng đối với nhà ở đã hoàn thành nghiệm thu đưa vào </a:t>
            </a:r>
            <a:r>
              <a:rPr lang="vi-VN">
                <a:solidFill>
                  <a:srgbClr val="7030A0"/>
                </a:solidFill>
                <a:latin typeface="Times New Roman" panose="02020603050405020304" pitchFamily="18" charset="0"/>
                <a:cs typeface="Times New Roman" panose="02020603050405020304" pitchFamily="18" charset="0"/>
              </a:rPr>
              <a:t>sử </a:t>
            </a:r>
            <a:r>
              <a:rPr lang="vi-VN" smtClean="0">
                <a:solidFill>
                  <a:srgbClr val="7030A0"/>
                </a:solidFill>
                <a:latin typeface="Times New Roman" panose="02020603050405020304" pitchFamily="18" charset="0"/>
                <a:cs typeface="Times New Roman" panose="02020603050405020304" pitchFamily="18" charset="0"/>
              </a:rPr>
              <a:t>dụng</a:t>
            </a:r>
            <a:r>
              <a:rPr lang="en-US" smtClean="0">
                <a:solidFill>
                  <a:srgbClr val="7030A0"/>
                </a:solidFill>
                <a:latin typeface="Times New Roman" panose="02020603050405020304" pitchFamily="18" charset="0"/>
                <a:cs typeface="Times New Roman" panose="02020603050405020304" pitchFamily="18" charset="0"/>
              </a:rPr>
              <a:t>; Nếu đang XD thì thực hiện </a:t>
            </a:r>
            <a:r>
              <a:rPr lang="vi-VN" smtClean="0">
                <a:solidFill>
                  <a:srgbClr val="7030A0"/>
                </a:solidFill>
                <a:latin typeface="Times New Roman" panose="02020603050405020304" pitchFamily="18" charset="0"/>
                <a:cs typeface="Times New Roman" panose="02020603050405020304" pitchFamily="18" charset="0"/>
              </a:rPr>
              <a:t>theo </a:t>
            </a:r>
            <a:r>
              <a:rPr lang="vi-VN" dirty="0">
                <a:solidFill>
                  <a:srgbClr val="7030A0"/>
                </a:solidFill>
                <a:latin typeface="Times New Roman" panose="02020603050405020304" pitchFamily="18" charset="0"/>
                <a:cs typeface="Times New Roman" panose="02020603050405020304" pitchFamily="18" charset="0"/>
              </a:rPr>
              <a:t>pháp luật đầu </a:t>
            </a:r>
            <a:r>
              <a:rPr lang="vi-VN" dirty="0"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49)</a:t>
            </a:r>
            <a:r>
              <a:rPr lang="vi-VN" dirty="0" smtClean="0">
                <a:solidFill>
                  <a:srgbClr val="7030A0"/>
                </a:solidFill>
                <a:latin typeface="Times New Roman" panose="02020603050405020304" pitchFamily="18" charset="0"/>
                <a:cs typeface="Times New Roman" panose="02020603050405020304" pitchFamily="18" charset="0"/>
              </a:rPr>
              <a:t>; </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8" name="Rectangle 7"/>
          <p:cNvSpPr/>
          <p:nvPr/>
        </p:nvSpPr>
        <p:spPr>
          <a:xfrm>
            <a:off x="581961" y="4066439"/>
            <a:ext cx="8206438" cy="523220"/>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1.3. </a:t>
            </a:r>
            <a:r>
              <a:rPr lang="en-US" b="1" dirty="0" err="1" smtClean="0">
                <a:solidFill>
                  <a:srgbClr val="FF5050"/>
                </a:solidFill>
                <a:latin typeface="Times New Roman" panose="02020603050405020304" pitchFamily="18" charset="0"/>
                <a:cs typeface="Times New Roman" panose="02020603050405020304" pitchFamily="18" charset="0"/>
              </a:rPr>
              <a:t>Trình</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tự</a:t>
            </a:r>
            <a:r>
              <a:rPr lang="en-US" b="1" dirty="0" smtClean="0">
                <a:solidFill>
                  <a:srgbClr val="FF5050"/>
                </a:solidFill>
                <a:latin typeface="Times New Roman" panose="02020603050405020304" pitchFamily="18" charset="0"/>
                <a:cs typeface="Times New Roman" panose="02020603050405020304" pitchFamily="18" charset="0"/>
              </a:rPr>
              <a:t>, </a:t>
            </a:r>
            <a:r>
              <a:rPr lang="en-US" b="1" err="1" smtClean="0">
                <a:solidFill>
                  <a:srgbClr val="FF5050"/>
                </a:solidFill>
                <a:latin typeface="Times New Roman" panose="02020603050405020304" pitchFamily="18" charset="0"/>
                <a:cs typeface="Times New Roman" panose="02020603050405020304" pitchFamily="18" charset="0"/>
              </a:rPr>
              <a:t>thủ</a:t>
            </a:r>
            <a:r>
              <a:rPr lang="en-US" b="1" smtClean="0">
                <a:solidFill>
                  <a:srgbClr val="FF5050"/>
                </a:solidFill>
                <a:latin typeface="Times New Roman" panose="02020603050405020304" pitchFamily="18" charset="0"/>
                <a:cs typeface="Times New Roman" panose="02020603050405020304" pitchFamily="18" charset="0"/>
              </a:rPr>
              <a:t> tục chấp thuận: </a:t>
            </a:r>
            <a:r>
              <a:rPr lang="en-US" dirty="0" smtClean="0">
                <a:solidFill>
                  <a:srgbClr val="7030A0"/>
                </a:solidFill>
                <a:latin typeface="Times New Roman" panose="02020603050405020304" pitchFamily="18" charset="0"/>
                <a:cs typeface="Times New Roman" panose="02020603050405020304" pitchFamily="18" charset="0"/>
              </a:rPr>
              <a:t>Q</a:t>
            </a:r>
            <a:r>
              <a:rPr lang="vi-VN" dirty="0" smtClean="0">
                <a:solidFill>
                  <a:srgbClr val="7030A0"/>
                </a:solidFill>
                <a:latin typeface="Times New Roman" panose="02020603050405020304" pitchFamily="18" charset="0"/>
                <a:cs typeface="Times New Roman" panose="02020603050405020304" pitchFamily="18" charset="0"/>
              </a:rPr>
              <a:t>uy </a:t>
            </a:r>
            <a:r>
              <a:rPr lang="vi-VN" dirty="0">
                <a:solidFill>
                  <a:srgbClr val="7030A0"/>
                </a:solidFill>
                <a:latin typeface="Times New Roman" panose="02020603050405020304" pitchFamily="18" charset="0"/>
                <a:cs typeface="Times New Roman" panose="02020603050405020304" pitchFamily="18" charset="0"/>
              </a:rPr>
              <a:t>định cụ thể về hồ sơ, trình tự, thủ tục thực hiện chuyển đổi và việc </a:t>
            </a:r>
            <a:r>
              <a:rPr lang="vi-VN">
                <a:solidFill>
                  <a:srgbClr val="7030A0"/>
                </a:solidFill>
                <a:latin typeface="Times New Roman" panose="02020603050405020304" pitchFamily="18" charset="0"/>
                <a:cs typeface="Times New Roman" panose="02020603050405020304" pitchFamily="18" charset="0"/>
              </a:rPr>
              <a:t>quản </a:t>
            </a:r>
            <a:r>
              <a:rPr lang="vi-VN" smtClean="0">
                <a:solidFill>
                  <a:srgbClr val="7030A0"/>
                </a:solidFill>
                <a:latin typeface="Times New Roman" panose="02020603050405020304" pitchFamily="18" charset="0"/>
                <a:cs typeface="Times New Roman" panose="02020603050405020304" pitchFamily="18" charset="0"/>
              </a:rPr>
              <a:t>lý</a:t>
            </a:r>
            <a:r>
              <a:rPr lang="en-US" smtClean="0">
                <a:solidFill>
                  <a:srgbClr val="7030A0"/>
                </a:solidFill>
                <a:latin typeface="Times New Roman" panose="02020603050405020304" pitchFamily="18" charset="0"/>
                <a:cs typeface="Times New Roman" panose="02020603050405020304" pitchFamily="18" charset="0"/>
              </a:rPr>
              <a:t>,</a:t>
            </a:r>
            <a:r>
              <a:rPr lang="vi-VN" smtClean="0">
                <a:solidFill>
                  <a:srgbClr val="7030A0"/>
                </a:solidFill>
                <a:latin typeface="Times New Roman" panose="02020603050405020304" pitchFamily="18" charset="0"/>
                <a:cs typeface="Times New Roman" panose="02020603050405020304" pitchFamily="18" charset="0"/>
              </a:rPr>
              <a:t> </a:t>
            </a:r>
            <a:r>
              <a:rPr lang="vi-VN" dirty="0">
                <a:solidFill>
                  <a:srgbClr val="7030A0"/>
                </a:solidFill>
                <a:latin typeface="Times New Roman" panose="02020603050405020304" pitchFamily="18" charset="0"/>
                <a:cs typeface="Times New Roman" panose="02020603050405020304" pitchFamily="18" charset="0"/>
              </a:rPr>
              <a:t>sử dụng sau chuyển đổi nhằm bảo đảm sử dụng nhà ở đúng mục đích, hiệu </a:t>
            </a:r>
            <a:r>
              <a:rPr lang="vi-VN" dirty="0" smtClean="0">
                <a:solidFill>
                  <a:srgbClr val="7030A0"/>
                </a:solidFill>
                <a:latin typeface="Times New Roman" panose="02020603050405020304" pitchFamily="18" charset="0"/>
                <a:cs typeface="Times New Roman" panose="02020603050405020304" pitchFamily="18" charset="0"/>
              </a:rPr>
              <a:t>quả</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51,52); </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556561" y="4592556"/>
            <a:ext cx="8263591" cy="523220"/>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1.4. </a:t>
            </a:r>
            <a:r>
              <a:rPr lang="en-US" b="1" dirty="0" err="1" smtClean="0">
                <a:solidFill>
                  <a:srgbClr val="FF5050"/>
                </a:solidFill>
                <a:latin typeface="Times New Roman" panose="02020603050405020304" pitchFamily="18" charset="0"/>
                <a:cs typeface="Times New Roman" panose="02020603050405020304" pitchFamily="18" charset="0"/>
              </a:rPr>
              <a:t>Các</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trường</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hợp</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được</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chuyển</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đổi</a:t>
            </a:r>
            <a:r>
              <a:rPr lang="en-US" dirty="0" smtClean="0">
                <a:solidFill>
                  <a:srgbClr val="FF505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q</a:t>
            </a:r>
            <a:r>
              <a:rPr lang="vi-VN" dirty="0" smtClean="0">
                <a:solidFill>
                  <a:srgbClr val="7030A0"/>
                </a:solidFill>
                <a:latin typeface="Times New Roman" panose="02020603050405020304" pitchFamily="18" charset="0"/>
                <a:cs typeface="Times New Roman" panose="02020603050405020304" pitchFamily="18" charset="0"/>
              </a:rPr>
              <a:t>uy </a:t>
            </a:r>
            <a:r>
              <a:rPr lang="vi-VN" dirty="0">
                <a:solidFill>
                  <a:srgbClr val="7030A0"/>
                </a:solidFill>
                <a:latin typeface="Times New Roman" panose="02020603050405020304" pitchFamily="18" charset="0"/>
                <a:cs typeface="Times New Roman" panose="02020603050405020304" pitchFamily="18" charset="0"/>
              </a:rPr>
              <a:t>định các trường hợp </a:t>
            </a:r>
            <a:r>
              <a:rPr lang="vi-VN">
                <a:solidFill>
                  <a:srgbClr val="7030A0"/>
                </a:solidFill>
                <a:latin typeface="Times New Roman" panose="02020603050405020304" pitchFamily="18" charset="0"/>
                <a:cs typeface="Times New Roman" panose="02020603050405020304" pitchFamily="18" charset="0"/>
              </a:rPr>
              <a:t>chuyển </a:t>
            </a:r>
            <a:r>
              <a:rPr lang="vi-VN" smtClean="0">
                <a:solidFill>
                  <a:srgbClr val="7030A0"/>
                </a:solidFill>
                <a:latin typeface="Times New Roman" panose="02020603050405020304" pitchFamily="18" charset="0"/>
                <a:cs typeface="Times New Roman" panose="02020603050405020304" pitchFamily="18" charset="0"/>
              </a:rPr>
              <a:t>đổi</a:t>
            </a:r>
            <a:r>
              <a:rPr lang="en-US" smtClean="0">
                <a:solidFill>
                  <a:srgbClr val="7030A0"/>
                </a:solidFill>
                <a:latin typeface="Times New Roman" panose="02020603050405020304" pitchFamily="18" charset="0"/>
                <a:cs typeface="Times New Roman" panose="02020603050405020304" pitchFamily="18" charset="0"/>
              </a:rPr>
              <a:t> c/năng</a:t>
            </a:r>
            <a:r>
              <a:rPr lang="vi-VN" smtClean="0">
                <a:solidFill>
                  <a:srgbClr val="7030A0"/>
                </a:solidFill>
                <a:latin typeface="Times New Roman" panose="02020603050405020304" pitchFamily="18" charset="0"/>
                <a:cs typeface="Times New Roman" panose="02020603050405020304" pitchFamily="18" charset="0"/>
              </a:rPr>
              <a:t> </a:t>
            </a:r>
            <a:r>
              <a:rPr lang="vi-VN" dirty="0">
                <a:solidFill>
                  <a:srgbClr val="7030A0"/>
                </a:solidFill>
                <a:latin typeface="Times New Roman" panose="02020603050405020304" pitchFamily="18" charset="0"/>
                <a:cs typeface="Times New Roman" panose="02020603050405020304" pitchFamily="18" charset="0"/>
              </a:rPr>
              <a:t>cụ thể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53-56); </a:t>
            </a:r>
            <a:r>
              <a:rPr lang="vi-VN" smtClean="0">
                <a:solidFill>
                  <a:srgbClr val="7030A0"/>
                </a:solidFill>
                <a:latin typeface="Times New Roman" panose="02020603050405020304" pitchFamily="18" charset="0"/>
                <a:cs typeface="Times New Roman" panose="02020603050405020304" pitchFamily="18" charset="0"/>
              </a:rPr>
              <a:t>các </a:t>
            </a:r>
            <a:r>
              <a:rPr lang="vi-VN" dirty="0">
                <a:solidFill>
                  <a:srgbClr val="7030A0"/>
                </a:solidFill>
                <a:latin typeface="Times New Roman" panose="02020603050405020304" pitchFamily="18" charset="0"/>
                <a:cs typeface="Times New Roman" panose="02020603050405020304" pitchFamily="18" charset="0"/>
              </a:rPr>
              <a:t>trường hợp thuộc thẩm quyền Thủ tướng Chính </a:t>
            </a:r>
            <a:r>
              <a:rPr lang="vi-VN">
                <a:solidFill>
                  <a:srgbClr val="7030A0"/>
                </a:solidFill>
                <a:latin typeface="Times New Roman" panose="02020603050405020304" pitchFamily="18" charset="0"/>
                <a:cs typeface="Times New Roman" panose="02020603050405020304" pitchFamily="18" charset="0"/>
              </a:rPr>
              <a:t>phủ </a:t>
            </a:r>
            <a:r>
              <a:rPr lang="en-US" smtClean="0">
                <a:solidFill>
                  <a:srgbClr val="7030A0"/>
                </a:solidFill>
                <a:latin typeface="Times New Roman" panose="02020603050405020304" pitchFamily="18" charset="0"/>
                <a:cs typeface="Times New Roman" panose="02020603050405020304" pitchFamily="18" charset="0"/>
              </a:rPr>
              <a:t>quyết định, bao gồm cả bán đấu giá nhà ở (Điều 57)</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567745" y="3349822"/>
            <a:ext cx="8195254" cy="738664"/>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1.2. </a:t>
            </a:r>
            <a:r>
              <a:rPr lang="en-US" b="1" err="1" smtClean="0">
                <a:solidFill>
                  <a:srgbClr val="FF5050"/>
                </a:solidFill>
                <a:latin typeface="Times New Roman" panose="02020603050405020304" pitchFamily="18" charset="0"/>
                <a:cs typeface="Times New Roman" panose="02020603050405020304" pitchFamily="18" charset="0"/>
              </a:rPr>
              <a:t>Thẩm</a:t>
            </a:r>
            <a:r>
              <a:rPr lang="en-US" b="1" smtClean="0">
                <a:solidFill>
                  <a:srgbClr val="FF5050"/>
                </a:solidFill>
                <a:latin typeface="Times New Roman" panose="02020603050405020304" pitchFamily="18" charset="0"/>
                <a:cs typeface="Times New Roman" panose="02020603050405020304" pitchFamily="18" charset="0"/>
              </a:rPr>
              <a:t> quyền chấp thuận chuyển đổi công năng: </a:t>
            </a:r>
            <a:r>
              <a:rPr lang="en-US" smtClean="0">
                <a:solidFill>
                  <a:srgbClr val="7030A0"/>
                </a:solidFill>
                <a:latin typeface="Times New Roman" panose="02020603050405020304" pitchFamily="18" charset="0"/>
                <a:cs typeface="Times New Roman" panose="02020603050405020304" pitchFamily="18" charset="0"/>
              </a:rPr>
              <a:t>Tuy từng trường hợp sẽ do </a:t>
            </a:r>
            <a:r>
              <a:rPr lang="vi-VN" smtClean="0">
                <a:solidFill>
                  <a:srgbClr val="7030A0"/>
                </a:solidFill>
                <a:latin typeface="Times New Roman" panose="02020603050405020304" pitchFamily="18" charset="0"/>
                <a:cs typeface="Times New Roman" panose="02020603050405020304" pitchFamily="18" charset="0"/>
              </a:rPr>
              <a:t>UBND </a:t>
            </a:r>
            <a:r>
              <a:rPr lang="vi-VN">
                <a:solidFill>
                  <a:srgbClr val="7030A0"/>
                </a:solidFill>
                <a:latin typeface="Times New Roman" panose="02020603050405020304" pitchFamily="18" charset="0"/>
                <a:cs typeface="Times New Roman" panose="02020603050405020304" pitchFamily="18" charset="0"/>
              </a:rPr>
              <a:t>cấp </a:t>
            </a:r>
            <a:r>
              <a:rPr lang="vi-VN" smtClean="0">
                <a:solidFill>
                  <a:srgbClr val="7030A0"/>
                </a:solidFill>
                <a:latin typeface="Times New Roman" panose="02020603050405020304" pitchFamily="18" charset="0"/>
                <a:cs typeface="Times New Roman" panose="02020603050405020304" pitchFamily="18" charset="0"/>
              </a:rPr>
              <a:t>tỉnh</a:t>
            </a:r>
            <a:r>
              <a:rPr lang="en-US" smtClean="0">
                <a:solidFill>
                  <a:srgbClr val="7030A0"/>
                </a:solidFill>
                <a:latin typeface="Times New Roman" panose="02020603050405020304" pitchFamily="18" charset="0"/>
                <a:cs typeface="Times New Roman" panose="02020603050405020304" pitchFamily="18" charset="0"/>
              </a:rPr>
              <a:t> hoặc BXD chấp thuận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50). BXD chấp thuận đối với DA có vốn NSTW, DA do TTCP chấp thuận CT, nhà ở thuộc TS công do các cơ quan TW quản lý; </a:t>
            </a:r>
            <a:r>
              <a:rPr lang="en-US" smtClean="0">
                <a:solidFill>
                  <a:srgbClr val="7030A0"/>
                </a:solidFill>
                <a:latin typeface="Times New Roman" panose="02020603050405020304" pitchFamily="18" charset="0"/>
                <a:cs typeface="Times New Roman" panose="02020603050405020304" pitchFamily="18" charset="0"/>
              </a:rPr>
              <a:t>các trường hợp còn </a:t>
            </a:r>
            <a:r>
              <a:rPr lang="en-US" smtClean="0">
                <a:solidFill>
                  <a:srgbClr val="7030A0"/>
                </a:solidFill>
                <a:latin typeface="Times New Roman" panose="02020603050405020304" pitchFamily="18" charset="0"/>
                <a:cs typeface="Times New Roman" panose="02020603050405020304" pitchFamily="18" charset="0"/>
              </a:rPr>
              <a:t>lại do UBND cấp tỉnh chấp thuận.</a:t>
            </a:r>
            <a:endParaRPr lang="en-US"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308001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08</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SỬ DỤNG NHÀ Ở</a:t>
            </a:r>
            <a:endParaRPr sz="1800" dirty="0">
              <a:solidFill>
                <a:srgbClr val="ED2727"/>
              </a:solidFill>
            </a:endParaRPr>
          </a:p>
        </p:txBody>
      </p:sp>
      <p:sp>
        <p:nvSpPr>
          <p:cNvPr id="7" name="Rectangle 6"/>
          <p:cNvSpPr/>
          <p:nvPr/>
        </p:nvSpPr>
        <p:spPr>
          <a:xfrm>
            <a:off x="393615" y="454236"/>
            <a:ext cx="8372638"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thuộc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tài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ở thuộc SH nhà nước trước đây; về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đối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tượng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smtClean="0">
                <a:solidFill>
                  <a:schemeClr val="accent6">
                    <a:lumMod val="75000"/>
                  </a:schemeClr>
                </a:solidFill>
                <a:latin typeface="Times New Roman" panose="02020603050405020304" pitchFamily="18" charset="0"/>
                <a:cs typeface="Times New Roman" panose="02020603050405020304" pitchFamily="18" charset="0"/>
              </a:rPr>
              <a:t> ở, việc cưỡng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hồi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thuộc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tài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125-127)</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88456" y="2956954"/>
            <a:ext cx="8388843" cy="954107"/>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(3) C</a:t>
            </a:r>
            <a:r>
              <a:rPr lang="vi-VN" b="1" dirty="0" smtClean="0">
                <a:solidFill>
                  <a:srgbClr val="FF5050"/>
                </a:solidFill>
                <a:latin typeface="Times New Roman" panose="02020603050405020304" pitchFamily="18" charset="0"/>
                <a:cs typeface="Times New Roman" panose="02020603050405020304" pitchFamily="18" charset="0"/>
              </a:rPr>
              <a:t>hính </a:t>
            </a:r>
            <a:r>
              <a:rPr lang="vi-VN" b="1" dirty="0">
                <a:solidFill>
                  <a:srgbClr val="FF5050"/>
                </a:solidFill>
                <a:latin typeface="Times New Roman" panose="02020603050405020304" pitchFamily="18" charset="0"/>
                <a:cs typeface="Times New Roman" panose="02020603050405020304" pitchFamily="18" charset="0"/>
              </a:rPr>
              <a:t>sách miễn, giảm tiền mua nhà</a:t>
            </a:r>
            <a:r>
              <a:rPr lang="vi-VN" dirty="0">
                <a:solidFill>
                  <a:srgbClr val="7030A0"/>
                </a:solidFill>
                <a:latin typeface="Times New Roman" panose="02020603050405020304" pitchFamily="18" charset="0"/>
                <a:cs typeface="Times New Roman" panose="02020603050405020304" pitchFamily="18" charset="0"/>
              </a:rPr>
              <a:t>: bổ sung quy định miễn, giảm tiền </a:t>
            </a:r>
            <a:r>
              <a:rPr lang="vi-VN">
                <a:solidFill>
                  <a:srgbClr val="7030A0"/>
                </a:solidFill>
                <a:latin typeface="Times New Roman" panose="02020603050405020304" pitchFamily="18" charset="0"/>
                <a:cs typeface="Times New Roman" panose="02020603050405020304" pitchFamily="18" charset="0"/>
              </a:rPr>
              <a:t>nhà </a:t>
            </a:r>
            <a:r>
              <a:rPr lang="vi-VN" smtClean="0">
                <a:solidFill>
                  <a:srgbClr val="7030A0"/>
                </a:solidFill>
                <a:latin typeface="Times New Roman" panose="02020603050405020304" pitchFamily="18" charset="0"/>
                <a:cs typeface="Times New Roman" panose="02020603050405020304" pitchFamily="18" charset="0"/>
              </a:rPr>
              <a:t>ở </a:t>
            </a:r>
            <a:r>
              <a:rPr lang="vi-VN" dirty="0">
                <a:solidFill>
                  <a:srgbClr val="7030A0"/>
                </a:solidFill>
                <a:latin typeface="Times New Roman" panose="02020603050405020304" pitchFamily="18" charset="0"/>
                <a:cs typeface="Times New Roman" panose="02020603050405020304" pitchFamily="18" charset="0"/>
              </a:rPr>
              <a:t>cũ </a:t>
            </a:r>
            <a:r>
              <a:rPr lang="vi-VN">
                <a:solidFill>
                  <a:srgbClr val="7030A0"/>
                </a:solidFill>
                <a:latin typeface="Times New Roman" panose="02020603050405020304" pitchFamily="18" charset="0"/>
                <a:cs typeface="Times New Roman" panose="02020603050405020304" pitchFamily="18" charset="0"/>
              </a:rPr>
              <a:t>cho </a:t>
            </a:r>
            <a:r>
              <a:rPr lang="vi-VN" smtClean="0">
                <a:solidFill>
                  <a:srgbClr val="7030A0"/>
                </a:solidFill>
                <a:latin typeface="Times New Roman" panose="02020603050405020304" pitchFamily="18" charset="0"/>
                <a:cs typeface="Times New Roman" panose="02020603050405020304" pitchFamily="18" charset="0"/>
              </a:rPr>
              <a:t>người </a:t>
            </a:r>
            <a:r>
              <a:rPr lang="vi-VN" dirty="0">
                <a:solidFill>
                  <a:srgbClr val="7030A0"/>
                </a:solidFill>
                <a:latin typeface="Times New Roman" panose="02020603050405020304" pitchFamily="18" charset="0"/>
                <a:cs typeface="Times New Roman" panose="02020603050405020304" pitchFamily="18" charset="0"/>
              </a:rPr>
              <a:t>có công với cách </a:t>
            </a:r>
            <a:r>
              <a:rPr lang="vi-VN">
                <a:solidFill>
                  <a:srgbClr val="7030A0"/>
                </a:solidFill>
                <a:latin typeface="Times New Roman" panose="02020603050405020304" pitchFamily="18" charset="0"/>
                <a:cs typeface="Times New Roman" panose="02020603050405020304" pitchFamily="18" charset="0"/>
              </a:rPr>
              <a:t>mạng </a:t>
            </a:r>
            <a:r>
              <a:rPr lang="en-US" smtClean="0">
                <a:solidFill>
                  <a:srgbClr val="7030A0"/>
                </a:solidFill>
                <a:latin typeface="Times New Roman" panose="02020603050405020304" pitchFamily="18" charset="0"/>
                <a:cs typeface="Times New Roman" panose="02020603050405020304" pitchFamily="18" charset="0"/>
              </a:rPr>
              <a:t>trong </a:t>
            </a:r>
            <a:r>
              <a:rPr lang="vi-VN" smtClean="0">
                <a:solidFill>
                  <a:srgbClr val="7030A0"/>
                </a:solidFill>
                <a:latin typeface="Times New Roman" panose="02020603050405020304" pitchFamily="18" charset="0"/>
                <a:cs typeface="Times New Roman" panose="02020603050405020304" pitchFamily="18" charset="0"/>
              </a:rPr>
              <a:t>trường </a:t>
            </a:r>
            <a:r>
              <a:rPr lang="vi-VN" dirty="0">
                <a:solidFill>
                  <a:srgbClr val="7030A0"/>
                </a:solidFill>
                <a:latin typeface="Times New Roman" panose="02020603050405020304" pitchFamily="18" charset="0"/>
                <a:cs typeface="Times New Roman" panose="02020603050405020304" pitchFamily="18" charset="0"/>
              </a:rPr>
              <a:t>hợp được bố trí nhà ở từ ngày 05/7/1994 đến trước ngày 19/01/2007, bỏ quy </a:t>
            </a:r>
            <a:r>
              <a:rPr lang="vi-VN">
                <a:solidFill>
                  <a:srgbClr val="7030A0"/>
                </a:solidFill>
                <a:latin typeface="Times New Roman" panose="02020603050405020304" pitchFamily="18" charset="0"/>
                <a:cs typeface="Times New Roman" panose="02020603050405020304" pitchFamily="18" charset="0"/>
              </a:rPr>
              <a:t>định </a:t>
            </a:r>
            <a:r>
              <a:rPr lang="vi-VN" smtClean="0">
                <a:solidFill>
                  <a:srgbClr val="7030A0"/>
                </a:solidFill>
                <a:latin typeface="Times New Roman" panose="02020603050405020304" pitchFamily="18" charset="0"/>
                <a:cs typeface="Times New Roman" panose="02020603050405020304" pitchFamily="18" charset="0"/>
              </a:rPr>
              <a:t>miễn</a:t>
            </a:r>
            <a:r>
              <a:rPr lang="en-US" smtClean="0">
                <a:solidFill>
                  <a:srgbClr val="7030A0"/>
                </a:solidFill>
                <a:latin typeface="Times New Roman" panose="02020603050405020304" pitchFamily="18" charset="0"/>
                <a:cs typeface="Times New Roman" panose="02020603050405020304" pitchFamily="18" charset="0"/>
              </a:rPr>
              <a:t>,</a:t>
            </a:r>
            <a:r>
              <a:rPr lang="vi-VN" smtClean="0">
                <a:solidFill>
                  <a:srgbClr val="7030A0"/>
                </a:solidFill>
                <a:latin typeface="Times New Roman" panose="02020603050405020304" pitchFamily="18" charset="0"/>
                <a:cs typeface="Times New Roman" panose="02020603050405020304" pitchFamily="18" charset="0"/>
              </a:rPr>
              <a:t> </a:t>
            </a:r>
            <a:r>
              <a:rPr lang="vi-VN" dirty="0">
                <a:solidFill>
                  <a:srgbClr val="7030A0"/>
                </a:solidFill>
                <a:latin typeface="Times New Roman" panose="02020603050405020304" pitchFamily="18" charset="0"/>
                <a:cs typeface="Times New Roman" panose="02020603050405020304" pitchFamily="18" charset="0"/>
              </a:rPr>
              <a:t>giảm </a:t>
            </a:r>
            <a:r>
              <a:rPr lang="vi-VN">
                <a:solidFill>
                  <a:srgbClr val="7030A0"/>
                </a:solidFill>
                <a:latin typeface="Times New Roman" panose="02020603050405020304" pitchFamily="18" charset="0"/>
                <a:cs typeface="Times New Roman" panose="02020603050405020304" pitchFamily="18" charset="0"/>
              </a:rPr>
              <a:t>tiền </a:t>
            </a:r>
            <a:r>
              <a:rPr lang="vi-VN" smtClean="0">
                <a:solidFill>
                  <a:srgbClr val="7030A0"/>
                </a:solidFill>
                <a:latin typeface="Times New Roman" panose="02020603050405020304" pitchFamily="18" charset="0"/>
                <a:cs typeface="Times New Roman" panose="02020603050405020304" pitchFamily="18" charset="0"/>
              </a:rPr>
              <a:t>đất đối </a:t>
            </a:r>
            <a:r>
              <a:rPr lang="en-US" smtClean="0">
                <a:solidFill>
                  <a:srgbClr val="7030A0"/>
                </a:solidFill>
                <a:latin typeface="Times New Roman" panose="02020603050405020304" pitchFamily="18" charset="0"/>
                <a:cs typeface="Times New Roman" panose="02020603050405020304" pitchFamily="18" charset="0"/>
              </a:rPr>
              <a:t>với </a:t>
            </a:r>
            <a:r>
              <a:rPr lang="vi-VN" smtClean="0">
                <a:solidFill>
                  <a:srgbClr val="7030A0"/>
                </a:solidFill>
                <a:latin typeface="Times New Roman" panose="02020603050405020304" pitchFamily="18" charset="0"/>
                <a:cs typeface="Times New Roman" panose="02020603050405020304" pitchFamily="18" charset="0"/>
              </a:rPr>
              <a:t>người </a:t>
            </a:r>
            <a:r>
              <a:rPr lang="vi-VN" dirty="0">
                <a:solidFill>
                  <a:srgbClr val="7030A0"/>
                </a:solidFill>
                <a:latin typeface="Times New Roman" panose="02020603050405020304" pitchFamily="18" charset="0"/>
                <a:cs typeface="Times New Roman" panose="02020603050405020304" pitchFamily="18" charset="0"/>
              </a:rPr>
              <a:t>khuyết tật, người cao tuổi, người đặc biệt khó khăn tại đô </a:t>
            </a:r>
            <a:r>
              <a:rPr lang="vi-VN">
                <a:solidFill>
                  <a:srgbClr val="7030A0"/>
                </a:solidFill>
                <a:latin typeface="Times New Roman" panose="02020603050405020304" pitchFamily="18" charset="0"/>
                <a:cs typeface="Times New Roman" panose="02020603050405020304" pitchFamily="18" charset="0"/>
              </a:rPr>
              <a:t>thị </a:t>
            </a:r>
            <a:r>
              <a:rPr lang="en-US" smtClean="0">
                <a:solidFill>
                  <a:srgbClr val="7030A0"/>
                </a:solidFill>
                <a:latin typeface="Times New Roman" panose="02020603050405020304" pitchFamily="18" charset="0"/>
                <a:cs typeface="Times New Roman" panose="02020603050405020304" pitchFamily="18" charset="0"/>
              </a:rPr>
              <a:t>cho </a:t>
            </a:r>
            <a:r>
              <a:rPr lang="vi-VN" smtClean="0">
                <a:solidFill>
                  <a:srgbClr val="7030A0"/>
                </a:solidFill>
                <a:latin typeface="Times New Roman" panose="02020603050405020304" pitchFamily="18" charset="0"/>
                <a:cs typeface="Times New Roman" panose="02020603050405020304" pitchFamily="18" charset="0"/>
              </a:rPr>
              <a:t>thống </a:t>
            </a:r>
            <a:r>
              <a:rPr lang="vi-VN">
                <a:solidFill>
                  <a:srgbClr val="7030A0"/>
                </a:solidFill>
                <a:latin typeface="Times New Roman" panose="02020603050405020304" pitchFamily="18" charset="0"/>
                <a:cs typeface="Times New Roman" panose="02020603050405020304" pitchFamily="18" charset="0"/>
              </a:rPr>
              <a:t>nhất </a:t>
            </a:r>
            <a:r>
              <a:rPr lang="vi-VN" smtClean="0">
                <a:solidFill>
                  <a:srgbClr val="7030A0"/>
                </a:solidFill>
                <a:latin typeface="Times New Roman" panose="02020603050405020304" pitchFamily="18" charset="0"/>
                <a:cs typeface="Times New Roman" panose="02020603050405020304" pitchFamily="18" charset="0"/>
              </a:rPr>
              <a:t>với </a:t>
            </a:r>
            <a:r>
              <a:rPr lang="en-US" smtClean="0">
                <a:solidFill>
                  <a:srgbClr val="7030A0"/>
                </a:solidFill>
                <a:latin typeface="Times New Roman" panose="02020603050405020304" pitchFamily="18" charset="0"/>
                <a:cs typeface="Times New Roman" panose="02020603050405020304" pitchFamily="18" charset="0"/>
              </a:rPr>
              <a:t>L</a:t>
            </a:r>
            <a:r>
              <a:rPr lang="vi-VN" smtClean="0">
                <a:solidFill>
                  <a:srgbClr val="7030A0"/>
                </a:solidFill>
                <a:latin typeface="Times New Roman" panose="02020603050405020304" pitchFamily="18" charset="0"/>
                <a:cs typeface="Times New Roman" panose="02020603050405020304" pitchFamily="18" charset="0"/>
              </a:rPr>
              <a:t>uật </a:t>
            </a:r>
            <a:r>
              <a:rPr lang="en-US">
                <a:solidFill>
                  <a:srgbClr val="7030A0"/>
                </a:solidFill>
                <a:latin typeface="Times New Roman" panose="02020603050405020304" pitchFamily="18" charset="0"/>
                <a:cs typeface="Times New Roman" panose="02020603050405020304" pitchFamily="18" charset="0"/>
              </a:rPr>
              <a:t>Đ</a:t>
            </a:r>
            <a:r>
              <a:rPr lang="vi-VN" smtClean="0">
                <a:solidFill>
                  <a:srgbClr val="7030A0"/>
                </a:solidFill>
                <a:latin typeface="Times New Roman" panose="02020603050405020304" pitchFamily="18" charset="0"/>
                <a:cs typeface="Times New Roman" panose="02020603050405020304" pitchFamily="18" charset="0"/>
              </a:rPr>
              <a:t>ất đai</a:t>
            </a:r>
            <a:r>
              <a:rPr lang="en-US" smtClean="0">
                <a:solidFill>
                  <a:srgbClr val="7030A0"/>
                </a:solidFill>
                <a:latin typeface="Times New Roman" panose="02020603050405020304" pitchFamily="18" charset="0"/>
                <a:cs typeface="Times New Roman" panose="02020603050405020304" pitchFamily="18" charset="0"/>
              </a:rPr>
              <a:t> 2024</a:t>
            </a:r>
            <a:r>
              <a:rPr lang="vi-VN" smtClean="0">
                <a:solidFill>
                  <a:srgbClr val="7030A0"/>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1281388" y="1284490"/>
            <a:ext cx="7522635" cy="523220"/>
          </a:xfrm>
          <a:prstGeom prst="rect">
            <a:avLst/>
          </a:prstGeom>
        </p:spPr>
        <p:txBody>
          <a:bodyPr wrap="square">
            <a:spAutoFit/>
          </a:bodyPr>
          <a:lstStyle/>
          <a:p>
            <a:pPr algn="just"/>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vi-VN" dirty="0">
                <a:solidFill>
                  <a:srgbClr val="FF5050"/>
                </a:solidFill>
                <a:latin typeface="Times New Roman" panose="02020603050405020304" pitchFamily="18" charset="0"/>
                <a:cs typeface="Times New Roman" panose="02020603050405020304" pitchFamily="18" charset="0"/>
              </a:rPr>
              <a:t>kế </a:t>
            </a:r>
            <a:r>
              <a:rPr lang="vi-VN">
                <a:solidFill>
                  <a:srgbClr val="FF5050"/>
                </a:solidFill>
                <a:latin typeface="Times New Roman" panose="02020603050405020304" pitchFamily="18" charset="0"/>
                <a:cs typeface="Times New Roman" panose="02020603050405020304" pitchFamily="18" charset="0"/>
              </a:rPr>
              <a:t>thừa </a:t>
            </a:r>
            <a:r>
              <a:rPr lang="vi-VN" smtClean="0">
                <a:solidFill>
                  <a:srgbClr val="FF5050"/>
                </a:solidFill>
                <a:latin typeface="Times New Roman" panose="02020603050405020304" pitchFamily="18" charset="0"/>
                <a:cs typeface="Times New Roman" panose="02020603050405020304" pitchFamily="18" charset="0"/>
              </a:rPr>
              <a:t>quy </a:t>
            </a:r>
            <a:r>
              <a:rPr lang="vi-VN">
                <a:solidFill>
                  <a:srgbClr val="FF5050"/>
                </a:solidFill>
                <a:latin typeface="Times New Roman" panose="02020603050405020304" pitchFamily="18" charset="0"/>
                <a:cs typeface="Times New Roman" panose="02020603050405020304" pitchFamily="18" charset="0"/>
              </a:rPr>
              <a:t>định </a:t>
            </a:r>
            <a:r>
              <a:rPr lang="vi-VN" smtClean="0">
                <a:solidFill>
                  <a:srgbClr val="FF5050"/>
                </a:solidFill>
                <a:latin typeface="Times New Roman" panose="02020603050405020304" pitchFamily="18" charset="0"/>
                <a:cs typeface="Times New Roman" panose="02020603050405020304" pitchFamily="18" charset="0"/>
              </a:rPr>
              <a:t>về </a:t>
            </a:r>
            <a:r>
              <a:rPr lang="vi-VN">
                <a:solidFill>
                  <a:srgbClr val="FF5050"/>
                </a:solidFill>
                <a:latin typeface="Times New Roman" panose="02020603050405020304" pitchFamily="18" charset="0"/>
                <a:cs typeface="Times New Roman" panose="02020603050405020304" pitchFamily="18" charset="0"/>
              </a:rPr>
              <a:t>quản </a:t>
            </a:r>
            <a:r>
              <a:rPr lang="vi-VN" smtClean="0">
                <a:solidFill>
                  <a:srgbClr val="FF5050"/>
                </a:solidFill>
                <a:latin typeface="Times New Roman" panose="02020603050405020304" pitchFamily="18" charset="0"/>
                <a:cs typeface="Times New Roman" panose="02020603050405020304" pitchFamily="18" charset="0"/>
              </a:rPr>
              <a:t>lý</a:t>
            </a:r>
            <a:r>
              <a:rPr lang="en-US" smtClean="0">
                <a:solidFill>
                  <a:srgbClr val="FF5050"/>
                </a:solidFill>
                <a:latin typeface="Times New Roman" panose="02020603050405020304" pitchFamily="18" charset="0"/>
                <a:cs typeface="Times New Roman" panose="02020603050405020304" pitchFamily="18" charset="0"/>
              </a:rPr>
              <a:t>,</a:t>
            </a:r>
            <a:r>
              <a:rPr lang="vi-VN" smtClean="0">
                <a:solidFill>
                  <a:srgbClr val="FF5050"/>
                </a:solidFill>
                <a:latin typeface="Times New Roman" panose="02020603050405020304" pitchFamily="18" charset="0"/>
                <a:cs typeface="Times New Roman" panose="02020603050405020304" pitchFamily="18" charset="0"/>
              </a:rPr>
              <a:t> </a:t>
            </a:r>
            <a:r>
              <a:rPr lang="vi-VN" dirty="0">
                <a:solidFill>
                  <a:srgbClr val="FF5050"/>
                </a:solidFill>
                <a:latin typeface="Times New Roman" panose="02020603050405020304" pitchFamily="18" charset="0"/>
                <a:cs typeface="Times New Roman" panose="02020603050405020304" pitchFamily="18" charset="0"/>
              </a:rPr>
              <a:t>sử dụng nhà ở </a:t>
            </a:r>
            <a:r>
              <a:rPr lang="vi-VN">
                <a:solidFill>
                  <a:srgbClr val="FF5050"/>
                </a:solidFill>
                <a:latin typeface="Times New Roman" panose="02020603050405020304" pitchFamily="18" charset="0"/>
                <a:cs typeface="Times New Roman" panose="02020603050405020304" pitchFamily="18" charset="0"/>
              </a:rPr>
              <a:t>cũ </a:t>
            </a:r>
            <a:r>
              <a:rPr lang="vi-VN" smtClean="0">
                <a:solidFill>
                  <a:srgbClr val="FF5050"/>
                </a:solidFill>
                <a:latin typeface="Times New Roman" panose="02020603050405020304" pitchFamily="18" charset="0"/>
                <a:cs typeface="Times New Roman" panose="02020603050405020304" pitchFamily="18" charset="0"/>
              </a:rPr>
              <a:t>theo </a:t>
            </a:r>
            <a:r>
              <a:rPr lang="vi-VN" dirty="0">
                <a:solidFill>
                  <a:srgbClr val="FF5050"/>
                </a:solidFill>
                <a:latin typeface="Times New Roman" panose="02020603050405020304" pitchFamily="18" charset="0"/>
                <a:cs typeface="Times New Roman" panose="02020603050405020304" pitchFamily="18" charset="0"/>
              </a:rPr>
              <a:t>Nghị định </a:t>
            </a:r>
            <a:r>
              <a:rPr lang="vi-VN">
                <a:solidFill>
                  <a:srgbClr val="FF5050"/>
                </a:solidFill>
                <a:latin typeface="Times New Roman" panose="02020603050405020304" pitchFamily="18" charset="0"/>
                <a:cs typeface="Times New Roman" panose="02020603050405020304" pitchFamily="18" charset="0"/>
              </a:rPr>
              <a:t>số </a:t>
            </a:r>
            <a:r>
              <a:rPr lang="vi-VN" smtClean="0">
                <a:solidFill>
                  <a:srgbClr val="FF5050"/>
                </a:solidFill>
                <a:latin typeface="Times New Roman" panose="02020603050405020304" pitchFamily="18" charset="0"/>
                <a:cs typeface="Times New Roman" panose="02020603050405020304" pitchFamily="18" charset="0"/>
              </a:rPr>
              <a:t>99/2015/NĐ-CP</a:t>
            </a:r>
            <a:r>
              <a:rPr lang="en-US" smtClean="0">
                <a:solidFill>
                  <a:srgbClr val="FF5050"/>
                </a:solidFill>
                <a:latin typeface="Times New Roman" panose="02020603050405020304" pitchFamily="18" charset="0"/>
                <a:cs typeface="Times New Roman" panose="02020603050405020304" pitchFamily="18" charset="0"/>
              </a:rPr>
              <a:t> trước đây</a:t>
            </a:r>
            <a:r>
              <a:rPr lang="vi-VN" smtClean="0">
                <a:solidFill>
                  <a:srgbClr val="FF5050"/>
                </a:solidFill>
                <a:latin typeface="Times New Roman" panose="02020603050405020304" pitchFamily="18" charset="0"/>
                <a:cs typeface="Times New Roman" panose="02020603050405020304" pitchFamily="18" charset="0"/>
              </a:rPr>
              <a:t>. </a:t>
            </a:r>
            <a:r>
              <a:rPr lang="vi-VN" dirty="0">
                <a:solidFill>
                  <a:srgbClr val="FF5050"/>
                </a:solidFill>
                <a:latin typeface="Times New Roman" panose="02020603050405020304" pitchFamily="18" charset="0"/>
                <a:cs typeface="Times New Roman" panose="02020603050405020304" pitchFamily="18" charset="0"/>
              </a:rPr>
              <a:t>Nghị định chỉ điều chỉnh một số nội dung (Điều 73, Điều </a:t>
            </a:r>
            <a:r>
              <a:rPr lang="vi-VN" dirty="0" smtClean="0">
                <a:solidFill>
                  <a:srgbClr val="FF5050"/>
                </a:solidFill>
                <a:latin typeface="Times New Roman" panose="02020603050405020304" pitchFamily="18" charset="0"/>
                <a:cs typeface="Times New Roman" panose="02020603050405020304" pitchFamily="18" charset="0"/>
              </a:rPr>
              <a:t>74</a:t>
            </a:r>
            <a:r>
              <a:rPr lang="en-US" dirty="0" smtClean="0">
                <a:solidFill>
                  <a:srgbClr val="FF5050"/>
                </a:solidFill>
                <a:latin typeface="Times New Roman" panose="02020603050405020304" pitchFamily="18" charset="0"/>
                <a:cs typeface="Times New Roman" panose="02020603050405020304" pitchFamily="18" charset="0"/>
              </a:rPr>
              <a:t>) </a:t>
            </a:r>
            <a:r>
              <a:rPr lang="vi-VN" dirty="0" smtClean="0">
                <a:solidFill>
                  <a:srgbClr val="FF5050"/>
                </a:solidFill>
                <a:latin typeface="Times New Roman" panose="02020603050405020304" pitchFamily="18" charset="0"/>
                <a:cs typeface="Times New Roman" panose="02020603050405020304" pitchFamily="18" charset="0"/>
              </a:rPr>
              <a:t>như </a:t>
            </a:r>
            <a:r>
              <a:rPr lang="vi-VN" dirty="0">
                <a:solidFill>
                  <a:srgbClr val="FF5050"/>
                </a:solidFill>
                <a:latin typeface="Times New Roman" panose="02020603050405020304" pitchFamily="18" charset="0"/>
                <a:cs typeface="Times New Roman" panose="02020603050405020304" pitchFamily="18" charset="0"/>
              </a:rPr>
              <a:t>sau: </a:t>
            </a:r>
            <a:endParaRPr lang="en-US" dirty="0" smtClean="0">
              <a:solidFill>
                <a:srgbClr val="FF5050"/>
              </a:solidFill>
              <a:latin typeface="Times New Roman" panose="02020603050405020304" pitchFamily="18" charset="0"/>
              <a:cs typeface="Times New Roman" panose="02020603050405020304" pitchFamily="18" charset="0"/>
            </a:endParaRPr>
          </a:p>
        </p:txBody>
      </p:sp>
      <p:cxnSp>
        <p:nvCxnSpPr>
          <p:cNvPr id="15" name="Elbow Connector 14"/>
          <p:cNvCxnSpPr/>
          <p:nvPr/>
        </p:nvCxnSpPr>
        <p:spPr>
          <a:xfrm>
            <a:off x="601938" y="1306287"/>
            <a:ext cx="685800" cy="184515"/>
          </a:xfrm>
          <a:prstGeom prst="bentConnector3">
            <a:avLst>
              <a:gd name="adj1" fmla="val 3333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88456" y="1826988"/>
            <a:ext cx="8388843" cy="523220"/>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 </a:t>
            </a:r>
            <a:r>
              <a:rPr lang="en-US" b="1" dirty="0" err="1" smtClean="0">
                <a:solidFill>
                  <a:srgbClr val="FF5050"/>
                </a:solidFill>
                <a:latin typeface="Times New Roman" panose="02020603050405020304" pitchFamily="18" charset="0"/>
                <a:cs typeface="Times New Roman" panose="02020603050405020304" pitchFamily="18" charset="0"/>
              </a:rPr>
              <a:t>Hệ</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a:solidFill>
                  <a:srgbClr val="FF5050"/>
                </a:solidFill>
                <a:latin typeface="Times New Roman" panose="02020603050405020304" pitchFamily="18" charset="0"/>
                <a:cs typeface="Times New Roman" panose="02020603050405020304" pitchFamily="18" charset="0"/>
              </a:rPr>
              <a:t>số</a:t>
            </a:r>
            <a:r>
              <a:rPr lang="en-US" b="1" dirty="0">
                <a:solidFill>
                  <a:srgbClr val="FF5050"/>
                </a:solidFill>
                <a:latin typeface="Times New Roman" panose="02020603050405020304" pitchFamily="18" charset="0"/>
                <a:cs typeface="Times New Roman" panose="02020603050405020304" pitchFamily="18" charset="0"/>
              </a:rPr>
              <a:t> </a:t>
            </a:r>
            <a:r>
              <a:rPr lang="en-US" b="1" dirty="0" smtClean="0">
                <a:solidFill>
                  <a:srgbClr val="FF5050"/>
                </a:solidFill>
                <a:latin typeface="Times New Roman" panose="02020603050405020304" pitchFamily="18" charset="0"/>
                <a:cs typeface="Times New Roman" panose="02020603050405020304" pitchFamily="18" charset="0"/>
              </a:rPr>
              <a:t>K: </a:t>
            </a:r>
            <a:r>
              <a:rPr lang="vi-VN" dirty="0" smtClean="0">
                <a:solidFill>
                  <a:srgbClr val="7030A0"/>
                </a:solidFill>
                <a:latin typeface="Times New Roman" panose="02020603050405020304" pitchFamily="18" charset="0"/>
                <a:cs typeface="Times New Roman" panose="02020603050405020304" pitchFamily="18" charset="0"/>
              </a:rPr>
              <a:t>Bỏ </a:t>
            </a:r>
            <a:r>
              <a:rPr lang="vi-VN" dirty="0">
                <a:solidFill>
                  <a:srgbClr val="7030A0"/>
                </a:solidFill>
                <a:latin typeface="Times New Roman" panose="02020603050405020304" pitchFamily="18" charset="0"/>
                <a:cs typeface="Times New Roman" panose="02020603050405020304" pitchFamily="18" charset="0"/>
              </a:rPr>
              <a:t>quy </a:t>
            </a:r>
            <a:r>
              <a:rPr lang="vi-VN">
                <a:solidFill>
                  <a:srgbClr val="7030A0"/>
                </a:solidFill>
                <a:latin typeface="Times New Roman" panose="02020603050405020304" pitchFamily="18" charset="0"/>
                <a:cs typeface="Times New Roman" panose="02020603050405020304" pitchFamily="18" charset="0"/>
              </a:rPr>
              <a:t>định </a:t>
            </a:r>
            <a:r>
              <a:rPr lang="en-US" b="1" smtClean="0">
                <a:solidFill>
                  <a:srgbClr val="7030A0"/>
                </a:solidFill>
                <a:latin typeface="Times New Roman" panose="02020603050405020304" pitchFamily="18" charset="0"/>
                <a:cs typeface="Times New Roman" panose="02020603050405020304" pitchFamily="18" charset="0"/>
              </a:rPr>
              <a:t>hê số</a:t>
            </a:r>
            <a:r>
              <a:rPr lang="vi-VN" b="1" smtClean="0">
                <a:solidFill>
                  <a:srgbClr val="7030A0"/>
                </a:solidFill>
                <a:latin typeface="Times New Roman" panose="02020603050405020304" pitchFamily="18" charset="0"/>
                <a:cs typeface="Times New Roman" panose="02020603050405020304" pitchFamily="18" charset="0"/>
              </a:rPr>
              <a:t> </a:t>
            </a:r>
            <a:r>
              <a:rPr lang="vi-VN" b="1" dirty="0">
                <a:solidFill>
                  <a:srgbClr val="7030A0"/>
                </a:solidFill>
                <a:latin typeface="Times New Roman" panose="02020603050405020304" pitchFamily="18" charset="0"/>
                <a:cs typeface="Times New Roman" panose="02020603050405020304" pitchFamily="18" charset="0"/>
              </a:rPr>
              <a:t>k</a:t>
            </a:r>
            <a:r>
              <a:rPr lang="vi-VN" dirty="0">
                <a:solidFill>
                  <a:srgbClr val="7030A0"/>
                </a:solidFill>
                <a:latin typeface="Times New Roman" panose="02020603050405020304" pitchFamily="18" charset="0"/>
                <a:cs typeface="Times New Roman" panose="02020603050405020304" pitchFamily="18" charset="0"/>
              </a:rPr>
              <a:t> khi bán nhà ở riêng lẻ có khả năng sinh lợi tại vị trí mặt đường, phố (vì bảng giá đất do UBND cấp tỉnh ban hành theo pháp luật về đất đai </a:t>
            </a:r>
            <a:r>
              <a:rPr lang="vi-VN">
                <a:solidFill>
                  <a:srgbClr val="7030A0"/>
                </a:solidFill>
                <a:latin typeface="Times New Roman" panose="02020603050405020304" pitchFamily="18" charset="0"/>
                <a:cs typeface="Times New Roman" panose="02020603050405020304" pitchFamily="18" charset="0"/>
              </a:rPr>
              <a:t>đã </a:t>
            </a:r>
            <a:r>
              <a:rPr lang="en-US" smtClean="0">
                <a:solidFill>
                  <a:srgbClr val="7030A0"/>
                </a:solidFill>
                <a:latin typeface="Times New Roman" panose="02020603050405020304" pitchFamily="18" charset="0"/>
                <a:cs typeface="Times New Roman" panose="02020603050405020304" pitchFamily="18" charset="0"/>
              </a:rPr>
              <a:t>có </a:t>
            </a:r>
            <a:r>
              <a:rPr lang="vi-VN" smtClean="0">
                <a:solidFill>
                  <a:srgbClr val="7030A0"/>
                </a:solidFill>
                <a:latin typeface="Times New Roman" panose="02020603050405020304" pitchFamily="18" charset="0"/>
                <a:cs typeface="Times New Roman" panose="02020603050405020304" pitchFamily="18" charset="0"/>
              </a:rPr>
              <a:t>yếu </a:t>
            </a:r>
            <a:r>
              <a:rPr lang="vi-VN" dirty="0">
                <a:solidFill>
                  <a:srgbClr val="7030A0"/>
                </a:solidFill>
                <a:latin typeface="Times New Roman" panose="02020603050405020304" pitchFamily="18" charset="0"/>
                <a:cs typeface="Times New Roman" panose="02020603050405020304" pitchFamily="18" charset="0"/>
              </a:rPr>
              <a:t>tố về vị trí)</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488456" y="2366003"/>
            <a:ext cx="8388841" cy="523220"/>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(2) </a:t>
            </a:r>
            <a:r>
              <a:rPr lang="vi-VN" b="1" dirty="0" smtClean="0">
                <a:solidFill>
                  <a:srgbClr val="FF5050"/>
                </a:solidFill>
                <a:latin typeface="Times New Roman" panose="02020603050405020304" pitchFamily="18" charset="0"/>
                <a:cs typeface="Times New Roman" panose="02020603050405020304" pitchFamily="18" charset="0"/>
              </a:rPr>
              <a:t>Bỏ </a:t>
            </a:r>
            <a:r>
              <a:rPr lang="vi-VN" b="1" dirty="0">
                <a:solidFill>
                  <a:srgbClr val="FF5050"/>
                </a:solidFill>
                <a:latin typeface="Times New Roman" panose="02020603050405020304" pitchFamily="18" charset="0"/>
                <a:cs typeface="Times New Roman" panose="02020603050405020304" pitchFamily="18" charset="0"/>
              </a:rPr>
              <a:t>quy định giải quyết </a:t>
            </a:r>
            <a:r>
              <a:rPr lang="vi-VN" dirty="0">
                <a:solidFill>
                  <a:srgbClr val="7030A0"/>
                </a:solidFill>
                <a:latin typeface="Times New Roman" panose="02020603050405020304" pitchFamily="18" charset="0"/>
                <a:cs typeface="Times New Roman" panose="02020603050405020304" pitchFamily="18" charset="0"/>
              </a:rPr>
              <a:t>đối với nhà </a:t>
            </a:r>
            <a:r>
              <a:rPr lang="vi-VN">
                <a:solidFill>
                  <a:srgbClr val="7030A0"/>
                </a:solidFill>
                <a:latin typeface="Times New Roman" panose="02020603050405020304" pitchFamily="18" charset="0"/>
                <a:cs typeface="Times New Roman" panose="02020603050405020304" pitchFamily="18" charset="0"/>
              </a:rPr>
              <a:t>ở </a:t>
            </a:r>
            <a:r>
              <a:rPr lang="en-US" smtClean="0">
                <a:solidFill>
                  <a:srgbClr val="7030A0"/>
                </a:solidFill>
                <a:latin typeface="Times New Roman" panose="02020603050405020304" pitchFamily="18" charset="0"/>
                <a:cs typeface="Times New Roman" panose="02020603050405020304" pitchFamily="18" charset="0"/>
              </a:rPr>
              <a:t>XD </a:t>
            </a:r>
            <a:r>
              <a:rPr lang="vi-VN" smtClean="0">
                <a:solidFill>
                  <a:srgbClr val="7030A0"/>
                </a:solidFill>
                <a:latin typeface="Times New Roman" panose="02020603050405020304" pitchFamily="18" charset="0"/>
                <a:cs typeface="Times New Roman" panose="02020603050405020304" pitchFamily="18" charset="0"/>
              </a:rPr>
              <a:t>trên </a:t>
            </a:r>
            <a:r>
              <a:rPr lang="vi-VN" dirty="0">
                <a:solidFill>
                  <a:srgbClr val="7030A0"/>
                </a:solidFill>
                <a:latin typeface="Times New Roman" panose="02020603050405020304" pitchFamily="18" charset="0"/>
                <a:cs typeface="Times New Roman" panose="02020603050405020304" pitchFamily="18" charset="0"/>
              </a:rPr>
              <a:t>đất trống trong khuôn viên nhà ở cũ thuộc tài sản công, giải quyết đất liền kề với nhà </a:t>
            </a:r>
            <a:r>
              <a:rPr lang="vi-VN">
                <a:solidFill>
                  <a:srgbClr val="7030A0"/>
                </a:solidFill>
                <a:latin typeface="Times New Roman" panose="02020603050405020304" pitchFamily="18" charset="0"/>
                <a:cs typeface="Times New Roman" panose="02020603050405020304" pitchFamily="18" charset="0"/>
              </a:rPr>
              <a:t>ở </a:t>
            </a:r>
            <a:r>
              <a:rPr lang="vi-VN" smtClean="0">
                <a:solidFill>
                  <a:srgbClr val="7030A0"/>
                </a:solidFill>
                <a:latin typeface="Times New Roman" panose="02020603050405020304" pitchFamily="18" charset="0"/>
                <a:cs typeface="Times New Roman" panose="02020603050405020304" pitchFamily="18" charset="0"/>
              </a:rPr>
              <a:t>cũ</a:t>
            </a:r>
            <a:r>
              <a:rPr lang="en-US" smtClean="0">
                <a:solidFill>
                  <a:srgbClr val="7030A0"/>
                </a:solidFill>
                <a:latin typeface="Times New Roman" panose="02020603050405020304" pitchFamily="18" charset="0"/>
                <a:cs typeface="Times New Roman" panose="02020603050405020304" pitchFamily="18" charset="0"/>
              </a:rPr>
              <a:t>, chuyển </a:t>
            </a:r>
            <a:r>
              <a:rPr lang="vi-VN" smtClean="0">
                <a:solidFill>
                  <a:srgbClr val="7030A0"/>
                </a:solidFill>
                <a:latin typeface="Times New Roman" panose="02020603050405020304" pitchFamily="18" charset="0"/>
                <a:cs typeface="Times New Roman" panose="02020603050405020304" pitchFamily="18" charset="0"/>
              </a:rPr>
              <a:t>nội </a:t>
            </a:r>
            <a:r>
              <a:rPr lang="vi-VN" dirty="0">
                <a:solidFill>
                  <a:srgbClr val="7030A0"/>
                </a:solidFill>
                <a:latin typeface="Times New Roman" panose="02020603050405020304" pitchFamily="18" charset="0"/>
                <a:cs typeface="Times New Roman" panose="02020603050405020304" pitchFamily="18" charset="0"/>
              </a:rPr>
              <a:t>dung </a:t>
            </a:r>
            <a:r>
              <a:rPr lang="vi-VN">
                <a:solidFill>
                  <a:srgbClr val="7030A0"/>
                </a:solidFill>
                <a:latin typeface="Times New Roman" panose="02020603050405020304" pitchFamily="18" charset="0"/>
                <a:cs typeface="Times New Roman" panose="02020603050405020304" pitchFamily="18" charset="0"/>
              </a:rPr>
              <a:t>này </a:t>
            </a:r>
            <a:r>
              <a:rPr lang="vi-VN" smtClean="0">
                <a:solidFill>
                  <a:srgbClr val="7030A0"/>
                </a:solidFill>
                <a:latin typeface="Times New Roman" panose="02020603050405020304" pitchFamily="18" charset="0"/>
                <a:cs typeface="Times New Roman" panose="02020603050405020304" pitchFamily="18" charset="0"/>
              </a:rPr>
              <a:t>thực </a:t>
            </a:r>
            <a:r>
              <a:rPr lang="vi-VN" dirty="0">
                <a:solidFill>
                  <a:srgbClr val="7030A0"/>
                </a:solidFill>
                <a:latin typeface="Times New Roman" panose="02020603050405020304" pitchFamily="18" charset="0"/>
                <a:cs typeface="Times New Roman" panose="02020603050405020304" pitchFamily="18" charset="0"/>
              </a:rPr>
              <a:t>hiện theo pháp luật về </a:t>
            </a:r>
            <a:r>
              <a:rPr lang="vi-VN">
                <a:solidFill>
                  <a:srgbClr val="7030A0"/>
                </a:solidFill>
                <a:latin typeface="Times New Roman" panose="02020603050405020304" pitchFamily="18" charset="0"/>
                <a:cs typeface="Times New Roman" panose="02020603050405020304" pitchFamily="18" charset="0"/>
              </a:rPr>
              <a:t>đất </a:t>
            </a:r>
            <a:r>
              <a:rPr lang="vi-VN" smtClean="0">
                <a:solidFill>
                  <a:srgbClr val="7030A0"/>
                </a:solidFill>
                <a:latin typeface="Times New Roman" panose="02020603050405020304" pitchFamily="18" charset="0"/>
                <a:cs typeface="Times New Roman" panose="02020603050405020304" pitchFamily="18" charset="0"/>
              </a:rPr>
              <a:t>đai</a:t>
            </a:r>
            <a:r>
              <a:rPr lang="en-US" smtClean="0">
                <a:solidFill>
                  <a:srgbClr val="7030A0"/>
                </a:solidFill>
                <a:latin typeface="Times New Roman" panose="02020603050405020304" pitchFamily="18" charset="0"/>
                <a:cs typeface="Times New Roman" panose="02020603050405020304" pitchFamily="18" charset="0"/>
              </a:rPr>
              <a:t>, trừ trương hợp chuyển tiếp</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444415" y="3896188"/>
            <a:ext cx="8372638" cy="30777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Bảo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hiểm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bảo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bảo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trì</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cải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tạo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smtClean="0">
                <a:solidFill>
                  <a:schemeClr val="accent6">
                    <a:lumMod val="75000"/>
                  </a:schemeClr>
                </a:solidFill>
                <a:latin typeface="Times New Roman" panose="02020603050405020304" pitchFamily="18" charset="0"/>
                <a:cs typeface="Times New Roman" panose="02020603050405020304" pitchFamily="18" charset="0"/>
              </a:rPr>
              <a:t>2014 (từ Điều </a:t>
            </a:r>
            <a:r>
              <a:rPr lang="en-US" dirty="0" smtClean="0">
                <a:solidFill>
                  <a:schemeClr val="accent6">
                    <a:lumMod val="75000"/>
                  </a:schemeClr>
                </a:solidFill>
                <a:latin typeface="Times New Roman" panose="02020603050405020304" pitchFamily="18" charset="0"/>
                <a:cs typeface="Times New Roman" panose="02020603050405020304" pitchFamily="18" charset="0"/>
              </a:rPr>
              <a:t>128-135).</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450680" y="4256197"/>
            <a:ext cx="8397793"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a:solidFill>
                  <a:schemeClr val="accent6">
                    <a:lumMod val="75000"/>
                  </a:schemeClr>
                </a:solidFill>
                <a:latin typeface="Times New Roman" panose="02020603050405020304" pitchFamily="18" charset="0"/>
                <a:cs typeface="Times New Roman" panose="02020603050405020304" pitchFamily="18" charset="0"/>
              </a:rPr>
              <a:t>ở </a:t>
            </a:r>
            <a:r>
              <a:rPr lang="en-US"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sung </a:t>
            </a:r>
            <a:r>
              <a:rPr lang="en-US" dirty="0" err="1">
                <a:solidFill>
                  <a:srgbClr val="7030A0"/>
                </a:solidFill>
                <a:latin typeface="Times New Roman" panose="02020603050405020304" pitchFamily="18" charset="0"/>
                <a:cs typeface="Times New Roman" panose="02020603050405020304" pitchFamily="18" charset="0"/>
              </a:rPr>
              <a:t>trường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hợp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dỡ</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yêu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lập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phương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trước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136-141); </a:t>
            </a:r>
            <a:endParaRPr lang="en-US"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82539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09</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SỬ DỤNG NHÀ CHUNG CƯ</a:t>
            </a:r>
            <a:endParaRPr sz="1800" dirty="0">
              <a:solidFill>
                <a:srgbClr val="ED2727"/>
              </a:solidFill>
            </a:endParaRPr>
          </a:p>
        </p:txBody>
      </p:sp>
      <p:pic>
        <p:nvPicPr>
          <p:cNvPr id="5" name="Picture 4"/>
          <p:cNvPicPr>
            <a:picLocks noChangeAspect="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tretch>
            <a:fillRect/>
          </a:stretch>
        </p:blipFill>
        <p:spPr>
          <a:xfrm>
            <a:off x="145869" y="12031"/>
            <a:ext cx="2102030" cy="1700254"/>
          </a:xfrm>
          <a:prstGeom prst="roundRect">
            <a:avLst>
              <a:gd name="adj" fmla="val 16667"/>
            </a:avLst>
          </a:prstGeom>
          <a:ln>
            <a:noFill/>
          </a:ln>
          <a:effectLst/>
        </p:spPr>
      </p:pic>
      <p:sp>
        <p:nvSpPr>
          <p:cNvPr id="8" name="Rectangle 7"/>
          <p:cNvSpPr/>
          <p:nvPr/>
        </p:nvSpPr>
        <p:spPr>
          <a:xfrm>
            <a:off x="2247899" y="542734"/>
            <a:ext cx="6600825" cy="1169551"/>
          </a:xfrm>
          <a:prstGeom prst="rect">
            <a:avLst/>
          </a:prstGeom>
        </p:spPr>
        <p:txBody>
          <a:bodyPr wrap="square">
            <a:spAutoFit/>
          </a:bodyPr>
          <a:lstStyle/>
          <a:p>
            <a:pPr marL="0" lvl="0" indent="0" algn="just"/>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Chương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IX: </a:t>
            </a:r>
            <a:r>
              <a:rPr lang="en-US" b="1" dirty="0" err="1">
                <a:solidFill>
                  <a:schemeClr val="accent6">
                    <a:lumMod val="75000"/>
                  </a:schemeClr>
                </a:solidFill>
                <a:latin typeface="Times New Roman" panose="02020603050405020304" pitchFamily="18" charset="0"/>
                <a:cs typeface="Times New Roman" panose="02020603050405020304" pitchFamily="18" charset="0"/>
              </a:rPr>
              <a:t>g</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ồm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17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từ</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142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đến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a:solidFill>
                  <a:schemeClr val="accent6">
                    <a:lumMod val="75000"/>
                  </a:schemeClr>
                </a:solidFill>
                <a:latin typeface="Times New Roman" panose="02020603050405020304" pitchFamily="18" charset="0"/>
                <a:cs typeface="Times New Roman" panose="02020603050405020304" pitchFamily="18" charset="0"/>
              </a:rPr>
              <a:t>158)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phần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SH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phần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SH </a:t>
            </a:r>
            <a:r>
              <a:rPr lang="en-US" dirty="0" err="1">
                <a:solidFill>
                  <a:schemeClr val="accent6">
                    <a:lumMod val="75000"/>
                  </a:schemeClr>
                </a:solidFill>
                <a:latin typeface="Times New Roman" panose="02020603050405020304" pitchFamily="18" charset="0"/>
                <a:cs typeface="Times New Roman" panose="02020603050405020304" pitchFamily="18" charset="0"/>
              </a:rPr>
              <a:t>riêng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trong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chỗ</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để</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xe</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NCC, </a:t>
            </a:r>
            <a:r>
              <a:rPr lang="en-US" dirty="0" err="1">
                <a:solidFill>
                  <a:schemeClr val="accent6">
                    <a:lumMod val="75000"/>
                  </a:schemeClr>
                </a:solidFill>
                <a:latin typeface="Times New Roman" panose="02020603050405020304" pitchFamily="18" charset="0"/>
                <a:cs typeface="Times New Roman" panose="02020603050405020304" pitchFamily="18" charset="0"/>
              </a:rPr>
              <a:t>Hội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Ban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trị</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vị</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hành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dịch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vụ</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hành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dụng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bàn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giao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phí</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bảo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trì</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bàn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giao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tiếp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lý</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công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hạ</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tầng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kỹ</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chung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cư</a:t>
            </a:r>
            <a:endParaRPr lang="vi-VN"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6" name="Rectangle 5"/>
          <p:cNvSpPr/>
          <p:nvPr/>
        </p:nvSpPr>
        <p:spPr>
          <a:xfrm>
            <a:off x="353922" y="1800783"/>
            <a:ext cx="8494802" cy="1169551"/>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a:solidFill>
                  <a:schemeClr val="accent6">
                    <a:lumMod val="75000"/>
                  </a:schemeClr>
                </a:solidFill>
                <a:latin typeface="Times New Roman" panose="02020603050405020304" pitchFamily="18" charset="0"/>
                <a:cs typeface="Times New Roman" panose="02020603050405020304" pitchFamily="18" charset="0"/>
              </a:rPr>
              <a:t>2014 </a:t>
            </a:r>
            <a:r>
              <a:rPr lang="en-US" smtClean="0">
                <a:solidFill>
                  <a:schemeClr val="accent6">
                    <a:lumMod val="75000"/>
                  </a:schemeClr>
                </a:solidFill>
                <a:latin typeface="Times New Roman" panose="02020603050405020304" pitchFamily="18" charset="0"/>
                <a:cs typeface="Times New Roman" panose="02020603050405020304" pitchFamily="18" charset="0"/>
              </a:rPr>
              <a:t>quy định về phần SH riêng, SH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trong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tích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hộ</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chỗ</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để</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xe</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trong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làm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rõ</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tích</a:t>
            </a:r>
            <a:r>
              <a:rPr lang="en-US" dirty="0" smtClean="0">
                <a:solidFill>
                  <a:srgbClr val="7030A0"/>
                </a:solidFill>
                <a:latin typeface="Times New Roman" panose="02020603050405020304" pitchFamily="18" charset="0"/>
                <a:cs typeface="Times New Roman" panose="02020603050405020304" pitchFamily="18" charset="0"/>
              </a:rPr>
              <a:t> logia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phần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hữu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đối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thiết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cấu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gắn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liền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ban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lô</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gia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thuộc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mặt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đứng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hóa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bàn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giao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mặt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xe</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đảm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bảo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khai</a:t>
            </a:r>
            <a:r>
              <a:rPr lang="en-US" dirty="0" smtClean="0">
                <a:solidFill>
                  <a:srgbClr val="7030A0"/>
                </a:solidFill>
                <a:latin typeface="Times New Roman" panose="02020603050405020304" pitchFamily="18" charset="0"/>
                <a:cs typeface="Times New Roman" panose="02020603050405020304" pitchFamily="18" charset="0"/>
              </a:rPr>
              <a:t>, minh </a:t>
            </a:r>
            <a:r>
              <a:rPr lang="en-US" dirty="0" err="1" smtClean="0">
                <a:solidFill>
                  <a:srgbClr val="7030A0"/>
                </a:solidFill>
                <a:latin typeface="Times New Roman" panose="02020603050405020304" pitchFamily="18" charset="0"/>
                <a:cs typeface="Times New Roman" panose="02020603050405020304" pitchFamily="18" charset="0"/>
              </a:rPr>
              <a:t>bạch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143, 144), </a:t>
            </a:r>
            <a:r>
              <a:rPr lang="en-US" dirty="0" err="1" smtClean="0">
                <a:solidFill>
                  <a:srgbClr val="7030A0"/>
                </a:solidFill>
                <a:latin typeface="Times New Roman" panose="02020603050405020304" pitchFamily="18" charset="0"/>
                <a:cs typeface="Times New Roman" panose="02020603050405020304" pitchFamily="18" charset="0"/>
              </a:rPr>
              <a:t>giao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Chính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phủ</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phân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hạng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143)</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16" name="Elbow Connector 15"/>
          <p:cNvCxnSpPr/>
          <p:nvPr/>
        </p:nvCxnSpPr>
        <p:spPr>
          <a:xfrm>
            <a:off x="633662" y="2950882"/>
            <a:ext cx="810127" cy="245842"/>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443789" y="2981227"/>
            <a:ext cx="7411591" cy="307777"/>
          </a:xfrm>
          <a:prstGeom prst="rect">
            <a:avLst/>
          </a:prstGeom>
        </p:spPr>
        <p:txBody>
          <a:bodyPr wrap="square">
            <a:spAutoFit/>
          </a:bodyPr>
          <a:lstStyle/>
          <a:p>
            <a:pPr algn="just"/>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82, 83) </a:t>
            </a:r>
            <a:r>
              <a:rPr lang="vi-VN"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 định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hạng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458654" y="3283817"/>
            <a:ext cx="8388843" cy="954107"/>
          </a:xfrm>
          <a:prstGeom prst="rect">
            <a:avLst/>
          </a:prstGeom>
        </p:spPr>
        <p:txBody>
          <a:bodyPr wrap="square">
            <a:spAutoFit/>
          </a:bodyPr>
          <a:lstStyle/>
          <a:p>
            <a:pPr algn="just"/>
            <a:r>
              <a:rPr lang="en-US" b="1" dirty="0" smtClean="0">
                <a:solidFill>
                  <a:srgbClr val="FF5050"/>
                </a:solidFill>
                <a:latin typeface="Times New Roman" panose="02020603050405020304" pitchFamily="18" charset="0"/>
                <a:cs typeface="Times New Roman" panose="02020603050405020304" pitchFamily="18" charset="0"/>
              </a:rPr>
              <a:t>(1)</a:t>
            </a:r>
            <a:r>
              <a:rPr lang="en-US" b="1" dirty="0" smtClean="0">
                <a:solidFill>
                  <a:srgbClr val="FF5050"/>
                </a:solidFill>
                <a:latin typeface="+mj-lt"/>
              </a:rPr>
              <a:t> </a:t>
            </a:r>
            <a:r>
              <a:rPr lang="en-US" b="1" dirty="0" err="1" smtClean="0">
                <a:solidFill>
                  <a:srgbClr val="FF5050"/>
                </a:solidFill>
                <a:latin typeface="Times New Roman" panose="02020603050405020304" pitchFamily="18" charset="0"/>
                <a:cs typeface="Times New Roman" panose="02020603050405020304" pitchFamily="18" charset="0"/>
              </a:rPr>
              <a:t>Việc</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phân</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hạng</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nhà</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chung</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cư</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với</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tòa</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 đề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hoặc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hữu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 nhu cầu);</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chuyển việc công nhận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từ</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SXD sang cho các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xã</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hội</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nghiệp</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có</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năng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chuyên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môn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lĩnh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doanh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bất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động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0" name="Rectangle 19"/>
          <p:cNvSpPr/>
          <p:nvPr/>
        </p:nvSpPr>
        <p:spPr>
          <a:xfrm>
            <a:off x="458653" y="4177382"/>
            <a:ext cx="8388843" cy="892552"/>
          </a:xfrm>
          <a:prstGeom prst="rect">
            <a:avLst/>
          </a:prstGeom>
        </p:spPr>
        <p:txBody>
          <a:bodyPr wrap="square">
            <a:spAutoFit/>
          </a:bodyPr>
          <a:lstStyle/>
          <a:p>
            <a:pPr algn="just"/>
            <a:r>
              <a:rPr lang="en-US" sz="1300" b="1" dirty="0" smtClean="0">
                <a:solidFill>
                  <a:srgbClr val="FF5050"/>
                </a:solidFill>
                <a:latin typeface="Times New Roman" panose="02020603050405020304" pitchFamily="18" charset="0"/>
                <a:cs typeface="Times New Roman" panose="02020603050405020304" pitchFamily="18" charset="0"/>
              </a:rPr>
              <a:t>(2)</a:t>
            </a:r>
            <a:r>
              <a:rPr lang="en-US" sz="1300" b="1" dirty="0" smtClean="0">
                <a:solidFill>
                  <a:srgbClr val="FF5050"/>
                </a:solidFill>
                <a:latin typeface="+mj-lt"/>
              </a:rPr>
              <a:t> </a:t>
            </a:r>
            <a:r>
              <a:rPr lang="en-US" sz="1300" b="1" dirty="0" err="1" smtClean="0">
                <a:solidFill>
                  <a:srgbClr val="FF5050"/>
                </a:solidFill>
                <a:latin typeface="Times New Roman" panose="02020603050405020304" pitchFamily="18" charset="0"/>
                <a:cs typeface="Times New Roman" panose="02020603050405020304" pitchFamily="18" charset="0"/>
              </a:rPr>
              <a:t>Tiêu</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chí</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phân</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hạng</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nhà</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chung</a:t>
            </a:r>
            <a:r>
              <a:rPr lang="en-US" sz="1300" b="1" dirty="0" smtClean="0">
                <a:solidFill>
                  <a:srgbClr val="FF5050"/>
                </a:solidFill>
                <a:latin typeface="Times New Roman" panose="02020603050405020304" pitchFamily="18" charset="0"/>
                <a:cs typeface="Times New Roman" panose="02020603050405020304" pitchFamily="18" charset="0"/>
              </a:rPr>
              <a:t> </a:t>
            </a:r>
            <a:r>
              <a:rPr lang="en-US" sz="1300" b="1" dirty="0" err="1" smtClean="0">
                <a:solidFill>
                  <a:srgbClr val="FF5050"/>
                </a:solidFill>
                <a:latin typeface="Times New Roman" panose="02020603050405020304" pitchFamily="18" charset="0"/>
                <a:cs typeface="Times New Roman" panose="02020603050405020304" pitchFamily="18" charset="0"/>
              </a:rPr>
              <a:t>cư</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 B, C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31/2016/TT-BXD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thành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 2, 3;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lý</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phân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bắt</a:t>
            </a:r>
            <a:r>
              <a:rPr lang="en-US" sz="13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buộc phải có </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vị</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trí</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tiện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tích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chỗ</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xe</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sảnh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lang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thang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máy</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điện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căn</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thêm</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do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tổ</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chức</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xã</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hội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nghề</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nghiệp</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như</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dịch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vụ</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QLVH,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môi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ninh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toàn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phòng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chống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cháy</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nổ</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xanh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hóa</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minh,…</a:t>
            </a:r>
            <a:endPar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886633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09</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SỬ DỤNG NHÀ CHUNG CƯ</a:t>
            </a:r>
            <a:endParaRPr sz="1800" dirty="0">
              <a:solidFill>
                <a:srgbClr val="ED2727"/>
              </a:solidFill>
            </a:endParaRPr>
          </a:p>
        </p:txBody>
      </p:sp>
      <p:sp>
        <p:nvSpPr>
          <p:cNvPr id="7" name="Rectangle 6"/>
          <p:cNvSpPr/>
          <p:nvPr/>
        </p:nvSpPr>
        <p:spPr>
          <a:xfrm>
            <a:off x="377249" y="554491"/>
            <a:ext cx="8589552" cy="95410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Hội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b="1" smtClean="0">
                <a:solidFill>
                  <a:schemeClr val="accent6">
                    <a:lumMod val="75000"/>
                  </a:schemeClr>
                </a:solidFill>
                <a:latin typeface="Times New Roman" panose="02020603050405020304" pitchFamily="18" charset="0"/>
                <a:cs typeface="Times New Roman" panose="02020603050405020304" pitchFamily="18" charset="0"/>
              </a:rPr>
              <a:t>, Ban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 </a:t>
            </a:r>
            <a:r>
              <a:rPr lang="en-US" err="1">
                <a:solidFill>
                  <a:schemeClr val="accent6">
                    <a:lumMod val="75000"/>
                  </a:schemeClr>
                </a:solidFill>
                <a:latin typeface="Times New Roman" panose="02020603050405020304" pitchFamily="18" charset="0"/>
                <a:cs typeface="Times New Roman" panose="02020603050405020304" pitchFamily="18" charset="0"/>
              </a:rPr>
              <a:t>về</a:t>
            </a:r>
            <a:r>
              <a:rPr lang="en-US">
                <a:solidFill>
                  <a:schemeClr val="accent6">
                    <a:lumMod val="75000"/>
                  </a:schemeClr>
                </a:solidFill>
                <a:latin typeface="Times New Roman" panose="02020603050405020304" pitchFamily="18" charset="0"/>
                <a:cs typeface="Times New Roman" panose="02020603050405020304" pitchFamily="18" charset="0"/>
              </a:rPr>
              <a:t> H</a:t>
            </a:r>
            <a:r>
              <a:rPr lang="en-US" smtClean="0">
                <a:solidFill>
                  <a:schemeClr val="accent6">
                    <a:lumMod val="75000"/>
                  </a:schemeClr>
                </a:solidFill>
                <a:latin typeface="Times New Roman" panose="02020603050405020304" pitchFamily="18" charset="0"/>
                <a:cs typeface="Times New Roman" panose="02020603050405020304" pitchFamily="18" charset="0"/>
              </a:rPr>
              <a:t>ội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smtClean="0">
                <a:solidFill>
                  <a:schemeClr val="accent6">
                    <a:lumMod val="75000"/>
                  </a:schemeClr>
                </a:solidFill>
                <a:latin typeface="Times New Roman" panose="02020603050405020304" pitchFamily="18" charset="0"/>
                <a:cs typeface="Times New Roman" panose="02020603050405020304" pitchFamily="18" charset="0"/>
              </a:rPr>
              <a:t>, Ban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đối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trường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vượt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trách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nhiệm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Ban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hóa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trách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nhiệm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UBND </a:t>
            </a:r>
            <a:r>
              <a:rPr lang="en-US" dirty="0" err="1" smtClean="0">
                <a:solidFill>
                  <a:srgbClr val="7030A0"/>
                </a:solidFill>
                <a:latin typeface="Times New Roman" panose="02020603050405020304" pitchFamily="18" charset="0"/>
                <a:cs typeface="Times New Roman" panose="02020603050405020304" pitchFamily="18" charset="0"/>
              </a:rPr>
              <a:t>cấp</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xã</a:t>
            </a:r>
            <a:r>
              <a:rPr lang="en-US" smtClean="0">
                <a:solidFill>
                  <a:srgbClr val="7030A0"/>
                </a:solidFill>
                <a:latin typeface="Times New Roman" panose="02020603050405020304" pitchFamily="18" charset="0"/>
                <a:cs typeface="Times New Roman" panose="02020603050405020304" pitchFamily="18" charset="0"/>
              </a:rPr>
              <a:t> tham gia quản lý sử dụng NCC khi Ban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cũ</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chấm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dứt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hoạt</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động</a:t>
            </a:r>
            <a:r>
              <a:rPr lang="en-US" smtClean="0">
                <a:solidFill>
                  <a:srgbClr val="7030A0"/>
                </a:solidFill>
                <a:latin typeface="Times New Roman" panose="02020603050405020304" pitchFamily="18" charset="0"/>
                <a:cs typeface="Times New Roman" panose="02020603050405020304" pitchFamily="18" charset="0"/>
              </a:rPr>
              <a:t> mà </a:t>
            </a:r>
            <a:r>
              <a:rPr lang="en-US" dirty="0" err="1" smtClean="0">
                <a:solidFill>
                  <a:srgbClr val="7030A0"/>
                </a:solidFill>
                <a:latin typeface="Times New Roman" panose="02020603050405020304" pitchFamily="18" charset="0"/>
                <a:cs typeface="Times New Roman" panose="02020603050405020304" pitchFamily="18" charset="0"/>
              </a:rPr>
              <a:t>chưa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Ban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mới</a:t>
            </a:r>
            <a:r>
              <a:rPr lang="en-US" dirty="0">
                <a:solidFill>
                  <a:srgbClr val="7030A0"/>
                </a:solidFill>
                <a:latin typeface="Times New Roman" panose="02020603050405020304" pitchFamily="18" charset="0"/>
                <a:cs typeface="Times New Roman" panose="02020603050405020304" pitchFamily="18" charset="0"/>
              </a:rPr>
              <a:t>.</a:t>
            </a:r>
          </a:p>
        </p:txBody>
      </p:sp>
      <p:sp>
        <p:nvSpPr>
          <p:cNvPr id="11" name="Rectangle 10"/>
          <p:cNvSpPr/>
          <p:nvPr/>
        </p:nvSpPr>
        <p:spPr>
          <a:xfrm>
            <a:off x="377249" y="2539893"/>
            <a:ext cx="8477257"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Đơn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vận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99/2015/NĐ-CP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vận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giá</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vận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trách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nhiệm</a:t>
            </a:r>
            <a:r>
              <a:rPr lang="en-US" dirty="0" smtClean="0">
                <a:solidFill>
                  <a:srgbClr val="7030A0"/>
                </a:solidFill>
                <a:latin typeface="Times New Roman" panose="02020603050405020304" pitchFamily="18" charset="0"/>
                <a:cs typeface="Times New Roman" panose="02020603050405020304" pitchFamily="18" charset="0"/>
              </a:rPr>
              <a:t> ban </a:t>
            </a:r>
            <a:r>
              <a:rPr lang="en-US" dirty="0" err="1" smtClean="0">
                <a:solidFill>
                  <a:srgbClr val="7030A0"/>
                </a:solidFill>
                <a:latin typeface="Times New Roman" panose="02020603050405020304" pitchFamily="18" charset="0"/>
                <a:cs typeface="Times New Roman" panose="02020603050405020304" pitchFamily="18" charset="0"/>
              </a:rPr>
              <a:t>hành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giá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dịch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vận</a:t>
            </a:r>
            <a:r>
              <a:rPr lang="en-US" smtClean="0">
                <a:solidFill>
                  <a:srgbClr val="7030A0"/>
                </a:solidFill>
                <a:latin typeface="Times New Roman" panose="02020603050405020304" pitchFamily="18" charset="0"/>
                <a:cs typeface="Times New Roman" panose="02020603050405020304" pitchFamily="18" charset="0"/>
              </a:rPr>
              <a:t> hành nhà CC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UBND </a:t>
            </a:r>
            <a:r>
              <a:rPr lang="en-US" err="1" smtClean="0">
                <a:solidFill>
                  <a:srgbClr val="7030A0"/>
                </a:solidFill>
                <a:latin typeface="Times New Roman" panose="02020603050405020304" pitchFamily="18" charset="0"/>
                <a:cs typeface="Times New Roman" panose="02020603050405020304" pitchFamily="18" charset="0"/>
              </a:rPr>
              <a:t>cấp</a:t>
            </a:r>
            <a:r>
              <a:rPr lang="en-US" smtClean="0">
                <a:solidFill>
                  <a:srgbClr val="7030A0"/>
                </a:solidFill>
                <a:latin typeface="Times New Roman" panose="02020603050405020304" pitchFamily="18" charset="0"/>
                <a:cs typeface="Times New Roman" panose="02020603050405020304" pitchFamily="18" charset="0"/>
              </a:rPr>
              <a:t> tỉnh để áp dụng trên địa bàn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151)</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13" name="Elbow Connector 12"/>
          <p:cNvCxnSpPr/>
          <p:nvPr/>
        </p:nvCxnSpPr>
        <p:spPr>
          <a:xfrm>
            <a:off x="528653" y="3469057"/>
            <a:ext cx="874295" cy="28148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460460" y="3331073"/>
            <a:ext cx="7411591" cy="738664"/>
          </a:xfrm>
          <a:prstGeom prst="rect">
            <a:avLst/>
          </a:prstGeom>
        </p:spPr>
        <p:txBody>
          <a:bodyPr wrap="square">
            <a:spAutoFit/>
          </a:bodyPr>
          <a:lstStyle/>
          <a:p>
            <a:pPr algn="just"/>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 Điều </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84 </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Diều 86</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vi-VN"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 định cụ </a:t>
            </a:r>
            <a:r>
              <a:rPr lang="vi-VN">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hồ</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sơ</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đề</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báo</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đơn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vị</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đủ</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thực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hiện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vận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đăng</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tải</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đơn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vụ</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đủ</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vận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 trên Công thông tin điện tử của BXD, SXD</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p:cNvSpPr/>
          <p:nvPr/>
        </p:nvSpPr>
        <p:spPr>
          <a:xfrm>
            <a:off x="377249" y="4142722"/>
            <a:ext cx="8691898"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trình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hạ</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tầng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kỹ</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thuật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khu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vực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cư</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156-158): </a:t>
            </a:r>
            <a:r>
              <a:rPr lang="en-US" b="1" dirty="0" err="1" smtClean="0">
                <a:solidFill>
                  <a:srgbClr val="FF0000"/>
                </a:solidFill>
                <a:latin typeface="Times New Roman" panose="02020603050405020304" pitchFamily="18" charset="0"/>
                <a:cs typeface="Times New Roman" panose="02020603050405020304" pitchFamily="18" charset="0"/>
              </a:rPr>
              <a:t>Đây</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nội</a:t>
            </a:r>
            <a:r>
              <a:rPr lang="en-US" b="1" dirty="0" smtClean="0">
                <a:solidFill>
                  <a:srgbClr val="FF0000"/>
                </a:solidFill>
                <a:latin typeface="Times New Roman" panose="02020603050405020304" pitchFamily="18" charset="0"/>
                <a:cs typeface="Times New Roman" panose="02020603050405020304" pitchFamily="18" charset="0"/>
              </a:rPr>
              <a:t> dung </a:t>
            </a:r>
            <a:r>
              <a:rPr lang="en-US" b="1" dirty="0" err="1" smtClean="0">
                <a:solidFill>
                  <a:srgbClr val="FF0000"/>
                </a:solidFill>
                <a:latin typeface="Times New Roman" panose="02020603050405020304" pitchFamily="18" charset="0"/>
                <a:cs typeface="Times New Roman" panose="02020603050405020304" pitchFamily="18" charset="0"/>
              </a:rPr>
              <a:t>mới</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việc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bàn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giao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tiếp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khai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thác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tầng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kỹ</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bảo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đảm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hành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hoạt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động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thường</a:t>
            </a:r>
            <a:r>
              <a:rPr lang="en-US" dirty="0" smtClean="0">
                <a:solidFill>
                  <a:srgbClr val="7030A0"/>
                </a:solidFill>
                <a:latin typeface="Times New Roman" panose="02020603050405020304" pitchFamily="18" charset="0"/>
                <a:cs typeface="Times New Roman" panose="02020603050405020304" pitchFamily="18" charset="0"/>
              </a:rPr>
              <a:t>.</a:t>
            </a:r>
          </a:p>
        </p:txBody>
      </p:sp>
      <p:cxnSp>
        <p:nvCxnSpPr>
          <p:cNvPr id="14" name="Elbow Connector 13"/>
          <p:cNvCxnSpPr/>
          <p:nvPr/>
        </p:nvCxnSpPr>
        <p:spPr>
          <a:xfrm>
            <a:off x="528653" y="1579697"/>
            <a:ext cx="874295" cy="281489"/>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1380223" y="1546698"/>
            <a:ext cx="7474284" cy="954107"/>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05/2024/TT-BXD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ban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Quy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QL,SD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cư đã quy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việc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Hội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lần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bất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niên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thu, chi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Ban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trị, việc lựa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chọn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ký</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HĐ dịch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lý</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vận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ký</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kết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7332650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09</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SỬ DỤNG NHÀ CHUNG CƯ</a:t>
            </a:r>
            <a:endParaRPr sz="1800" dirty="0">
              <a:solidFill>
                <a:srgbClr val="ED2727"/>
              </a:solidFill>
            </a:endParaRPr>
          </a:p>
        </p:txBody>
      </p:sp>
      <p:sp>
        <p:nvSpPr>
          <p:cNvPr id="6" name="Rectangle 5"/>
          <p:cNvSpPr/>
          <p:nvPr/>
        </p:nvSpPr>
        <p:spPr>
          <a:xfrm>
            <a:off x="325292" y="457507"/>
            <a:ext cx="8494802" cy="523220"/>
          </a:xfrm>
          <a:prstGeom prst="rect">
            <a:avLst/>
          </a:prstGeom>
        </p:spPr>
        <p:txBody>
          <a:bodyPr wrap="square">
            <a:spAutoFit/>
          </a:bodyPr>
          <a:lstStyle/>
          <a:p>
            <a:pPr algn="just"/>
            <a:r>
              <a:rPr lang="en-US" b="1" dirty="0" smtClean="0">
                <a:solidFill>
                  <a:srgbClr val="0070C0"/>
                </a:solidFill>
                <a:latin typeface="Times New Roman" panose="02020603050405020304" pitchFamily="18" charset="0"/>
                <a:cs typeface="Times New Roman" panose="02020603050405020304" pitchFamily="18" charset="0"/>
              </a:rPr>
              <a:t>5. </a:t>
            </a:r>
            <a:r>
              <a:rPr lang="en-US" b="1" dirty="0" err="1" smtClean="0">
                <a:solidFill>
                  <a:srgbClr val="0070C0"/>
                </a:solidFill>
                <a:latin typeface="Times New Roman" panose="02020603050405020304" pitchFamily="18" charset="0"/>
                <a:cs typeface="Times New Roman" panose="02020603050405020304" pitchFamily="18" charset="0"/>
              </a:rPr>
              <a:t>Quản</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lý</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sử</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dụng</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kinh</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phí</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bảo</a:t>
            </a:r>
            <a:r>
              <a:rPr lang="en-US" b="1" dirty="0" smtClean="0">
                <a:solidFill>
                  <a:srgbClr val="0070C0"/>
                </a:solidFill>
                <a:latin typeface="Times New Roman" panose="02020603050405020304" pitchFamily="18" charset="0"/>
                <a:cs typeface="Times New Roman" panose="02020603050405020304" pitchFamily="18" charset="0"/>
              </a:rPr>
              <a:t> </a:t>
            </a:r>
            <a:r>
              <a:rPr lang="en-US" b="1" dirty="0" err="1" smtClean="0">
                <a:solidFill>
                  <a:srgbClr val="0070C0"/>
                </a:solidFill>
                <a:latin typeface="Times New Roman" panose="02020603050405020304" pitchFamily="18" charset="0"/>
                <a:cs typeface="Times New Roman" panose="02020603050405020304" pitchFamily="18" charset="0"/>
              </a:rPr>
              <a:t>trì</a:t>
            </a:r>
            <a:r>
              <a:rPr lang="en-US" b="1" dirty="0" smtClean="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kế</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thừa</a:t>
            </a:r>
            <a:r>
              <a:rPr lang="en-US" dirty="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Luật</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Nhà</a:t>
            </a:r>
            <a:r>
              <a:rPr lang="en-US" dirty="0">
                <a:solidFill>
                  <a:srgbClr val="0070C0"/>
                </a:solidFill>
                <a:latin typeface="Times New Roman" panose="02020603050405020304" pitchFamily="18" charset="0"/>
                <a:cs typeface="Times New Roman" panose="02020603050405020304" pitchFamily="18" charset="0"/>
              </a:rPr>
              <a:t> ở </a:t>
            </a:r>
            <a:r>
              <a:rPr lang="en-US" dirty="0" smtClean="0">
                <a:solidFill>
                  <a:srgbClr val="0070C0"/>
                </a:solidFill>
                <a:latin typeface="Times New Roman" panose="02020603050405020304" pitchFamily="18" charset="0"/>
                <a:cs typeface="Times New Roman" panose="02020603050405020304" pitchFamily="18" charset="0"/>
              </a:rPr>
              <a:t>2014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việc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nộp</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kinh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phí</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bảo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a:t>
            </a:r>
            <a:r>
              <a:rPr lang="en-US" dirty="0" smtClean="0">
                <a:solidFill>
                  <a:srgbClr val="0070C0"/>
                </a:solidFill>
                <a:latin typeface="Times New Roman" panose="02020603050405020304" pitchFamily="18" charset="0"/>
                <a:cs typeface="Times New Roman" panose="02020603050405020304" pitchFamily="18" charset="0"/>
              </a:rPr>
              <a:t> 2% </a:t>
            </a:r>
            <a:r>
              <a:rPr lang="en-US" dirty="0" err="1" smtClean="0">
                <a:solidFill>
                  <a:srgbClr val="0070C0"/>
                </a:solidFill>
                <a:latin typeface="Times New Roman" panose="02020603050405020304" pitchFamily="18" charset="0"/>
                <a:cs typeface="Times New Roman" panose="02020603050405020304" pitchFamily="18" charset="0"/>
              </a:rPr>
              <a:t>giá</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trị</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căn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hộ</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phần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diện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tích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giữ</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lại</a:t>
            </a:r>
            <a:r>
              <a:rPr lang="en-US" dirty="0" smtClean="0">
                <a:solidFill>
                  <a:srgbClr val="0070C0"/>
                </a:solidFill>
                <a:latin typeface="Times New Roman" panose="02020603050405020304" pitchFamily="18" charset="0"/>
                <a:cs typeface="Times New Roman" panose="02020603050405020304" pitchFamily="18" charset="0"/>
              </a:rPr>
              <a:t> (2% </a:t>
            </a:r>
            <a:r>
              <a:rPr lang="en-US" dirty="0" err="1" smtClean="0">
                <a:solidFill>
                  <a:srgbClr val="0070C0"/>
                </a:solidFill>
                <a:latin typeface="Times New Roman" panose="02020603050405020304" pitchFamily="18" charset="0"/>
                <a:cs typeface="Times New Roman" panose="02020603050405020304" pitchFamily="18" charset="0"/>
              </a:rPr>
              <a:t>này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không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tính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vào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giá</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bán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thuê</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mua</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chỉnh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lý</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bổ</a:t>
            </a:r>
            <a:r>
              <a:rPr lang="en-US" dirty="0" smtClean="0">
                <a:solidFill>
                  <a:srgbClr val="0070C0"/>
                </a:solidFill>
                <a:latin typeface="Times New Roman" panose="02020603050405020304" pitchFamily="18" charset="0"/>
                <a:cs typeface="Times New Roman" panose="02020603050405020304" pitchFamily="18" charset="0"/>
              </a:rPr>
              <a:t> sung </a:t>
            </a:r>
            <a:r>
              <a:rPr lang="en-US" dirty="0" err="1" smtClean="0">
                <a:solidFill>
                  <a:srgbClr val="0070C0"/>
                </a:solidFill>
                <a:latin typeface="Times New Roman" panose="02020603050405020304" pitchFamily="18" charset="0"/>
                <a:cs typeface="Times New Roman" panose="02020603050405020304" pitchFamily="18" charset="0"/>
              </a:rPr>
              <a:t>một</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số</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như</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sau</a:t>
            </a:r>
            <a:r>
              <a:rPr lang="en-US" dirty="0" smtClean="0">
                <a:solidFill>
                  <a:srgbClr val="0070C0"/>
                </a:solidFill>
                <a:latin typeface="Times New Roman" panose="02020603050405020304" pitchFamily="18" charset="0"/>
                <a:cs typeface="Times New Roman" panose="02020603050405020304" pitchFamily="18" charset="0"/>
              </a:rPr>
              <a:t>:</a:t>
            </a:r>
          </a:p>
        </p:txBody>
      </p:sp>
      <p:sp>
        <p:nvSpPr>
          <p:cNvPr id="3" name="Rectangle 2"/>
          <p:cNvSpPr/>
          <p:nvPr/>
        </p:nvSpPr>
        <p:spPr>
          <a:xfrm>
            <a:off x="325291" y="1014201"/>
            <a:ext cx="8494803" cy="954107"/>
          </a:xfrm>
          <a:prstGeom prst="rect">
            <a:avLst/>
          </a:prstGeom>
        </p:spPr>
        <p:txBody>
          <a:bodyPr wrap="square">
            <a:spAutoFit/>
          </a:bodyPr>
          <a:lstStyle/>
          <a:p>
            <a:pPr algn="just"/>
            <a:r>
              <a:rPr lang="en-US" b="1" dirty="0" smtClean="0">
                <a:solidFill>
                  <a:srgbClr val="FF0000"/>
                </a:solidFill>
                <a:latin typeface="Times New Roman" panose="02020603050405020304" pitchFamily="18" charset="0"/>
                <a:cs typeface="Times New Roman" panose="02020603050405020304" pitchFamily="18" charset="0"/>
              </a:rPr>
              <a:t>5.1</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Quản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lý</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kinh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phí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bảo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trì</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phần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sở</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hữu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chung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cư</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nhà</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chung</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cư</a:t>
            </a:r>
            <a:r>
              <a:rPr lang="en-US" b="1" dirty="0">
                <a:solidFill>
                  <a:srgbClr val="0070C0"/>
                </a:solidFill>
                <a:latin typeface="Times New Roman" panose="02020603050405020304" pitchFamily="18" charset="0"/>
                <a:cs typeface="Times New Roman" panose="02020603050405020304" pitchFamily="18" charset="0"/>
              </a:rPr>
              <a:t> </a:t>
            </a:r>
            <a:r>
              <a:rPr lang="en-US" dirty="0">
                <a:solidFill>
                  <a:srgbClr val="0070C0"/>
                </a:solidFill>
                <a:latin typeface="Times New Roman" panose="02020603050405020304" pitchFamily="18" charset="0"/>
                <a:cs typeface="Times New Roman" panose="02020603050405020304" pitchFamily="18" charset="0"/>
              </a:rPr>
              <a:t>(</a:t>
            </a:r>
            <a:r>
              <a:rPr lang="en-US" dirty="0" err="1">
                <a:solidFill>
                  <a:srgbClr val="0070C0"/>
                </a:solidFill>
                <a:latin typeface="Times New Roman" panose="02020603050405020304" pitchFamily="18" charset="0"/>
                <a:cs typeface="Times New Roman" panose="02020603050405020304" pitchFamily="18" charset="0"/>
              </a:rPr>
              <a:t>Điều</a:t>
            </a:r>
            <a:r>
              <a:rPr lang="en-US" dirty="0">
                <a:solidFill>
                  <a:srgbClr val="0070C0"/>
                </a:solidFill>
                <a:latin typeface="Times New Roman" panose="02020603050405020304" pitchFamily="18" charset="0"/>
                <a:cs typeface="Times New Roman" panose="02020603050405020304" pitchFamily="18" charset="0"/>
              </a:rPr>
              <a:t> </a:t>
            </a:r>
            <a:r>
              <a:rPr lang="en-US" dirty="0" smtClean="0">
                <a:solidFill>
                  <a:srgbClr val="0070C0"/>
                </a:solidFill>
                <a:latin typeface="Times New Roman" panose="02020603050405020304" pitchFamily="18" charset="0"/>
                <a:cs typeface="Times New Roman" panose="02020603050405020304" pitchFamily="18" charset="0"/>
              </a:rPr>
              <a:t>153): </a:t>
            </a:r>
            <a:r>
              <a:rPr lang="en-US" dirty="0" err="1" smtClean="0">
                <a:solidFill>
                  <a:srgbClr val="0070C0"/>
                </a:solidFill>
                <a:latin typeface="Times New Roman" panose="02020603050405020304" pitchFamily="18" charset="0"/>
                <a:cs typeface="Times New Roman" panose="02020603050405020304" pitchFamily="18" charset="0"/>
              </a:rPr>
              <a:t>bổ</a:t>
            </a:r>
            <a:r>
              <a:rPr lang="en-US" dirty="0" smtClean="0">
                <a:solidFill>
                  <a:srgbClr val="0070C0"/>
                </a:solidFill>
                <a:latin typeface="Times New Roman" panose="02020603050405020304" pitchFamily="18" charset="0"/>
                <a:cs typeface="Times New Roman" panose="02020603050405020304" pitchFamily="18" charset="0"/>
              </a:rPr>
              <a:t> sung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việc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sử</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dụng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nguồn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từ</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việc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khai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thác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dịch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vụ</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để</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bảo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a:t>
            </a:r>
            <a:r>
              <a:rPr lang="en-US" dirty="0" smtClean="0">
                <a:solidFill>
                  <a:srgbClr val="0070C0"/>
                </a:solidFill>
                <a:latin typeface="Times New Roman" panose="02020603050405020304" pitchFamily="18" charset="0"/>
                <a:cs typeface="Times New Roman" panose="02020603050405020304" pitchFamily="18" charset="0"/>
              </a:rPr>
              <a:t> NCC, </a:t>
            </a:r>
            <a:r>
              <a:rPr lang="en-US" dirty="0" err="1" smtClean="0">
                <a:solidFill>
                  <a:srgbClr val="0070C0"/>
                </a:solidFill>
                <a:latin typeface="Times New Roman" panose="02020603050405020304" pitchFamily="18" charset="0"/>
                <a:cs typeface="Times New Roman" panose="02020603050405020304" pitchFamily="18" charset="0"/>
              </a:rPr>
              <a:t>chỉnh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lý</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tài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khoản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kinh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phí</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bảo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của</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chủ</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đầu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tư</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và</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bổ</a:t>
            </a:r>
            <a:r>
              <a:rPr lang="en-US" dirty="0" smtClean="0">
                <a:solidFill>
                  <a:srgbClr val="0070C0"/>
                </a:solidFill>
                <a:latin typeface="Times New Roman" panose="02020603050405020304" pitchFamily="18" charset="0"/>
                <a:cs typeface="Times New Roman" panose="02020603050405020304" pitchFamily="18" charset="0"/>
              </a:rPr>
              <a:t> sung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cụ</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thể</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bàn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giao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kinh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phí</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bảo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từ</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tài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khoản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thanh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toán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của</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chủ</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đầu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tư</a:t>
            </a:r>
            <a:r>
              <a:rPr lang="en-US" dirty="0" smtClean="0">
                <a:solidFill>
                  <a:srgbClr val="0070C0"/>
                </a:solidFill>
                <a:latin typeface="Times New Roman" panose="02020603050405020304" pitchFamily="18" charset="0"/>
                <a:cs typeface="Times New Roman" panose="02020603050405020304" pitchFamily="18" charset="0"/>
              </a:rPr>
              <a:t> sang </a:t>
            </a:r>
            <a:r>
              <a:rPr lang="en-US" dirty="0" err="1" smtClean="0">
                <a:solidFill>
                  <a:srgbClr val="0070C0"/>
                </a:solidFill>
                <a:latin typeface="Times New Roman" panose="02020603050405020304" pitchFamily="18" charset="0"/>
                <a:cs typeface="Times New Roman" panose="02020603050405020304" pitchFamily="18" charset="0"/>
              </a:rPr>
              <a:t>tài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khoản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lý</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kinh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phí</a:t>
            </a:r>
            <a:r>
              <a:rPr lang="en-US" dirty="0" smtClean="0">
                <a:solidFill>
                  <a:srgbClr val="0070C0"/>
                </a:solidFill>
                <a:latin typeface="Times New Roman" panose="02020603050405020304" pitchFamily="18" charset="0"/>
                <a:cs typeface="Times New Roman" panose="02020603050405020304" pitchFamily="18" charset="0"/>
              </a:rPr>
              <a:t> do Ban </a:t>
            </a:r>
            <a:r>
              <a:rPr lang="en-US" dirty="0" err="1" smtClean="0">
                <a:solidFill>
                  <a:srgbClr val="0070C0"/>
                </a:solidFill>
                <a:latin typeface="Times New Roman" panose="02020603050405020304" pitchFamily="18" charset="0"/>
                <a:cs typeface="Times New Roman" panose="02020603050405020304" pitchFamily="18" charset="0"/>
              </a:rPr>
              <a:t>quản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trị</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chung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cư</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lập</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cụ</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thể</a:t>
            </a:r>
            <a:r>
              <a:rPr lang="en-US" dirty="0" smtClean="0">
                <a:solidFill>
                  <a:srgbClr val="0070C0"/>
                </a:solidFill>
                <a:latin typeface="Times New Roman" panose="02020603050405020304" pitchFamily="18" charset="0"/>
                <a:cs typeface="Times New Roman" panose="02020603050405020304" pitchFamily="18" charset="0"/>
              </a:rPr>
              <a:t>:</a:t>
            </a:r>
            <a:endParaRPr lang="en-US" dirty="0">
              <a:solidFill>
                <a:srgbClr val="0070C0"/>
              </a:solidFill>
              <a:latin typeface="Times New Roman" panose="02020603050405020304" pitchFamily="18" charset="0"/>
              <a:cs typeface="Times New Roman" panose="02020603050405020304" pitchFamily="18" charset="0"/>
            </a:endParaRPr>
          </a:p>
        </p:txBody>
      </p:sp>
      <p:sp>
        <p:nvSpPr>
          <p:cNvPr id="17" name="Rectangle 16"/>
          <p:cNvSpPr/>
          <p:nvPr/>
        </p:nvSpPr>
        <p:spPr>
          <a:xfrm>
            <a:off x="660528" y="2522013"/>
            <a:ext cx="1259871" cy="276999"/>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Chủ</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tư</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2784119" y="2521944"/>
            <a:ext cx="1519128" cy="276999"/>
          </a:xfrm>
          <a:prstGeom prst="rect">
            <a:avLst/>
          </a:prstGeom>
          <a:solidFill>
            <a:schemeClr val="bg2">
              <a:lumMod val="90000"/>
            </a:schemeClr>
          </a:solidFill>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Tài</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thanh</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toán</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1718280" y="2329699"/>
            <a:ext cx="1280183" cy="261610"/>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1.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mở</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TK</a:t>
            </a:r>
          </a:p>
        </p:txBody>
      </p:sp>
      <p:cxnSp>
        <p:nvCxnSpPr>
          <p:cNvPr id="20" name="Straight Arrow Connector 19"/>
          <p:cNvCxnSpPr>
            <a:stCxn id="17" idx="3"/>
            <a:endCxn id="18" idx="1"/>
          </p:cNvCxnSpPr>
          <p:nvPr/>
        </p:nvCxnSpPr>
        <p:spPr>
          <a:xfrm flipV="1">
            <a:off x="1920399" y="2660444"/>
            <a:ext cx="863720" cy="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2" name="Rectangle 21"/>
          <p:cNvSpPr/>
          <p:nvPr/>
        </p:nvSpPr>
        <p:spPr>
          <a:xfrm>
            <a:off x="2922464" y="3326453"/>
            <a:ext cx="1259871" cy="46166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mua</a:t>
            </a:r>
            <a:r>
              <a:rPr lang="en-US" sz="120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nhà, chủ đầu tư</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5" name="Rectangle 24"/>
          <p:cNvSpPr/>
          <p:nvPr/>
        </p:nvSpPr>
        <p:spPr>
          <a:xfrm>
            <a:off x="2687727" y="2856293"/>
            <a:ext cx="909123" cy="430887"/>
          </a:xfrm>
          <a:prstGeom prst="rect">
            <a:avLst/>
          </a:prstGeom>
        </p:spPr>
        <p:txBody>
          <a:bodyPr wrap="square">
            <a:spAutoFit/>
          </a:bodyPr>
          <a:lstStyle/>
          <a:p>
            <a:pPr algn="ctr">
              <a:spcBef>
                <a:spcPts val="400"/>
              </a:spcBef>
              <a:spcAft>
                <a:spcPts val="400"/>
              </a:spcAft>
            </a:pP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Nộp</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phí</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8" name="Rectangle 27"/>
          <p:cNvSpPr/>
          <p:nvPr/>
        </p:nvSpPr>
        <p:spPr>
          <a:xfrm>
            <a:off x="667393" y="3307436"/>
            <a:ext cx="1259871" cy="461665"/>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Cơ</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quan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lý</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nhà</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ở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cấp</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tỉnh</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1" name="Rectangle 30"/>
          <p:cNvSpPr/>
          <p:nvPr/>
        </p:nvSpPr>
        <p:spPr>
          <a:xfrm>
            <a:off x="951820" y="2840110"/>
            <a:ext cx="1319643" cy="430887"/>
          </a:xfrm>
          <a:prstGeom prst="rect">
            <a:avLst/>
          </a:prstGeom>
        </p:spPr>
        <p:txBody>
          <a:bodyPr wrap="square">
            <a:spAutoFit/>
          </a:bodyPr>
          <a:lstStyle/>
          <a:p>
            <a:pPr algn="ctr">
              <a:spcBef>
                <a:spcPts val="400"/>
              </a:spcBef>
              <a:spcAft>
                <a:spcPts val="400"/>
              </a:spcAft>
            </a:pPr>
            <a:r>
              <a:rPr lang="en-US" sz="1100" b="1" dirty="0">
                <a:solidFill>
                  <a:srgbClr val="FF5050"/>
                </a:solidFill>
                <a:latin typeface="Times New Roman" panose="02020603050405020304" pitchFamily="18" charset="0"/>
                <a:ea typeface="Calibri" panose="020F0502020204030204" pitchFamily="34" charset="0"/>
                <a:cs typeface="Times New Roman" panose="02020603050405020304" pitchFamily="18" charset="0"/>
              </a:rPr>
              <a:t>2.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báo</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TK </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(5 </a:t>
            </a:r>
            <a:r>
              <a:rPr lang="en-US" sz="11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p:txBody>
      </p:sp>
      <p:sp>
        <p:nvSpPr>
          <p:cNvPr id="34" name="Rectangle 33"/>
          <p:cNvSpPr/>
          <p:nvPr/>
        </p:nvSpPr>
        <p:spPr>
          <a:xfrm>
            <a:off x="4816651" y="2493211"/>
            <a:ext cx="1259871" cy="276999"/>
          </a:xfrm>
          <a:prstGeom prst="rect">
            <a:avLst/>
          </a:prstGeom>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Ban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trị</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5" name="Rectangle 34"/>
          <p:cNvSpPr/>
          <p:nvPr/>
        </p:nvSpPr>
        <p:spPr>
          <a:xfrm>
            <a:off x="6801851" y="2484339"/>
            <a:ext cx="1941096" cy="276999"/>
          </a:xfrm>
          <a:prstGeom prst="rect">
            <a:avLst/>
          </a:prstGeom>
          <a:solidFill>
            <a:srgbClr val="FFFF00"/>
          </a:solidFill>
          <a:ln w="9525">
            <a:solidFill>
              <a:schemeClr val="tx1"/>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Tài</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lý</a:t>
            </a:r>
            <a:r>
              <a:rPr lang="en-US" sz="12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kinh</a:t>
            </a:r>
            <a:r>
              <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phí</a:t>
            </a:r>
            <a:endParaRPr lang="en-US" sz="12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37" name="Rectangle 36"/>
          <p:cNvSpPr/>
          <p:nvPr/>
        </p:nvSpPr>
        <p:spPr>
          <a:xfrm>
            <a:off x="5799095" y="2356548"/>
            <a:ext cx="1280183" cy="307777"/>
          </a:xfrm>
          <a:prstGeom prst="rect">
            <a:avLst/>
          </a:prstGeom>
        </p:spPr>
        <p:txBody>
          <a:bodyPr wrap="square">
            <a:spAutoFit/>
          </a:bodyPr>
          <a:lstStyle/>
          <a:p>
            <a:pPr algn="ctr">
              <a:spcBef>
                <a:spcPts val="400"/>
              </a:spcBef>
              <a:spcAft>
                <a:spcPts val="400"/>
              </a:spcAft>
            </a:pPr>
            <a:r>
              <a:rPr lang="en-US"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3</a:t>
            </a:r>
            <a:r>
              <a:rPr lang="en-US" sz="10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 </a:t>
            </a:r>
            <a:r>
              <a:rPr lang="en-US" sz="10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mở</a:t>
            </a:r>
            <a:r>
              <a:rPr lang="en-US" sz="10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TK</a:t>
            </a:r>
          </a:p>
        </p:txBody>
      </p:sp>
      <p:cxnSp>
        <p:nvCxnSpPr>
          <p:cNvPr id="40" name="Straight Arrow Connector 39"/>
          <p:cNvCxnSpPr/>
          <p:nvPr/>
        </p:nvCxnSpPr>
        <p:spPr>
          <a:xfrm flipV="1">
            <a:off x="6076522" y="2667289"/>
            <a:ext cx="725329" cy="88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4" name="Elbow Connector 53"/>
          <p:cNvCxnSpPr>
            <a:stCxn id="34" idx="0"/>
            <a:endCxn id="17" idx="0"/>
          </p:cNvCxnSpPr>
          <p:nvPr/>
        </p:nvCxnSpPr>
        <p:spPr>
          <a:xfrm rot="16200000" flipH="1" flipV="1">
            <a:off x="3354125" y="429550"/>
            <a:ext cx="28802" cy="4156123"/>
          </a:xfrm>
          <a:prstGeom prst="bentConnector3">
            <a:avLst>
              <a:gd name="adj1" fmla="val -793695"/>
            </a:avLst>
          </a:prstGeom>
          <a:ln>
            <a:tailEnd type="triangle"/>
          </a:ln>
        </p:spPr>
        <p:style>
          <a:lnRef idx="1">
            <a:schemeClr val="dk1"/>
          </a:lnRef>
          <a:fillRef idx="0">
            <a:schemeClr val="dk1"/>
          </a:fillRef>
          <a:effectRef idx="0">
            <a:schemeClr val="dk1"/>
          </a:effectRef>
          <a:fontRef idx="minor">
            <a:schemeClr val="tx1"/>
          </a:fontRef>
        </p:style>
      </p:cxnSp>
      <p:sp>
        <p:nvSpPr>
          <p:cNvPr id="61" name="Rectangle 60"/>
          <p:cNvSpPr/>
          <p:nvPr/>
        </p:nvSpPr>
        <p:spPr>
          <a:xfrm>
            <a:off x="1920399" y="1940936"/>
            <a:ext cx="3370075" cy="261610"/>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4.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thống</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nhất</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quyết</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toán</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liệu</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(30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ngày</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a:t>
            </a:r>
          </a:p>
        </p:txBody>
      </p:sp>
      <p:cxnSp>
        <p:nvCxnSpPr>
          <p:cNvPr id="68" name="Straight Arrow Connector 67"/>
          <p:cNvCxnSpPr>
            <a:stCxn id="22" idx="0"/>
            <a:endCxn id="18" idx="2"/>
          </p:cNvCxnSpPr>
          <p:nvPr/>
        </p:nvCxnSpPr>
        <p:spPr>
          <a:xfrm flipH="1" flipV="1">
            <a:off x="3543683" y="2798943"/>
            <a:ext cx="8717" cy="52751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 name="Straight Arrow Connector 71"/>
          <p:cNvCxnSpPr/>
          <p:nvPr/>
        </p:nvCxnSpPr>
        <p:spPr>
          <a:xfrm>
            <a:off x="949729" y="2798943"/>
            <a:ext cx="0" cy="5028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1" name="Elbow Connector 80"/>
          <p:cNvCxnSpPr/>
          <p:nvPr/>
        </p:nvCxnSpPr>
        <p:spPr>
          <a:xfrm rot="5400000" flipH="1" flipV="1">
            <a:off x="5907729" y="674044"/>
            <a:ext cx="37605" cy="4228716"/>
          </a:xfrm>
          <a:prstGeom prst="bentConnector3">
            <a:avLst>
              <a:gd name="adj1" fmla="val -607898"/>
            </a:avLst>
          </a:prstGeom>
          <a:ln>
            <a:tailEnd type="triangle"/>
          </a:ln>
        </p:spPr>
        <p:style>
          <a:lnRef idx="1">
            <a:schemeClr val="dk1"/>
          </a:lnRef>
          <a:fillRef idx="0">
            <a:schemeClr val="dk1"/>
          </a:fillRef>
          <a:effectRef idx="0">
            <a:schemeClr val="dk1"/>
          </a:effectRef>
          <a:fontRef idx="minor">
            <a:schemeClr val="tx1"/>
          </a:fontRef>
        </p:style>
      </p:cxnSp>
      <p:sp>
        <p:nvSpPr>
          <p:cNvPr id="82" name="Rectangle 81"/>
          <p:cNvSpPr/>
          <p:nvPr/>
        </p:nvSpPr>
        <p:spPr>
          <a:xfrm>
            <a:off x="4660556" y="3061901"/>
            <a:ext cx="2662231" cy="430887"/>
          </a:xfrm>
          <a:prstGeom prst="rect">
            <a:avLst/>
          </a:prstGeom>
        </p:spPr>
        <p:txBody>
          <a:bodyPr wrap="square">
            <a:spAutoFit/>
          </a:bodyPr>
          <a:lstStyle/>
          <a:p>
            <a:pPr algn="ctr">
              <a:spcBef>
                <a:spcPts val="400"/>
              </a:spcBef>
              <a:spcAft>
                <a:spcPts val="400"/>
              </a:spcAft>
            </a:pPr>
            <a:r>
              <a:rPr lang="en-US" sz="1100" b="1" dirty="0" smtClean="0">
                <a:solidFill>
                  <a:srgbClr val="FF5050"/>
                </a:solidFill>
                <a:latin typeface="Times New Roman" panose="02020603050405020304" pitchFamily="18" charset="0"/>
                <a:ea typeface="Calibri" panose="020F0502020204030204" pitchFamily="34" charset="0"/>
                <a:cs typeface="Times New Roman" panose="02020603050405020304" pitchFamily="18" charset="0"/>
              </a:rPr>
              <a:t>5. </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CĐT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đề</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TCTD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phí</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bảo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sang TK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ký</a:t>
            </a:r>
            <a:r>
              <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10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kinh</a:t>
            </a:r>
            <a:r>
              <a:rPr lang="en-US" sz="110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phí của BQT</a:t>
            </a:r>
            <a:endParaRPr lang="en-US" sz="11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89" name="Elbow Connector 88"/>
          <p:cNvCxnSpPr/>
          <p:nvPr/>
        </p:nvCxnSpPr>
        <p:spPr>
          <a:xfrm>
            <a:off x="570151" y="4520092"/>
            <a:ext cx="903050" cy="173824"/>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0" name="Rectangle 89"/>
          <p:cNvSpPr/>
          <p:nvPr/>
        </p:nvSpPr>
        <p:spPr>
          <a:xfrm>
            <a:off x="1473201" y="4456592"/>
            <a:ext cx="7506844" cy="492443"/>
          </a:xfrm>
          <a:prstGeom prst="rect">
            <a:avLst/>
          </a:prstGeom>
        </p:spPr>
        <p:txBody>
          <a:bodyPr wrap="square">
            <a:spAutoFit/>
          </a:bodyPr>
          <a:lstStyle/>
          <a:p>
            <a:pPr algn="just"/>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 (</a:t>
            </a:r>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87-91) </a:t>
            </a:r>
            <a:r>
              <a:rPr lang="vi-VN"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 định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cưỡng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hồi</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phí</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cưỡng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chế</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phí</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do CĐT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lập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từ</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TK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CĐT,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kê</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biên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giá</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tài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sản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91" name="Rectangle 90"/>
          <p:cNvSpPr/>
          <p:nvPr/>
        </p:nvSpPr>
        <p:spPr>
          <a:xfrm>
            <a:off x="448672" y="3858372"/>
            <a:ext cx="8695328" cy="523220"/>
          </a:xfrm>
          <a:prstGeom prst="rect">
            <a:avLst/>
          </a:prstGeom>
        </p:spPr>
        <p:txBody>
          <a:bodyPr wrap="square">
            <a:spAutoFit/>
          </a:bodyPr>
          <a:lstStyle/>
          <a:p>
            <a:pPr algn="just"/>
            <a:r>
              <a:rPr lang="en-US" b="1" dirty="0" smtClean="0">
                <a:solidFill>
                  <a:srgbClr val="FF0000"/>
                </a:solidFill>
                <a:latin typeface="Times New Roman" panose="02020603050405020304" pitchFamily="18" charset="0"/>
                <a:cs typeface="Times New Roman" panose="02020603050405020304" pitchFamily="18" charset="0"/>
              </a:rPr>
              <a:t>5.2. </a:t>
            </a:r>
            <a:r>
              <a:rPr lang="en-US" b="1" dirty="0" err="1" smtClean="0">
                <a:solidFill>
                  <a:srgbClr val="FF0000"/>
                </a:solidFill>
                <a:latin typeface="Times New Roman" panose="02020603050405020304" pitchFamily="18" charset="0"/>
                <a:cs typeface="Times New Roman" panose="02020603050405020304" pitchFamily="18" charset="0"/>
              </a:rPr>
              <a:t>Cưỡng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chế</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bàn</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giao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kinh</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phí</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bảo</a:t>
            </a:r>
            <a:r>
              <a:rPr lang="en-US" b="1" dirty="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trì</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bổ</a:t>
            </a:r>
            <a:r>
              <a:rPr lang="en-US" dirty="0" smtClean="0">
                <a:solidFill>
                  <a:srgbClr val="0070C0"/>
                </a:solidFill>
                <a:latin typeface="Times New Roman" panose="02020603050405020304" pitchFamily="18" charset="0"/>
                <a:cs typeface="Times New Roman" panose="02020603050405020304" pitchFamily="18" charset="0"/>
              </a:rPr>
              <a:t> sung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cưỡng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chế</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bàn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giao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định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cụ</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thể</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thời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gian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trách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nhiệm</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thực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hiện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cưỡng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chế</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của</a:t>
            </a:r>
            <a:r>
              <a:rPr lang="en-US" dirty="0" smtClean="0">
                <a:solidFill>
                  <a:srgbClr val="0070C0"/>
                </a:solidFill>
                <a:latin typeface="Times New Roman" panose="02020603050405020304" pitchFamily="18" charset="0"/>
                <a:cs typeface="Times New Roman" panose="02020603050405020304" pitchFamily="18" charset="0"/>
              </a:rPr>
              <a:t> </a:t>
            </a:r>
            <a:r>
              <a:rPr lang="en-US" b="1" dirty="0" smtClean="0">
                <a:solidFill>
                  <a:srgbClr val="FF0000"/>
                </a:solidFill>
                <a:latin typeface="Times New Roman" panose="02020603050405020304" pitchFamily="18" charset="0"/>
                <a:cs typeface="Times New Roman" panose="02020603050405020304" pitchFamily="18" charset="0"/>
              </a:rPr>
              <a:t>UBND </a:t>
            </a:r>
            <a:r>
              <a:rPr lang="en-US" b="1" dirty="0" err="1" smtClean="0">
                <a:solidFill>
                  <a:srgbClr val="FF0000"/>
                </a:solidFill>
                <a:latin typeface="Times New Roman" panose="02020603050405020304" pitchFamily="18" charset="0"/>
                <a:cs typeface="Times New Roman" panose="02020603050405020304" pitchFamily="18" charset="0"/>
              </a:rPr>
              <a:t>cấp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huyện</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nơi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có</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chung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cư</a:t>
            </a:r>
            <a:r>
              <a:rPr lang="en-US" dirty="0" smtClean="0">
                <a:solidFill>
                  <a:srgbClr val="0070C0"/>
                </a:solidFill>
                <a:latin typeface="Times New Roman" panose="02020603050405020304" pitchFamily="18" charset="0"/>
                <a:cs typeface="Times New Roman" panose="02020603050405020304" pitchFamily="18" charset="0"/>
              </a:rPr>
              <a:t>.</a:t>
            </a:r>
            <a:endParaRPr lang="en-US"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0276096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09955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10</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GIAO DỊCH VỀ NHÀ Ở </a:t>
            </a:r>
            <a:endParaRPr sz="1800" dirty="0">
              <a:solidFill>
                <a:srgbClr val="ED2727"/>
              </a:solidFill>
            </a:endParaRPr>
          </a:p>
        </p:txBody>
      </p:sp>
      <p:sp>
        <p:nvSpPr>
          <p:cNvPr id="2" name="Rectangle 1"/>
          <p:cNvSpPr/>
          <p:nvPr/>
        </p:nvSpPr>
        <p:spPr>
          <a:xfrm>
            <a:off x="260684" y="526426"/>
            <a:ext cx="6745705" cy="1169551"/>
          </a:xfrm>
          <a:prstGeom prst="rect">
            <a:avLst/>
          </a:prstGeom>
        </p:spPr>
        <p:txBody>
          <a:bodyPr wrap="square">
            <a:spAutoFit/>
          </a:bodyPr>
          <a:lstStyle/>
          <a:p>
            <a:pPr algn="just"/>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X: </a:t>
            </a:r>
            <a:r>
              <a:rPr lang="en-US" b="1" err="1" smtClean="0">
                <a:solidFill>
                  <a:srgbClr val="FF0000"/>
                </a:solidFill>
                <a:latin typeface="Times New Roman" panose="02020603050405020304" pitchFamily="18" charset="0"/>
                <a:cs typeface="Times New Roman" panose="02020603050405020304" pitchFamily="18" charset="0"/>
              </a:rPr>
              <a:t>gồm</a:t>
            </a:r>
            <a:r>
              <a:rPr lang="en-US" b="1" smtClean="0">
                <a:solidFill>
                  <a:srgbClr val="FF0000"/>
                </a:solidFill>
                <a:latin typeface="Times New Roman" panose="02020603050405020304" pitchFamily="18" charset="0"/>
                <a:cs typeface="Times New Roman" panose="02020603050405020304" pitchFamily="18" charset="0"/>
              </a:rPr>
              <a:t> 30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159-188)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pt-BR" dirty="0">
                <a:solidFill>
                  <a:schemeClr val="accent6">
                    <a:lumMod val="75000"/>
                  </a:schemeClr>
                </a:solidFill>
                <a:latin typeface="Times New Roman" panose="02020603050405020304" pitchFamily="18" charset="0"/>
                <a:cs typeface="Times New Roman" panose="02020603050405020304" pitchFamily="18" charset="0"/>
              </a:rPr>
              <a:t>Điều kiện của nhà ở tham gia giao </a:t>
            </a:r>
            <a:r>
              <a:rPr lang="pt-BR" dirty="0" smtClean="0">
                <a:solidFill>
                  <a:schemeClr val="accent6">
                    <a:lumMod val="75000"/>
                  </a:schemeClr>
                </a:solidFill>
                <a:latin typeface="Times New Roman" panose="02020603050405020304" pitchFamily="18" charset="0"/>
                <a:cs typeface="Times New Roman" panose="02020603050405020304" pitchFamily="18" charset="0"/>
              </a:rPr>
              <a:t>dịch; </a:t>
            </a:r>
            <a:r>
              <a:rPr lang="pt-BR" dirty="0">
                <a:solidFill>
                  <a:schemeClr val="accent6">
                    <a:lumMod val="75000"/>
                  </a:schemeClr>
                </a:solidFill>
                <a:latin typeface="Times New Roman" panose="02020603050405020304" pitchFamily="18" charset="0"/>
                <a:cs typeface="Times New Roman" panose="02020603050405020304" pitchFamily="18" charset="0"/>
              </a:rPr>
              <a:t>trình tự, thủ tục </a:t>
            </a:r>
            <a:r>
              <a:rPr lang="pt-BR" dirty="0" smtClean="0">
                <a:solidFill>
                  <a:schemeClr val="accent6">
                    <a:lumMod val="75000"/>
                  </a:schemeClr>
                </a:solidFill>
                <a:latin typeface="Times New Roman" panose="02020603050405020304" pitchFamily="18" charset="0"/>
                <a:cs typeface="Times New Roman" panose="02020603050405020304" pitchFamily="18" charset="0"/>
              </a:rPr>
              <a:t>giao </a:t>
            </a:r>
            <a:r>
              <a:rPr lang="pt-BR" dirty="0">
                <a:solidFill>
                  <a:schemeClr val="accent6">
                    <a:lumMod val="75000"/>
                  </a:schemeClr>
                </a:solidFill>
                <a:latin typeface="Times New Roman" panose="02020603050405020304" pitchFamily="18" charset="0"/>
                <a:cs typeface="Times New Roman" panose="02020603050405020304" pitchFamily="18" charset="0"/>
              </a:rPr>
              <a:t>dịch, hợp đồng, công chứng, chứng thực hợp đồng; mua bán nhà ở (bao gồm cả trường hợp mua bán nhà ở có thời hạn, trả chậm, trả dần, mua bán nhà ở đang cho thuê,..); thuê, thuê mua nhà ở; tặng cho nhà ở; thế chấp nhà ở; ủy quyền quản lý nhà </a:t>
            </a:r>
            <a:r>
              <a:rPr lang="pt-BR" dirty="0" smtClean="0">
                <a:solidFill>
                  <a:schemeClr val="accent6">
                    <a:lumMod val="75000"/>
                  </a:schemeClr>
                </a:solidFill>
                <a:latin typeface="Times New Roman" panose="02020603050405020304" pitchFamily="18" charset="0"/>
                <a:cs typeface="Times New Roman" panose="02020603050405020304" pitchFamily="18" charset="0"/>
              </a:rPr>
              <a:t>ở,..</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7074568" y="454236"/>
            <a:ext cx="1764631" cy="1174038"/>
          </a:xfrm>
          <a:prstGeom prst="rect">
            <a:avLst/>
          </a:prstGeom>
        </p:spPr>
      </p:pic>
      <p:sp>
        <p:nvSpPr>
          <p:cNvPr id="14" name="Rectangle 13"/>
          <p:cNvSpPr/>
          <p:nvPr/>
        </p:nvSpPr>
        <p:spPr>
          <a:xfrm>
            <a:off x="260684" y="1817220"/>
            <a:ext cx="8494802" cy="1169551"/>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hóa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một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dirty="0" smtClean="0">
                <a:solidFill>
                  <a:schemeClr val="accent6">
                    <a:lumMod val="75000"/>
                  </a:schemeClr>
                </a:solidFill>
                <a:latin typeface="Times New Roman" panose="02020603050405020304" pitchFamily="18" charset="0"/>
                <a:cs typeface="Times New Roman" panose="02020603050405020304" pitchFamily="18" charset="0"/>
              </a:rPr>
              <a:t> 99/2015/NĐ-CP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tham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bên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tham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tự</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thủ</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tục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thực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hợp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đồng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chứng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chứng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thực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hợp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đồng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159-164); </a:t>
            </a:r>
            <a:r>
              <a:rPr lang="en-US" dirty="0" err="1" smtClean="0">
                <a:solidFill>
                  <a:srgbClr val="FF0000"/>
                </a:solidFill>
                <a:latin typeface="Times New Roman" panose="02020603050405020304" pitchFamily="18" charset="0"/>
                <a:cs typeface="Times New Roman" panose="02020603050405020304" pitchFamily="18" charset="0"/>
              </a:rPr>
              <a:t>đối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với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hợp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đồng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mua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thuê</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mua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căn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hộ</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chung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cư</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thì</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bổ</a:t>
            </a:r>
            <a:r>
              <a:rPr lang="en-US" dirty="0" smtClean="0">
                <a:solidFill>
                  <a:srgbClr val="FF000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sung tnội </a:t>
            </a:r>
            <a:r>
              <a:rPr lang="en-US" dirty="0" smtClean="0">
                <a:solidFill>
                  <a:srgbClr val="FF0000"/>
                </a:solidFill>
                <a:latin typeface="Times New Roman" panose="02020603050405020304" pitchFamily="18" charset="0"/>
                <a:cs typeface="Times New Roman" panose="02020603050405020304" pitchFamily="18" charset="0"/>
              </a:rPr>
              <a:t>dung </a:t>
            </a:r>
            <a:r>
              <a:rPr lang="en-US" dirty="0" err="1" smtClean="0">
                <a:solidFill>
                  <a:srgbClr val="FF0000"/>
                </a:solidFill>
                <a:latin typeface="Times New Roman" panose="02020603050405020304" pitchFamily="18" charset="0"/>
                <a:cs typeface="Times New Roman" panose="02020603050405020304" pitchFamily="18" charset="0"/>
              </a:rPr>
              <a:t>về</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giá</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dịch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vụ</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quản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lý</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vận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hành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chung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cư</a:t>
            </a:r>
            <a:r>
              <a:rPr lang="en-US" dirty="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khi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chưa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tổ</a:t>
            </a:r>
            <a:r>
              <a:rPr lang="en-US" dirty="0" smtClean="0">
                <a:solidFill>
                  <a:srgbClr val="FF0000"/>
                </a:solidFill>
                <a:latin typeface="Times New Roman" panose="02020603050405020304" pitchFamily="18" charset="0"/>
                <a:cs typeface="Times New Roman" panose="02020603050405020304" pitchFamily="18" charset="0"/>
              </a:rPr>
              <a:t> </a:t>
            </a:r>
            <a:r>
              <a:rPr lang="en-US" err="1" smtClean="0">
                <a:solidFill>
                  <a:srgbClr val="FF0000"/>
                </a:solidFill>
                <a:latin typeface="Times New Roman" panose="02020603050405020304" pitchFamily="18" charset="0"/>
                <a:cs typeface="Times New Roman" panose="02020603050405020304" pitchFamily="18" charset="0"/>
              </a:rPr>
              <a:t>chức</a:t>
            </a:r>
            <a:r>
              <a:rPr lang="en-US" smtClean="0">
                <a:solidFill>
                  <a:srgbClr val="FF0000"/>
                </a:solidFill>
                <a:latin typeface="Times New Roman" panose="02020603050405020304" pitchFamily="18" charset="0"/>
                <a:cs typeface="Times New Roman" panose="02020603050405020304" pitchFamily="18" charset="0"/>
              </a:rPr>
              <a:t> Hội </a:t>
            </a:r>
            <a:r>
              <a:rPr lang="en-US" dirty="0" err="1" smtClean="0">
                <a:solidFill>
                  <a:srgbClr val="FF0000"/>
                </a:solidFill>
                <a:latin typeface="Times New Roman" panose="02020603050405020304" pitchFamily="18" charset="0"/>
                <a:cs typeface="Times New Roman" panose="02020603050405020304" pitchFamily="18" charset="0"/>
              </a:rPr>
              <a:t>nghị</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a:t>
            </a:r>
            <a:r>
              <a:rPr lang="en-US" err="1" smtClean="0">
                <a:solidFill>
                  <a:srgbClr val="FF0000"/>
                </a:solidFill>
                <a:latin typeface="Times New Roman" panose="02020603050405020304" pitchFamily="18" charset="0"/>
                <a:cs typeface="Times New Roman" panose="02020603050405020304" pitchFamily="18" charset="0"/>
              </a:rPr>
              <a:t>chung</a:t>
            </a:r>
            <a:r>
              <a:rPr lang="en-US" smtClean="0">
                <a:solidFill>
                  <a:srgbClr val="FF0000"/>
                </a:solidFill>
                <a:latin typeface="Times New Roman" panose="02020603050405020304" pitchFamily="18" charset="0"/>
                <a:cs typeface="Times New Roman" panose="02020603050405020304" pitchFamily="18" charset="0"/>
              </a:rPr>
              <a:t> cư lần đầu, </a:t>
            </a:r>
            <a:r>
              <a:rPr lang="en-US" dirty="0" err="1" smtClean="0">
                <a:solidFill>
                  <a:srgbClr val="FF0000"/>
                </a:solidFill>
                <a:latin typeface="Times New Roman" panose="02020603050405020304" pitchFamily="18" charset="0"/>
                <a:cs typeface="Times New Roman" panose="02020603050405020304" pitchFamily="18" charset="0"/>
              </a:rPr>
              <a:t>trách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nhiệm</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đóng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mức</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đóng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kinh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phí</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bảo</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trì</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khoản</a:t>
            </a:r>
            <a:r>
              <a:rPr lang="en-US" dirty="0" smtClean="0">
                <a:solidFill>
                  <a:srgbClr val="FF0000"/>
                </a:solidFill>
                <a:latin typeface="Times New Roman" panose="02020603050405020304" pitchFamily="18" charset="0"/>
                <a:cs typeface="Times New Roman" panose="02020603050405020304" pitchFamily="18" charset="0"/>
              </a:rPr>
              <a:t> 2 </a:t>
            </a:r>
            <a:r>
              <a:rPr lang="en-US" dirty="0" err="1" smtClean="0">
                <a:solidFill>
                  <a:srgbClr val="FF0000"/>
                </a:solidFill>
                <a:latin typeface="Times New Roman" panose="02020603050405020304" pitchFamily="18" charset="0"/>
                <a:cs typeface="Times New Roman" panose="02020603050405020304" pitchFamily="18" charset="0"/>
              </a:rPr>
              <a:t>Điều</a:t>
            </a:r>
            <a:r>
              <a:rPr lang="en-US" dirty="0" smtClean="0">
                <a:solidFill>
                  <a:srgbClr val="FF0000"/>
                </a:solidFill>
                <a:latin typeface="Times New Roman" panose="02020603050405020304" pitchFamily="18" charset="0"/>
                <a:cs typeface="Times New Roman" panose="02020603050405020304" pitchFamily="18" charset="0"/>
              </a:rPr>
              <a:t> 163)</a:t>
            </a:r>
          </a:p>
        </p:txBody>
      </p:sp>
      <p:sp>
        <p:nvSpPr>
          <p:cNvPr id="16" name="Rectangle 15"/>
          <p:cNvSpPr/>
          <p:nvPr/>
        </p:nvSpPr>
        <p:spPr>
          <a:xfrm>
            <a:off x="302374" y="3120339"/>
            <a:ext cx="8494802" cy="95410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bán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dịch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bán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chậm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trả</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dần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trước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165, 167-169); </a:t>
            </a:r>
            <a:r>
              <a:rPr lang="en-US" dirty="0" err="1" smtClean="0">
                <a:solidFill>
                  <a:srgbClr val="FF0000"/>
                </a:solidFill>
                <a:latin typeface="Times New Roman" panose="02020603050405020304" pitchFamily="18" charset="0"/>
                <a:cs typeface="Times New Roman" panose="02020603050405020304" pitchFamily="18" charset="0"/>
              </a:rPr>
              <a:t>bỏ</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quy</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định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về</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giá</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mua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ở, </a:t>
            </a:r>
            <a:r>
              <a:rPr lang="en-US" dirty="0" err="1" smtClean="0">
                <a:solidFill>
                  <a:srgbClr val="FF0000"/>
                </a:solidFill>
                <a:latin typeface="Times New Roman" panose="02020603050405020304" pitchFamily="18" charset="0"/>
                <a:cs typeface="Times New Roman" panose="02020603050405020304" pitchFamily="18" charset="0"/>
              </a:rPr>
              <a:t>chuyển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nhượng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hợp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đồng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mua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ở </a:t>
            </a:r>
            <a:r>
              <a:rPr lang="en-US" dirty="0" err="1" smtClean="0">
                <a:solidFill>
                  <a:srgbClr val="FF0000"/>
                </a:solidFill>
                <a:latin typeface="Times New Roman" panose="02020603050405020304" pitchFamily="18" charset="0"/>
                <a:cs typeface="Times New Roman" panose="02020603050405020304" pitchFamily="18" charset="0"/>
              </a:rPr>
              <a:t>thương</a:t>
            </a:r>
            <a:r>
              <a:rPr lang="en-US" dirty="0" smtClean="0">
                <a:solidFill>
                  <a:srgbClr val="FF0000"/>
                </a:solidFill>
                <a:latin typeface="Times New Roman" panose="02020603050405020304" pitchFamily="18" charset="0"/>
                <a:cs typeface="Times New Roman" panose="02020603050405020304" pitchFamily="18" charset="0"/>
              </a:rPr>
              <a:t> </a:t>
            </a:r>
            <a:r>
              <a:rPr lang="en-US" err="1" smtClean="0">
                <a:solidFill>
                  <a:srgbClr val="FF0000"/>
                </a:solidFill>
                <a:latin typeface="Times New Roman" panose="02020603050405020304" pitchFamily="18" charset="0"/>
                <a:cs typeface="Times New Roman" panose="02020603050405020304" pitchFamily="18" charset="0"/>
              </a:rPr>
              <a:t>mại</a:t>
            </a:r>
            <a:r>
              <a:rPr lang="en-US" smtClean="0">
                <a:solidFill>
                  <a:srgbClr val="FF0000"/>
                </a:solidFill>
                <a:latin typeface="Times New Roman" panose="02020603050405020304" pitchFamily="18" charset="0"/>
                <a:cs typeface="Times New Roman" panose="02020603050405020304" pitchFamily="18" charset="0"/>
              </a:rPr>
              <a:t> chuyển thực hiện theo </a:t>
            </a:r>
            <a:r>
              <a:rPr lang="en-US" dirty="0" err="1" smtClean="0">
                <a:solidFill>
                  <a:srgbClr val="FF0000"/>
                </a:solidFill>
                <a:latin typeface="Times New Roman" panose="02020603050405020304" pitchFamily="18" charset="0"/>
                <a:cs typeface="Times New Roman" panose="02020603050405020304" pitchFamily="18" charset="0"/>
              </a:rPr>
              <a:t>pháp</a:t>
            </a:r>
            <a:r>
              <a:rPr lang="en-US" dirty="0" smtClean="0">
                <a:solidFill>
                  <a:srgbClr val="FF0000"/>
                </a:solidFill>
                <a:latin typeface="Times New Roman" panose="02020603050405020304" pitchFamily="18" charset="0"/>
                <a:cs typeface="Times New Roman" panose="02020603050405020304" pitchFamily="18" charset="0"/>
              </a:rPr>
              <a:t> </a:t>
            </a:r>
            <a:r>
              <a:rPr lang="en-US" err="1" smtClean="0">
                <a:solidFill>
                  <a:srgbClr val="FF0000"/>
                </a:solidFill>
                <a:latin typeface="Times New Roman" panose="02020603050405020304" pitchFamily="18" charset="0"/>
                <a:cs typeface="Times New Roman" panose="02020603050405020304" pitchFamily="18" charset="0"/>
              </a:rPr>
              <a:t>luật</a:t>
            </a:r>
            <a:r>
              <a:rPr lang="en-US" smtClean="0">
                <a:solidFill>
                  <a:srgbClr val="FF0000"/>
                </a:solidFill>
                <a:latin typeface="Times New Roman" panose="02020603050405020304" pitchFamily="18" charset="0"/>
                <a:cs typeface="Times New Roman" panose="02020603050405020304" pitchFamily="18" charset="0"/>
              </a:rPr>
              <a:t> kinh </a:t>
            </a:r>
            <a:r>
              <a:rPr lang="en-US" dirty="0" err="1" smtClean="0">
                <a:solidFill>
                  <a:srgbClr val="FF0000"/>
                </a:solidFill>
                <a:latin typeface="Times New Roman" panose="02020603050405020304" pitchFamily="18" charset="0"/>
                <a:cs typeface="Times New Roman" panose="02020603050405020304" pitchFamily="18" charset="0"/>
              </a:rPr>
              <a:t>doanh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bất</a:t>
            </a:r>
            <a:r>
              <a:rPr lang="en-US" dirty="0" smtClean="0">
                <a:solidFill>
                  <a:srgbClr val="FF0000"/>
                </a:solidFill>
                <a:latin typeface="Times New Roman" panose="02020603050405020304" pitchFamily="18" charset="0"/>
                <a:cs typeface="Times New Roman" panose="02020603050405020304" pitchFamily="18" charset="0"/>
              </a:rPr>
              <a:t> </a:t>
            </a:r>
            <a:r>
              <a:rPr lang="en-US" err="1" smtClean="0">
                <a:solidFill>
                  <a:srgbClr val="FF0000"/>
                </a:solidFill>
                <a:latin typeface="Times New Roman" panose="02020603050405020304" pitchFamily="18" charset="0"/>
                <a:cs typeface="Times New Roman" panose="02020603050405020304" pitchFamily="18" charset="0"/>
              </a:rPr>
              <a:t>động</a:t>
            </a:r>
            <a:r>
              <a:rPr lang="en-US" smtClean="0">
                <a:solidFill>
                  <a:srgbClr val="FF0000"/>
                </a:solidFill>
                <a:latin typeface="Times New Roman" panose="02020603050405020304" pitchFamily="18" charset="0"/>
                <a:cs typeface="Times New Roman" panose="02020603050405020304" pitchFamily="18" charset="0"/>
              </a:rPr>
              <a:t> sản; bổ </a:t>
            </a:r>
            <a:r>
              <a:rPr lang="en-US" dirty="0" smtClean="0">
                <a:solidFill>
                  <a:srgbClr val="FF0000"/>
                </a:solidFill>
                <a:latin typeface="Times New Roman" panose="02020603050405020304" pitchFamily="18" charset="0"/>
                <a:cs typeface="Times New Roman" panose="02020603050405020304" pitchFamily="18" charset="0"/>
              </a:rPr>
              <a:t>sung </a:t>
            </a:r>
            <a:r>
              <a:rPr lang="en-US" dirty="0" err="1" smtClean="0">
                <a:solidFill>
                  <a:srgbClr val="FF0000"/>
                </a:solidFill>
                <a:latin typeface="Times New Roman" panose="02020603050405020304" pitchFamily="18" charset="0"/>
                <a:cs typeface="Times New Roman" panose="02020603050405020304" pitchFamily="18" charset="0"/>
              </a:rPr>
              <a:t>quy</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định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xử</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lý</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đối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với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trường</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hợp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mua</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bán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nhà</a:t>
            </a:r>
            <a:r>
              <a:rPr lang="en-US" dirty="0" smtClean="0">
                <a:solidFill>
                  <a:srgbClr val="FF0000"/>
                </a:solidFill>
                <a:latin typeface="Times New Roman" panose="02020603050405020304" pitchFamily="18" charset="0"/>
                <a:cs typeface="Times New Roman" panose="02020603050405020304" pitchFamily="18" charset="0"/>
              </a:rPr>
              <a:t> ở </a:t>
            </a:r>
            <a:r>
              <a:rPr lang="en-US" dirty="0" err="1" smtClean="0">
                <a:solidFill>
                  <a:srgbClr val="FF0000"/>
                </a:solidFill>
                <a:latin typeface="Times New Roman" panose="02020603050405020304" pitchFamily="18" charset="0"/>
                <a:cs typeface="Times New Roman" panose="02020603050405020304" pitchFamily="18" charset="0"/>
              </a:rPr>
              <a:t>có</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thời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hạn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Điều</a:t>
            </a:r>
            <a:r>
              <a:rPr lang="en-US" dirty="0" smtClean="0">
                <a:solidFill>
                  <a:srgbClr val="FF0000"/>
                </a:solidFill>
                <a:latin typeface="Times New Roman" panose="02020603050405020304" pitchFamily="18" charset="0"/>
                <a:cs typeface="Times New Roman" panose="02020603050405020304" pitchFamily="18" charset="0"/>
              </a:rPr>
              <a:t> 166)</a:t>
            </a:r>
          </a:p>
        </p:txBody>
      </p:sp>
      <p:sp>
        <p:nvSpPr>
          <p:cNvPr id="17" name="Rectangle 16"/>
          <p:cNvSpPr/>
          <p:nvPr/>
        </p:nvSpPr>
        <p:spPr>
          <a:xfrm>
            <a:off x="302374" y="4198793"/>
            <a:ext cx="8494802"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ở </a:t>
            </a:r>
            <a:r>
              <a:rPr lang="en-US" smtClean="0">
                <a:solidFill>
                  <a:schemeClr val="accent6">
                    <a:lumMod val="75000"/>
                  </a:schemeClr>
                </a:solidFill>
                <a:latin typeface="Times New Roman" panose="02020603050405020304" pitchFamily="18" charset="0"/>
                <a:cs typeface="Times New Roman" panose="02020603050405020304" pitchFamily="18" charset="0"/>
              </a:rPr>
              <a:t>2014,</a:t>
            </a:r>
            <a:r>
              <a:rPr lang="en-US" smtClean="0">
                <a:solidFill>
                  <a:srgbClr val="FF0000"/>
                </a:solidFill>
                <a:latin typeface="Times New Roman" panose="02020603050405020304" pitchFamily="18" charset="0"/>
                <a:cs typeface="Times New Roman" panose="02020603050405020304" pitchFamily="18" charset="0"/>
              </a:rPr>
              <a:t> </a:t>
            </a:r>
            <a:r>
              <a:rPr lang="en-US" dirty="0" err="1">
                <a:solidFill>
                  <a:srgbClr val="FF0000"/>
                </a:solidFill>
                <a:latin typeface="Times New Roman" panose="02020603050405020304" pitchFamily="18" charset="0"/>
                <a:cs typeface="Times New Roman" panose="02020603050405020304" pitchFamily="18" charset="0"/>
              </a:rPr>
              <a:t>bỏ</a:t>
            </a:r>
            <a:r>
              <a:rPr lang="vi-VN" dirty="0">
                <a:solidFill>
                  <a:srgbClr val="FF0000"/>
                </a:solidFill>
                <a:latin typeface="Times New Roman" panose="02020603050405020304" pitchFamily="18" charset="0"/>
                <a:cs typeface="Times New Roman" panose="02020603050405020304" pitchFamily="18" charset="0"/>
              </a:rPr>
              <a:t> một số quy định về cho thuê nhà ở thuộc sở hữu chung</a:t>
            </a:r>
            <a:r>
              <a:rPr lang="en-US" dirty="0">
                <a:solidFill>
                  <a:srgbClr val="FF0000"/>
                </a:solidFill>
                <a:latin typeface="Times New Roman" panose="02020603050405020304" pitchFamily="18" charset="0"/>
                <a:cs typeface="Times New Roman" panose="02020603050405020304" pitchFamily="18" charset="0"/>
              </a:rPr>
              <a:t> </a:t>
            </a:r>
            <a:r>
              <a:rPr lang="vi-VN" dirty="0">
                <a:solidFill>
                  <a:srgbClr val="FF0000"/>
                </a:solidFill>
                <a:latin typeface="Times New Roman" panose="02020603050405020304" pitchFamily="18" charset="0"/>
                <a:cs typeface="Times New Roman" panose="02020603050405020304" pitchFamily="18" charset="0"/>
              </a:rPr>
              <a:t>để tránh trùng lắp với Bộ Luật Dân sự</a:t>
            </a:r>
            <a:r>
              <a:rPr lang="en-US"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7775040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350;p39"/>
          <p:cNvSpPr txBox="1">
            <a:spLocks noGrp="1"/>
          </p:cNvSpPr>
          <p:nvPr>
            <p:ph type="title" idx="4294967295"/>
          </p:nvPr>
        </p:nvSpPr>
        <p:spPr>
          <a:xfrm>
            <a:off x="-1" y="-49570"/>
            <a:ext cx="9144001" cy="64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900" b="1" smtClean="0">
                <a:solidFill>
                  <a:srgbClr val="FF0000"/>
                </a:solidFill>
                <a:latin typeface="Times New Roman" panose="02020603050405020304" pitchFamily="18" charset="0"/>
                <a:cs typeface="Times New Roman" panose="02020603050405020304" pitchFamily="18" charset="0"/>
              </a:rPr>
              <a:t>THAY THÊ, BÃI BỎ CÁC QUY ĐỊNH PHÁP LUẬT VỀ NHÀ Ở</a:t>
            </a:r>
            <a:endParaRPr sz="19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453895" y="658908"/>
            <a:ext cx="1936891" cy="523220"/>
          </a:xfrm>
          <a:prstGeom prst="rect">
            <a:avLst/>
          </a:prstGeom>
          <a:noFill/>
          <a:ln>
            <a:solidFill>
              <a:srgbClr val="FF505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LUẬT NHÀ Ở  </a:t>
            </a:r>
            <a:r>
              <a:rPr lang="en-US" b="1" smtClean="0">
                <a:solidFill>
                  <a:srgbClr val="FF0000"/>
                </a:solidFill>
                <a:latin typeface="Times New Roman" panose="02020603050405020304" pitchFamily="18" charset="0"/>
                <a:cs typeface="Times New Roman" panose="02020603050405020304" pitchFamily="18" charset="0"/>
              </a:rPr>
              <a:t>SỐ 27/2024/QH15</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37" name="Rectangle 36"/>
          <p:cNvSpPr/>
          <p:nvPr/>
        </p:nvSpPr>
        <p:spPr>
          <a:xfrm>
            <a:off x="952006" y="1644826"/>
            <a:ext cx="2134446" cy="461665"/>
          </a:xfrm>
          <a:prstGeom prst="rect">
            <a:avLst/>
          </a:prstGeom>
          <a:solidFill>
            <a:srgbClr val="DFE9FA"/>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95/2024/NĐ-CP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24/7/2024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CP</a:t>
            </a:r>
            <a:endParaRPr lang="en-US" sz="12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8" name="Rectangle 37"/>
          <p:cNvSpPr/>
          <p:nvPr/>
        </p:nvSpPr>
        <p:spPr>
          <a:xfrm>
            <a:off x="991992" y="2406895"/>
            <a:ext cx="2134446" cy="461665"/>
          </a:xfrm>
          <a:prstGeom prst="rect">
            <a:avLst/>
          </a:prstGeom>
          <a:solidFill>
            <a:srgbClr val="FFC475"/>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98/2024/NĐ-CP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25/7/2024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sz="12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9" name="Rectangle 38"/>
          <p:cNvSpPr/>
          <p:nvPr/>
        </p:nvSpPr>
        <p:spPr>
          <a:xfrm>
            <a:off x="1038327" y="3132625"/>
            <a:ext cx="2134446" cy="461665"/>
          </a:xfrm>
          <a:prstGeom prst="rect">
            <a:avLst/>
          </a:prstGeom>
          <a:solidFill>
            <a:srgbClr val="BAE18F"/>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100/2024/NĐ-CP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26/7/2024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sz="1200" b="1"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41" name="Elbow Connector 40"/>
          <p:cNvCxnSpPr>
            <a:endCxn id="37" idx="1"/>
          </p:cNvCxnSpPr>
          <p:nvPr/>
        </p:nvCxnSpPr>
        <p:spPr>
          <a:xfrm rot="16200000" flipH="1">
            <a:off x="364523" y="1288176"/>
            <a:ext cx="676858" cy="498107"/>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42" name="Elbow Connector 41"/>
          <p:cNvCxnSpPr>
            <a:endCxn id="38" idx="1"/>
          </p:cNvCxnSpPr>
          <p:nvPr/>
        </p:nvCxnSpPr>
        <p:spPr>
          <a:xfrm rot="16200000" flipH="1">
            <a:off x="3479" y="1649215"/>
            <a:ext cx="1438930" cy="538095"/>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43" name="Elbow Connector 42"/>
          <p:cNvCxnSpPr>
            <a:endCxn id="39" idx="1"/>
          </p:cNvCxnSpPr>
          <p:nvPr/>
        </p:nvCxnSpPr>
        <p:spPr>
          <a:xfrm rot="16200000" flipH="1">
            <a:off x="-348436" y="1976695"/>
            <a:ext cx="2189094" cy="584432"/>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44" name="Rectangle 43"/>
          <p:cNvSpPr/>
          <p:nvPr/>
        </p:nvSpPr>
        <p:spPr>
          <a:xfrm>
            <a:off x="506401" y="365143"/>
            <a:ext cx="1795485" cy="292388"/>
          </a:xfrm>
          <a:prstGeom prst="rect">
            <a:avLst/>
          </a:prstGeom>
        </p:spPr>
        <p:txBody>
          <a:bodyPr wrap="square">
            <a:spAutoFit/>
          </a:bodyPr>
          <a:lstStyle/>
          <a:p>
            <a:pPr algn="ctr">
              <a:spcBef>
                <a:spcPts val="400"/>
              </a:spcBef>
              <a:spcAft>
                <a:spcPts val="400"/>
              </a:spcAft>
            </a:pPr>
            <a:r>
              <a:rPr lang="en-US" sz="1300" b="1" dirty="0" smtClean="0">
                <a:solidFill>
                  <a:srgbClr val="7030A0"/>
                </a:solidFill>
                <a:latin typeface="Times New Roman" panose="02020603050405020304" pitchFamily="18" charset="0"/>
                <a:cs typeface="Times New Roman" panose="02020603050405020304" pitchFamily="18" charset="0"/>
              </a:rPr>
              <a:t>LUẬT NHÀ Ở 2023</a:t>
            </a:r>
            <a:endParaRPr lang="en-US" sz="1300" b="1" dirty="0">
              <a:solidFill>
                <a:srgbClr val="7030A0"/>
              </a:solidFill>
              <a:latin typeface="Times New Roman" panose="02020603050405020304" pitchFamily="18" charset="0"/>
              <a:cs typeface="Times New Roman" panose="02020603050405020304" pitchFamily="18" charset="0"/>
            </a:endParaRPr>
          </a:p>
        </p:txBody>
      </p:sp>
      <p:sp>
        <p:nvSpPr>
          <p:cNvPr id="46" name="Rectangle 45"/>
          <p:cNvSpPr/>
          <p:nvPr/>
        </p:nvSpPr>
        <p:spPr>
          <a:xfrm>
            <a:off x="4526235" y="663036"/>
            <a:ext cx="1835159" cy="523220"/>
          </a:xfrm>
          <a:prstGeom prst="rect">
            <a:avLst/>
          </a:prstGeom>
          <a:noFill/>
          <a:ln>
            <a:solidFill>
              <a:srgbClr val="FF5050"/>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LUẬT NHÀ Ở  </a:t>
            </a:r>
            <a:r>
              <a:rPr lang="en-US" b="1" smtClean="0">
                <a:solidFill>
                  <a:srgbClr val="FF0000"/>
                </a:solidFill>
                <a:latin typeface="Times New Roman" panose="02020603050405020304" pitchFamily="18" charset="0"/>
                <a:cs typeface="Times New Roman" panose="02020603050405020304" pitchFamily="18" charset="0"/>
              </a:rPr>
              <a:t>SỐ 65/2014/QH13</a:t>
            </a:r>
            <a:endParaRPr lang="en-US" b="1" dirty="0">
              <a:solidFill>
                <a:srgbClr val="FF0000"/>
              </a:solidFill>
              <a:latin typeface="Times New Roman" panose="02020603050405020304" pitchFamily="18" charset="0"/>
              <a:cs typeface="Times New Roman" panose="02020603050405020304" pitchFamily="18" charset="0"/>
            </a:endParaRPr>
          </a:p>
        </p:txBody>
      </p:sp>
      <p:sp>
        <p:nvSpPr>
          <p:cNvPr id="47" name="Rectangle 46"/>
          <p:cNvSpPr/>
          <p:nvPr/>
        </p:nvSpPr>
        <p:spPr>
          <a:xfrm>
            <a:off x="4595936" y="1434606"/>
            <a:ext cx="4224213" cy="851515"/>
          </a:xfrm>
          <a:prstGeom prst="rect">
            <a:avLst/>
          </a:prstGeom>
          <a:solidFill>
            <a:schemeClr val="accent6">
              <a:lumMod val="20000"/>
              <a:lumOff val="80000"/>
            </a:schemeClr>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200" b="1" dirty="0">
                <a:solidFill>
                  <a:schemeClr val="accent6">
                    <a:lumMod val="75000"/>
                  </a:schemeClr>
                </a:solidFill>
                <a:latin typeface="Times New Roman" panose="02020603050405020304" pitchFamily="18" charset="0"/>
                <a:cs typeface="Times New Roman" panose="02020603050405020304" pitchFamily="18" charset="0"/>
              </a:rPr>
              <a:t>1.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a:solidFill>
                  <a:schemeClr val="accent6">
                    <a:lumMod val="75000"/>
                  </a:schemeClr>
                </a:solidFill>
                <a:latin typeface="Times New Roman" panose="02020603050405020304" pitchFamily="18" charset="0"/>
                <a:cs typeface="Times New Roman" panose="02020603050405020304" pitchFamily="18" charset="0"/>
              </a:rPr>
              <a:t> </a:t>
            </a:r>
            <a:r>
              <a:rPr lang="en-US" sz="1200" b="1" smtClean="0">
                <a:solidFill>
                  <a:schemeClr val="accent6">
                    <a:lumMod val="75000"/>
                  </a:schemeClr>
                </a:solidFill>
                <a:latin typeface="Times New Roman" panose="02020603050405020304" pitchFamily="18" charset="0"/>
                <a:cs typeface="Times New Roman" panose="02020603050405020304" pitchFamily="18" charset="0"/>
              </a:rPr>
              <a:t>99/2024/NĐ-CP </a:t>
            </a:r>
            <a:r>
              <a:rPr lang="en-US" sz="1200" b="1" err="1">
                <a:solidFill>
                  <a:schemeClr val="accent6">
                    <a:lumMod val="75000"/>
                  </a:schemeClr>
                </a:solidFill>
                <a:latin typeface="Times New Roman" panose="02020603050405020304" pitchFamily="18" charset="0"/>
                <a:cs typeface="Times New Roman" panose="02020603050405020304" pitchFamily="18" charset="0"/>
              </a:rPr>
              <a:t>ngày</a:t>
            </a:r>
            <a:r>
              <a:rPr lang="en-US" sz="1200" b="1">
                <a:solidFill>
                  <a:schemeClr val="accent6">
                    <a:lumMod val="75000"/>
                  </a:schemeClr>
                </a:solidFill>
                <a:latin typeface="Times New Roman" panose="02020603050405020304" pitchFamily="18" charset="0"/>
                <a:cs typeface="Times New Roman" panose="02020603050405020304" pitchFamily="18" charset="0"/>
              </a:rPr>
              <a:t> </a:t>
            </a:r>
            <a:r>
              <a:rPr lang="en-US" sz="1200" b="1" smtClean="0">
                <a:solidFill>
                  <a:schemeClr val="accent6">
                    <a:lumMod val="75000"/>
                  </a:schemeClr>
                </a:solidFill>
                <a:latin typeface="Times New Roman" panose="02020603050405020304" pitchFamily="18" charset="0"/>
                <a:cs typeface="Times New Roman" panose="02020603050405020304" pitchFamily="18" charset="0"/>
              </a:rPr>
              <a:t>20/10/2015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CP</a:t>
            </a:r>
          </a:p>
          <a:p>
            <a:pPr algn="ctr">
              <a:spcBef>
                <a:spcPts val="400"/>
              </a:spcBef>
              <a:spcAft>
                <a:spcPts val="400"/>
              </a:spcAft>
            </a:pPr>
            <a:r>
              <a:rPr lang="en-US" sz="1200" b="1" dirty="0">
                <a:solidFill>
                  <a:schemeClr val="accent6">
                    <a:lumMod val="75000"/>
                  </a:schemeClr>
                </a:solidFill>
                <a:latin typeface="Times New Roman" panose="02020603050405020304" pitchFamily="18" charset="0"/>
                <a:cs typeface="Times New Roman" panose="02020603050405020304" pitchFamily="18" charset="0"/>
              </a:rPr>
              <a:t>2.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30/2019/NĐ-CP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a:solidFill>
                  <a:schemeClr val="accent6">
                    <a:lumMod val="75000"/>
                  </a:schemeClr>
                </a:solidFill>
                <a:latin typeface="Times New Roman" panose="02020603050405020304" pitchFamily="18" charset="0"/>
                <a:cs typeface="Times New Roman" panose="02020603050405020304" pitchFamily="18" charset="0"/>
              </a:rPr>
              <a:t> 28/3/2019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CP</a:t>
            </a:r>
          </a:p>
          <a:p>
            <a:pPr algn="ctr">
              <a:spcBef>
                <a:spcPts val="400"/>
              </a:spcBef>
              <a:spcAft>
                <a:spcPts val="400"/>
              </a:spcAft>
            </a:pPr>
            <a:r>
              <a:rPr lang="en-US" sz="1200" b="1" dirty="0">
                <a:solidFill>
                  <a:schemeClr val="accent6">
                    <a:lumMod val="75000"/>
                  </a:schemeClr>
                </a:solidFill>
                <a:latin typeface="Times New Roman" panose="02020603050405020304" pitchFamily="18" charset="0"/>
                <a:cs typeface="Times New Roman" panose="02020603050405020304" pitchFamily="18" charset="0"/>
              </a:rPr>
              <a:t>3.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30/2021/NĐ-CP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a:solidFill>
                  <a:schemeClr val="accent6">
                    <a:lumMod val="75000"/>
                  </a:schemeClr>
                </a:solidFill>
                <a:latin typeface="Times New Roman" panose="02020603050405020304" pitchFamily="18" charset="0"/>
                <a:cs typeface="Times New Roman" panose="02020603050405020304" pitchFamily="18" charset="0"/>
              </a:rPr>
              <a:t> 26/3/2021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CP</a:t>
            </a:r>
          </a:p>
        </p:txBody>
      </p:sp>
      <p:sp>
        <p:nvSpPr>
          <p:cNvPr id="49" name="Rectangle 48"/>
          <p:cNvSpPr/>
          <p:nvPr/>
        </p:nvSpPr>
        <p:spPr>
          <a:xfrm>
            <a:off x="4595936" y="3041610"/>
            <a:ext cx="4224213" cy="595035"/>
          </a:xfrm>
          <a:prstGeom prst="rect">
            <a:avLst/>
          </a:prstGeom>
          <a:solidFill>
            <a:srgbClr val="BAE18F"/>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spcBef>
                <a:spcPts val="400"/>
              </a:spcBef>
              <a:spcAft>
                <a:spcPts val="400"/>
              </a:spcAft>
            </a:pP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5.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100/2015/NĐ-CP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sz="1300" b="1" dirty="0">
                <a:solidFill>
                  <a:schemeClr val="accent6">
                    <a:lumMod val="75000"/>
                  </a:schemeClr>
                </a:solidFill>
                <a:latin typeface="Times New Roman" panose="02020603050405020304" pitchFamily="18" charset="0"/>
                <a:cs typeface="Times New Roman" panose="02020603050405020304" pitchFamily="18" charset="0"/>
              </a:rPr>
              <a:t> 20/10/2015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300" b="1" dirty="0">
                <a:solidFill>
                  <a:schemeClr val="accent6">
                    <a:lumMod val="75000"/>
                  </a:schemeClr>
                </a:solidFill>
                <a:latin typeface="Times New Roman" panose="02020603050405020304" pitchFamily="18" charset="0"/>
                <a:cs typeface="Times New Roman" panose="02020603050405020304" pitchFamily="18" charset="0"/>
              </a:rPr>
              <a:t> CP</a:t>
            </a:r>
          </a:p>
          <a:p>
            <a:pPr>
              <a:spcBef>
                <a:spcPts val="400"/>
              </a:spcBef>
              <a:spcAft>
                <a:spcPts val="400"/>
              </a:spcAft>
            </a:pP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6.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49/2021/NĐ-CP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01/4/2021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sz="13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50" name="Rectangle 49"/>
          <p:cNvSpPr/>
          <p:nvPr/>
        </p:nvSpPr>
        <p:spPr>
          <a:xfrm>
            <a:off x="4595937" y="2522551"/>
            <a:ext cx="4224212" cy="292388"/>
          </a:xfrm>
          <a:prstGeom prst="rect">
            <a:avLst/>
          </a:prstGeom>
          <a:solidFill>
            <a:schemeClr val="bg2">
              <a:lumMod val="75000"/>
            </a:schemeClr>
          </a:solid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69/2021/NĐ-CP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15/7/2021 </a:t>
            </a:r>
            <a:r>
              <a:rPr lang="en-US" sz="13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300" b="1" dirty="0">
                <a:solidFill>
                  <a:schemeClr val="accent6">
                    <a:lumMod val="75000"/>
                  </a:schemeClr>
                </a:solidFill>
                <a:latin typeface="Times New Roman" panose="02020603050405020304" pitchFamily="18" charset="0"/>
                <a:cs typeface="Times New Roman" panose="02020603050405020304" pitchFamily="18" charset="0"/>
              </a:rPr>
              <a:t> </a:t>
            </a:r>
            <a:r>
              <a:rPr lang="en-US" sz="1300" b="1" dirty="0" smtClean="0">
                <a:solidFill>
                  <a:schemeClr val="accent6">
                    <a:lumMod val="75000"/>
                  </a:schemeClr>
                </a:solidFill>
                <a:latin typeface="Times New Roman" panose="02020603050405020304" pitchFamily="18" charset="0"/>
                <a:cs typeface="Times New Roman" panose="02020603050405020304" pitchFamily="18" charset="0"/>
              </a:rPr>
              <a:t>CP</a:t>
            </a:r>
            <a:endParaRPr lang="en-US" sz="13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51" name="Rectangle 50"/>
          <p:cNvSpPr/>
          <p:nvPr/>
        </p:nvSpPr>
        <p:spPr>
          <a:xfrm>
            <a:off x="4595937" y="3693232"/>
            <a:ext cx="2046706" cy="830997"/>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7.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35/2023/NĐ-CP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20/6/2021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CP</a:t>
            </a:r>
          </a:p>
          <a:p>
            <a:pPr algn="just"/>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5,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6,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7,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khoản</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3,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khoản</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4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16)</a:t>
            </a:r>
            <a:endParaRPr lang="en-US" sz="1200" b="1"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52" name="Rectangle 51"/>
          <p:cNvSpPr/>
          <p:nvPr/>
        </p:nvSpPr>
        <p:spPr>
          <a:xfrm>
            <a:off x="6908800" y="3693232"/>
            <a:ext cx="1911349" cy="830997"/>
          </a:xfrm>
          <a:prstGeom prst="rect">
            <a:avLst/>
          </a:prstGeom>
          <a:noFill/>
          <a:ln>
            <a:solidFill>
              <a:srgbClr val="E468DB"/>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just"/>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8.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104/2022/NĐ-CP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21/12/2022 </a:t>
            </a:r>
            <a:r>
              <a:rPr lang="en-US" sz="1200" b="1" err="1">
                <a:solidFill>
                  <a:schemeClr val="accent6">
                    <a:lumMod val="75000"/>
                  </a:schemeClr>
                </a:solidFill>
                <a:latin typeface="Times New Roman" panose="02020603050405020304" pitchFamily="18" charset="0"/>
                <a:cs typeface="Times New Roman" panose="02020603050405020304" pitchFamily="18" charset="0"/>
              </a:rPr>
              <a:t>của</a:t>
            </a:r>
            <a:r>
              <a:rPr lang="en-US" sz="1200" b="1">
                <a:solidFill>
                  <a:schemeClr val="accent6">
                    <a:lumMod val="75000"/>
                  </a:schemeClr>
                </a:solidFill>
                <a:latin typeface="Times New Roman" panose="02020603050405020304" pitchFamily="18" charset="0"/>
                <a:cs typeface="Times New Roman" panose="02020603050405020304" pitchFamily="18" charset="0"/>
              </a:rPr>
              <a:t> </a:t>
            </a:r>
            <a:r>
              <a:rPr lang="en-US" sz="1200" b="1" smtClean="0">
                <a:solidFill>
                  <a:schemeClr val="accent6">
                    <a:lumMod val="75000"/>
                  </a:schemeClr>
                </a:solidFill>
                <a:latin typeface="Times New Roman" panose="02020603050405020304" pitchFamily="18" charset="0"/>
                <a:cs typeface="Times New Roman" panose="02020603050405020304" pitchFamily="18" charset="0"/>
              </a:rPr>
              <a:t>Chính phủ (Điều </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7, </a:t>
            </a:r>
            <a:r>
              <a:rPr lang="en-US" sz="1200" b="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sz="1200"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200" b="1" smtClean="0">
                <a:solidFill>
                  <a:schemeClr val="accent6">
                    <a:lumMod val="75000"/>
                  </a:schemeClr>
                </a:solidFill>
                <a:latin typeface="Times New Roman" panose="02020603050405020304" pitchFamily="18" charset="0"/>
                <a:cs typeface="Times New Roman" panose="02020603050405020304" pitchFamily="18" charset="0"/>
              </a:rPr>
              <a:t>9) về hộ/k</a:t>
            </a:r>
            <a:endParaRPr lang="en-US" sz="1200" b="1"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53" name="Straight Connector 52"/>
          <p:cNvCxnSpPr/>
          <p:nvPr/>
        </p:nvCxnSpPr>
        <p:spPr>
          <a:xfrm>
            <a:off x="6604534" y="4119232"/>
            <a:ext cx="230059" cy="0"/>
          </a:xfrm>
          <a:prstGeom prst="line">
            <a:avLst/>
          </a:prstGeom>
        </p:spPr>
        <p:style>
          <a:lnRef idx="1">
            <a:schemeClr val="dk1"/>
          </a:lnRef>
          <a:fillRef idx="0">
            <a:schemeClr val="dk1"/>
          </a:fillRef>
          <a:effectRef idx="0">
            <a:schemeClr val="dk1"/>
          </a:effectRef>
          <a:fontRef idx="minor">
            <a:schemeClr val="tx1"/>
          </a:fontRef>
        </p:style>
      </p:cxnSp>
      <p:sp>
        <p:nvSpPr>
          <p:cNvPr id="54" name="Rectangle 53"/>
          <p:cNvSpPr/>
          <p:nvPr/>
        </p:nvSpPr>
        <p:spPr>
          <a:xfrm>
            <a:off x="4548724" y="366520"/>
            <a:ext cx="1795485" cy="292388"/>
          </a:xfrm>
          <a:prstGeom prst="rect">
            <a:avLst/>
          </a:prstGeom>
        </p:spPr>
        <p:txBody>
          <a:bodyPr wrap="square">
            <a:spAutoFit/>
          </a:bodyPr>
          <a:lstStyle/>
          <a:p>
            <a:pPr algn="ctr">
              <a:spcBef>
                <a:spcPts val="400"/>
              </a:spcBef>
              <a:spcAft>
                <a:spcPts val="400"/>
              </a:spcAft>
            </a:pPr>
            <a:r>
              <a:rPr lang="en-US" sz="1300" b="1" dirty="0" smtClean="0">
                <a:solidFill>
                  <a:srgbClr val="7030A0"/>
                </a:solidFill>
                <a:latin typeface="Times New Roman" panose="02020603050405020304" pitchFamily="18" charset="0"/>
                <a:cs typeface="Times New Roman" panose="02020603050405020304" pitchFamily="18" charset="0"/>
              </a:rPr>
              <a:t>LUẬT NHÀ </a:t>
            </a:r>
            <a:r>
              <a:rPr lang="en-US" sz="1300" b="1" smtClean="0">
                <a:solidFill>
                  <a:srgbClr val="7030A0"/>
                </a:solidFill>
                <a:latin typeface="Times New Roman" panose="02020603050405020304" pitchFamily="18" charset="0"/>
                <a:cs typeface="Times New Roman" panose="02020603050405020304" pitchFamily="18" charset="0"/>
              </a:rPr>
              <a:t>Ở 2015</a:t>
            </a:r>
            <a:endParaRPr lang="en-US" sz="1300" b="1" dirty="0">
              <a:solidFill>
                <a:srgbClr val="7030A0"/>
              </a:solidFill>
              <a:latin typeface="Times New Roman" panose="02020603050405020304" pitchFamily="18" charset="0"/>
              <a:cs typeface="Times New Roman" panose="02020603050405020304" pitchFamily="18" charset="0"/>
            </a:endParaRPr>
          </a:p>
        </p:txBody>
      </p:sp>
      <p:sp>
        <p:nvSpPr>
          <p:cNvPr id="55" name="Rectangle 54"/>
          <p:cNvSpPr/>
          <p:nvPr/>
        </p:nvSpPr>
        <p:spPr>
          <a:xfrm>
            <a:off x="4579159" y="4662468"/>
            <a:ext cx="4240990" cy="307777"/>
          </a:xfrm>
          <a:prstGeom prst="rect">
            <a:avLst/>
          </a:prstGeom>
          <a:no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Quyết</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err="1">
                <a:solidFill>
                  <a:schemeClr val="accent6">
                    <a:lumMod val="75000"/>
                  </a:schemeClr>
                </a:solidFill>
                <a:latin typeface="Times New Roman" panose="02020603050405020304" pitchFamily="18" charset="0"/>
                <a:cs typeface="Times New Roman" panose="02020603050405020304" pitchFamily="18" charset="0"/>
              </a:rPr>
              <a:t>số</a:t>
            </a:r>
            <a:r>
              <a:rPr lang="en-US" b="1">
                <a:solidFill>
                  <a:schemeClr val="accent6">
                    <a:lumMod val="75000"/>
                  </a:schemeClr>
                </a:solidFill>
                <a:latin typeface="Times New Roman" panose="02020603050405020304" pitchFamily="18" charset="0"/>
                <a:cs typeface="Times New Roman" panose="02020603050405020304" pitchFamily="18" charset="0"/>
              </a:rPr>
              <a:t> </a:t>
            </a:r>
            <a:r>
              <a:rPr lang="en-US" b="1" smtClean="0">
                <a:solidFill>
                  <a:schemeClr val="accent6">
                    <a:lumMod val="75000"/>
                  </a:schemeClr>
                </a:solidFill>
                <a:latin typeface="Times New Roman" panose="02020603050405020304" pitchFamily="18" charset="0"/>
                <a:cs typeface="Times New Roman" panose="02020603050405020304" pitchFamily="18" charset="0"/>
              </a:rPr>
              <a:t>03/2022/QĐ-TTg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ngày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18/02/2022</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6" name="Straight Arrow Connector 5"/>
          <p:cNvCxnSpPr>
            <a:stCxn id="35" idx="3"/>
            <a:endCxn id="46" idx="1"/>
          </p:cNvCxnSpPr>
          <p:nvPr/>
        </p:nvCxnSpPr>
        <p:spPr>
          <a:xfrm>
            <a:off x="2390786" y="920518"/>
            <a:ext cx="2135449" cy="41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p:cNvCxnSpPr>
            <a:stCxn id="37" idx="3"/>
            <a:endCxn id="47" idx="1"/>
          </p:cNvCxnSpPr>
          <p:nvPr/>
        </p:nvCxnSpPr>
        <p:spPr>
          <a:xfrm flipV="1">
            <a:off x="3086452" y="1860364"/>
            <a:ext cx="1509484" cy="152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2" name="Straight Arrow Connector 11"/>
          <p:cNvCxnSpPr>
            <a:stCxn id="38" idx="3"/>
            <a:endCxn id="50" idx="1"/>
          </p:cNvCxnSpPr>
          <p:nvPr/>
        </p:nvCxnSpPr>
        <p:spPr>
          <a:xfrm>
            <a:off x="3126438" y="2637728"/>
            <a:ext cx="1469499" cy="3101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Straight Arrow Connector 13"/>
          <p:cNvCxnSpPr>
            <a:stCxn id="39" idx="3"/>
          </p:cNvCxnSpPr>
          <p:nvPr/>
        </p:nvCxnSpPr>
        <p:spPr>
          <a:xfrm>
            <a:off x="3172773" y="3363458"/>
            <a:ext cx="142316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5" name="Rectangle 74"/>
          <p:cNvSpPr/>
          <p:nvPr/>
        </p:nvSpPr>
        <p:spPr>
          <a:xfrm>
            <a:off x="569553" y="4474470"/>
            <a:ext cx="2556885" cy="523220"/>
          </a:xfrm>
          <a:prstGeom prst="rect">
            <a:avLst/>
          </a:prstGeom>
          <a:noFill/>
          <a:ln>
            <a:solidFill>
              <a:schemeClr val="bg2">
                <a:lumMod val="5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algn="ctr">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Quyết</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11/2024/QĐ-</a:t>
            </a:r>
            <a:r>
              <a:rPr lang="en-US" b="1" dirty="0" err="1">
                <a:solidFill>
                  <a:schemeClr val="accent6">
                    <a:lumMod val="75000"/>
                  </a:schemeClr>
                </a:solidFill>
                <a:latin typeface="Times New Roman" panose="02020603050405020304" pitchFamily="18" charset="0"/>
                <a:cs typeface="Times New Roman" panose="02020603050405020304" pitchFamily="18" charset="0"/>
              </a:rPr>
              <a:t>TTg</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ngày</a:t>
            </a:r>
            <a:r>
              <a:rPr lang="en-US" b="1" dirty="0">
                <a:solidFill>
                  <a:schemeClr val="accent6">
                    <a:lumMod val="75000"/>
                  </a:schemeClr>
                </a:solidFill>
                <a:latin typeface="Times New Roman" panose="02020603050405020304" pitchFamily="18" charset="0"/>
                <a:cs typeface="Times New Roman" panose="02020603050405020304" pitchFamily="18" charset="0"/>
              </a:rPr>
              <a:t> 24/7/2024 </a:t>
            </a:r>
            <a:r>
              <a:rPr lang="en-US" b="1" dirty="0" err="1">
                <a:solidFill>
                  <a:schemeClr val="accent6">
                    <a:lumMod val="75000"/>
                  </a:schemeClr>
                </a:solidFill>
                <a:latin typeface="Times New Roman" panose="02020603050405020304" pitchFamily="18" charset="0"/>
                <a:cs typeface="Times New Roman" panose="02020603050405020304" pitchFamily="18" charset="0"/>
              </a:rPr>
              <a:t>của</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TTCP</a:t>
            </a:r>
            <a:endParaRPr lang="en-US" b="1" dirty="0">
              <a:solidFill>
                <a:schemeClr val="accent6">
                  <a:lumMod val="75000"/>
                </a:schemeClr>
              </a:solidFill>
              <a:latin typeface="Times New Roman" panose="02020603050405020304" pitchFamily="18" charset="0"/>
              <a:cs typeface="Times New Roman" panose="02020603050405020304" pitchFamily="18" charset="0"/>
            </a:endParaRPr>
          </a:p>
        </p:txBody>
      </p:sp>
      <p:cxnSp>
        <p:nvCxnSpPr>
          <p:cNvPr id="18" name="Straight Arrow Connector 17"/>
          <p:cNvCxnSpPr>
            <a:endCxn id="55" idx="1"/>
          </p:cNvCxnSpPr>
          <p:nvPr/>
        </p:nvCxnSpPr>
        <p:spPr>
          <a:xfrm flipV="1">
            <a:off x="3152186" y="4816357"/>
            <a:ext cx="1426973" cy="2286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Rectangle 18"/>
          <p:cNvSpPr/>
          <p:nvPr/>
        </p:nvSpPr>
        <p:spPr>
          <a:xfrm>
            <a:off x="827773" y="1434606"/>
            <a:ext cx="2502568" cy="2434750"/>
          </a:xfrm>
          <a:prstGeom prst="rect">
            <a:avLst/>
          </a:prstGeom>
          <a:noFill/>
          <a:ln w="1905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Elbow Connector 22"/>
          <p:cNvCxnSpPr>
            <a:stCxn id="19" idx="2"/>
            <a:endCxn id="51" idx="1"/>
          </p:cNvCxnSpPr>
          <p:nvPr/>
        </p:nvCxnSpPr>
        <p:spPr>
          <a:xfrm rot="16200000" flipH="1">
            <a:off x="3217810" y="2730603"/>
            <a:ext cx="239375" cy="2516880"/>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80" name="Rectangle 79"/>
          <p:cNvSpPr/>
          <p:nvPr/>
        </p:nvSpPr>
        <p:spPr>
          <a:xfrm>
            <a:off x="6398627" y="575446"/>
            <a:ext cx="2491373" cy="692497"/>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Hết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hiệu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lực</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err="1" smtClean="0">
                <a:solidFill>
                  <a:srgbClr val="7030A0"/>
                </a:solidFill>
                <a:latin typeface="Times New Roman" panose="02020603050405020304" pitchFamily="18" charset="0"/>
                <a:cs typeface="Times New Roman" panose="02020603050405020304" pitchFamily="18" charset="0"/>
              </a:rPr>
              <a:t>từ</a:t>
            </a:r>
            <a:r>
              <a:rPr lang="en-US" sz="1300" i="1" smtClean="0">
                <a:solidFill>
                  <a:srgbClr val="7030A0"/>
                </a:solidFill>
                <a:latin typeface="Times New Roman" panose="02020603050405020304" pitchFamily="18" charset="0"/>
                <a:cs typeface="Times New Roman" panose="02020603050405020304" pitchFamily="18" charset="0"/>
              </a:rPr>
              <a:t> 01/8/2024, trừ </a:t>
            </a:r>
            <a:r>
              <a:rPr lang="en-US" sz="1300" i="1" dirty="0" err="1" smtClean="0">
                <a:solidFill>
                  <a:srgbClr val="7030A0"/>
                </a:solidFill>
                <a:latin typeface="Times New Roman" panose="02020603050405020304" pitchFamily="18" charset="0"/>
                <a:cs typeface="Times New Roman" panose="02020603050405020304" pitchFamily="18" charset="0"/>
              </a:rPr>
              <a:t>một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số</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trường</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hợp</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chuyển</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tiếp</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theo</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quy</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định</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của</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Luật</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Nhà</a:t>
            </a:r>
            <a:r>
              <a:rPr lang="en-US" sz="1300" i="1" dirty="0" smtClean="0">
                <a:solidFill>
                  <a:srgbClr val="7030A0"/>
                </a:solidFill>
                <a:latin typeface="Times New Roman" panose="02020603050405020304" pitchFamily="18" charset="0"/>
                <a:cs typeface="Times New Roman" panose="02020603050405020304" pitchFamily="18" charset="0"/>
              </a:rPr>
              <a:t> ở 2023</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85" name="Rectangle 84"/>
          <p:cNvSpPr/>
          <p:nvPr/>
        </p:nvSpPr>
        <p:spPr>
          <a:xfrm>
            <a:off x="1074150" y="1147664"/>
            <a:ext cx="1934781" cy="292388"/>
          </a:xfrm>
          <a:prstGeom prst="rect">
            <a:avLst/>
          </a:prstGeom>
        </p:spPr>
        <p:txBody>
          <a:bodyPr wrap="square">
            <a:spAutoFit/>
          </a:bodyPr>
          <a:lstStyle/>
          <a:p>
            <a:pPr algn="just">
              <a:spcBef>
                <a:spcPts val="400"/>
              </a:spcBef>
              <a:spcAft>
                <a:spcPts val="400"/>
              </a:spcAft>
            </a:pPr>
            <a:r>
              <a:rPr lang="en-US" sz="1300" i="1" dirty="0" err="1" smtClean="0">
                <a:solidFill>
                  <a:srgbClr val="7030A0"/>
                </a:solidFill>
                <a:latin typeface="Times New Roman" panose="02020603050405020304" pitchFamily="18" charset="0"/>
                <a:cs typeface="Times New Roman" panose="02020603050405020304" pitchFamily="18" charset="0"/>
              </a:rPr>
              <a:t>Có</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hiệu</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lực</a:t>
            </a:r>
            <a:r>
              <a:rPr lang="en-US" sz="1300" i="1" dirty="0" smtClean="0">
                <a:solidFill>
                  <a:srgbClr val="7030A0"/>
                </a:solidFill>
                <a:latin typeface="Times New Roman" panose="02020603050405020304" pitchFamily="18" charset="0"/>
                <a:cs typeface="Times New Roman" panose="02020603050405020304" pitchFamily="18" charset="0"/>
              </a:rPr>
              <a:t> </a:t>
            </a:r>
            <a:r>
              <a:rPr lang="en-US" sz="1300" i="1" dirty="0" err="1" smtClean="0">
                <a:solidFill>
                  <a:srgbClr val="7030A0"/>
                </a:solidFill>
                <a:latin typeface="Times New Roman" panose="02020603050405020304" pitchFamily="18" charset="0"/>
                <a:cs typeface="Times New Roman" panose="02020603050405020304" pitchFamily="18" charset="0"/>
              </a:rPr>
              <a:t>từ</a:t>
            </a:r>
            <a:r>
              <a:rPr lang="en-US" sz="1300" i="1" dirty="0" smtClean="0">
                <a:solidFill>
                  <a:srgbClr val="7030A0"/>
                </a:solidFill>
                <a:latin typeface="Times New Roman" panose="02020603050405020304" pitchFamily="18" charset="0"/>
                <a:cs typeface="Times New Roman" panose="02020603050405020304" pitchFamily="18" charset="0"/>
              </a:rPr>
              <a:t> 01/8/2024</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86" name="Rectangle 85"/>
          <p:cNvSpPr/>
          <p:nvPr/>
        </p:nvSpPr>
        <p:spPr>
          <a:xfrm>
            <a:off x="2546350" y="632259"/>
            <a:ext cx="1819528" cy="292388"/>
          </a:xfrm>
          <a:prstGeom prst="rect">
            <a:avLst/>
          </a:prstGeom>
        </p:spPr>
        <p:txBody>
          <a:bodyPr wrap="square">
            <a:spAutoFit/>
          </a:bodyPr>
          <a:lstStyle/>
          <a:p>
            <a:pPr algn="ctr">
              <a:spcBef>
                <a:spcPts val="400"/>
              </a:spcBef>
              <a:spcAft>
                <a:spcPts val="400"/>
              </a:spcAft>
            </a:pPr>
            <a:r>
              <a:rPr lang="en-US" sz="1300" i="1" smtClean="0">
                <a:solidFill>
                  <a:srgbClr val="7030A0"/>
                </a:solidFill>
                <a:latin typeface="Times New Roman" panose="02020603050405020304" pitchFamily="18" charset="0"/>
                <a:cs typeface="Times New Roman" panose="02020603050405020304" pitchFamily="18" charset="0"/>
              </a:rPr>
              <a:t>Thay thế</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91" name="Rectangle 90"/>
          <p:cNvSpPr/>
          <p:nvPr/>
        </p:nvSpPr>
        <p:spPr>
          <a:xfrm>
            <a:off x="3368948" y="4516274"/>
            <a:ext cx="996930" cy="292388"/>
          </a:xfrm>
          <a:prstGeom prst="rect">
            <a:avLst/>
          </a:prstGeom>
        </p:spPr>
        <p:txBody>
          <a:bodyPr wrap="square">
            <a:spAutoFit/>
          </a:bodyPr>
          <a:lstStyle/>
          <a:p>
            <a:pPr algn="just">
              <a:spcBef>
                <a:spcPts val="400"/>
              </a:spcBef>
              <a:spcAft>
                <a:spcPts val="400"/>
              </a:spcAft>
            </a:pPr>
            <a:r>
              <a:rPr lang="en-US" sz="1300" i="1" smtClean="0">
                <a:solidFill>
                  <a:srgbClr val="7030A0"/>
                </a:solidFill>
                <a:latin typeface="Times New Roman" panose="02020603050405020304" pitchFamily="18" charset="0"/>
                <a:cs typeface="Times New Roman" panose="02020603050405020304" pitchFamily="18" charset="0"/>
              </a:rPr>
              <a:t>Thay thế</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34" name="Rectangle 33"/>
          <p:cNvSpPr/>
          <p:nvPr/>
        </p:nvSpPr>
        <p:spPr>
          <a:xfrm>
            <a:off x="3482741" y="1575623"/>
            <a:ext cx="996930" cy="292388"/>
          </a:xfrm>
          <a:prstGeom prst="rect">
            <a:avLst/>
          </a:prstGeom>
        </p:spPr>
        <p:txBody>
          <a:bodyPr wrap="square">
            <a:spAutoFit/>
          </a:bodyPr>
          <a:lstStyle/>
          <a:p>
            <a:pPr algn="just">
              <a:spcBef>
                <a:spcPts val="400"/>
              </a:spcBef>
              <a:spcAft>
                <a:spcPts val="400"/>
              </a:spcAft>
            </a:pPr>
            <a:r>
              <a:rPr lang="en-US" sz="1300" i="1" smtClean="0">
                <a:solidFill>
                  <a:srgbClr val="7030A0"/>
                </a:solidFill>
                <a:latin typeface="Times New Roman" panose="02020603050405020304" pitchFamily="18" charset="0"/>
                <a:cs typeface="Times New Roman" panose="02020603050405020304" pitchFamily="18" charset="0"/>
              </a:rPr>
              <a:t>Thay thế</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36" name="Rectangle 35"/>
          <p:cNvSpPr/>
          <p:nvPr/>
        </p:nvSpPr>
        <p:spPr>
          <a:xfrm>
            <a:off x="3534958" y="2337823"/>
            <a:ext cx="996930" cy="292388"/>
          </a:xfrm>
          <a:prstGeom prst="rect">
            <a:avLst/>
          </a:prstGeom>
        </p:spPr>
        <p:txBody>
          <a:bodyPr wrap="square">
            <a:spAutoFit/>
          </a:bodyPr>
          <a:lstStyle/>
          <a:p>
            <a:pPr algn="just">
              <a:spcBef>
                <a:spcPts val="400"/>
              </a:spcBef>
              <a:spcAft>
                <a:spcPts val="400"/>
              </a:spcAft>
            </a:pPr>
            <a:r>
              <a:rPr lang="en-US" sz="1300" i="1" smtClean="0">
                <a:solidFill>
                  <a:srgbClr val="7030A0"/>
                </a:solidFill>
                <a:latin typeface="Times New Roman" panose="02020603050405020304" pitchFamily="18" charset="0"/>
                <a:cs typeface="Times New Roman" panose="02020603050405020304" pitchFamily="18" charset="0"/>
              </a:rPr>
              <a:t>Thay thế</a:t>
            </a:r>
            <a:endParaRPr lang="en-US" sz="1300" i="1" dirty="0">
              <a:solidFill>
                <a:srgbClr val="7030A0"/>
              </a:solidFill>
              <a:latin typeface="Times New Roman" panose="02020603050405020304" pitchFamily="18" charset="0"/>
              <a:cs typeface="Times New Roman" panose="02020603050405020304" pitchFamily="18" charset="0"/>
            </a:endParaRPr>
          </a:p>
        </p:txBody>
      </p:sp>
      <p:sp>
        <p:nvSpPr>
          <p:cNvPr id="40" name="Rectangle 39"/>
          <p:cNvSpPr/>
          <p:nvPr/>
        </p:nvSpPr>
        <p:spPr>
          <a:xfrm>
            <a:off x="3570326" y="3071069"/>
            <a:ext cx="996930" cy="292388"/>
          </a:xfrm>
          <a:prstGeom prst="rect">
            <a:avLst/>
          </a:prstGeom>
        </p:spPr>
        <p:txBody>
          <a:bodyPr wrap="square">
            <a:spAutoFit/>
          </a:bodyPr>
          <a:lstStyle/>
          <a:p>
            <a:pPr algn="just">
              <a:spcBef>
                <a:spcPts val="400"/>
              </a:spcBef>
              <a:spcAft>
                <a:spcPts val="400"/>
              </a:spcAft>
            </a:pPr>
            <a:r>
              <a:rPr lang="en-US" sz="1300" i="1" smtClean="0">
                <a:solidFill>
                  <a:srgbClr val="7030A0"/>
                </a:solidFill>
                <a:latin typeface="Times New Roman" panose="02020603050405020304" pitchFamily="18" charset="0"/>
                <a:cs typeface="Times New Roman" panose="02020603050405020304" pitchFamily="18" charset="0"/>
              </a:rPr>
              <a:t>Thay thế</a:t>
            </a:r>
            <a:endParaRPr lang="en-US" sz="1300" i="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64431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12031"/>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10</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GIAO DỊCH VỀ NHÀ Ở </a:t>
            </a:r>
            <a:endParaRPr sz="1800" dirty="0">
              <a:solidFill>
                <a:srgbClr val="ED2727"/>
              </a:solidFill>
            </a:endParaRPr>
          </a:p>
        </p:txBody>
      </p:sp>
      <p:sp>
        <p:nvSpPr>
          <p:cNvPr id="17" name="Rectangle 16"/>
          <p:cNvSpPr/>
          <p:nvPr/>
        </p:nvSpPr>
        <p:spPr>
          <a:xfrm>
            <a:off x="369039" y="406057"/>
            <a:ext cx="8494802" cy="523220"/>
          </a:xfrm>
          <a:prstGeom prst="rect">
            <a:avLst/>
          </a:prstGeom>
        </p:spPr>
        <p:txBody>
          <a:bodyPr wrap="square">
            <a:spAutoFit/>
          </a:bodyPr>
          <a:lstStyle/>
          <a:p>
            <a:pPr algn="just"/>
            <a:r>
              <a:rPr lang="en-US" b="1" dirty="0">
                <a:solidFill>
                  <a:schemeClr val="accent6">
                    <a:lumMod val="75000"/>
                  </a:schemeClr>
                </a:solidFill>
                <a:latin typeface="Times New Roman" panose="02020603050405020304" pitchFamily="18" charset="0"/>
                <a:cs typeface="Times New Roman" panose="02020603050405020304" pitchFamily="18" charset="0"/>
              </a:rPr>
              <a:t>4</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quyền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nghĩa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vụ</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bên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trường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hợp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chấm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dứt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hợp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đồng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hồi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thuê</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mua</a:t>
            </a:r>
            <a:endParaRPr lang="en-US" dirty="0" smtClean="0">
              <a:solidFill>
                <a:srgbClr val="7030A0"/>
              </a:solidFill>
              <a:latin typeface="Times New Roman" panose="02020603050405020304" pitchFamily="18" charset="0"/>
              <a:cs typeface="Times New Roman" panose="02020603050405020304" pitchFamily="18" charset="0"/>
            </a:endParaRPr>
          </a:p>
        </p:txBody>
      </p:sp>
      <p:sp>
        <p:nvSpPr>
          <p:cNvPr id="8" name="Rectangle 7"/>
          <p:cNvSpPr/>
          <p:nvPr/>
        </p:nvSpPr>
        <p:spPr>
          <a:xfrm>
            <a:off x="369039" y="896991"/>
            <a:ext cx="8494802"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5.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Tặng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đổi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góp</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vốn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mượn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cho</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nhờ</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FF0000"/>
                </a:solidFill>
                <a:latin typeface="Times New Roman" panose="02020603050405020304" pitchFamily="18" charset="0"/>
                <a:cs typeface="Times New Roman" panose="02020603050405020304" pitchFamily="18" charset="0"/>
              </a:rPr>
              <a:t>bỏ</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quy</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định</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về</a:t>
            </a:r>
            <a:r>
              <a:rPr lang="en-US" dirty="0" smtClean="0">
                <a:solidFill>
                  <a:srgbClr val="FF0000"/>
                </a:solidFill>
                <a:latin typeface="Times New Roman" panose="02020603050405020304" pitchFamily="18" charset="0"/>
                <a:cs typeface="Times New Roman" panose="02020603050405020304" pitchFamily="18" charset="0"/>
              </a:rPr>
              <a:t> t</a:t>
            </a:r>
            <a:r>
              <a:rPr lang="vi-VN" dirty="0" smtClean="0">
                <a:solidFill>
                  <a:srgbClr val="FF0000"/>
                </a:solidFill>
                <a:latin typeface="Times New Roman" panose="02020603050405020304" pitchFamily="18" charset="0"/>
                <a:cs typeface="Times New Roman" panose="02020603050405020304" pitchFamily="18" charset="0"/>
              </a:rPr>
              <a:t>hừa </a:t>
            </a:r>
            <a:r>
              <a:rPr lang="vi-VN" dirty="0">
                <a:solidFill>
                  <a:srgbClr val="FF0000"/>
                </a:solidFill>
                <a:latin typeface="Times New Roman" panose="02020603050405020304" pitchFamily="18" charset="0"/>
                <a:cs typeface="Times New Roman" panose="02020603050405020304" pitchFamily="18" charset="0"/>
              </a:rPr>
              <a:t>kế nhà </a:t>
            </a:r>
            <a:r>
              <a:rPr lang="vi-VN" dirty="0" smtClean="0">
                <a:solidFill>
                  <a:srgbClr val="FF0000"/>
                </a:solidFill>
                <a:latin typeface="Times New Roman" panose="02020603050405020304" pitchFamily="18" charset="0"/>
                <a:cs typeface="Times New Roman" panose="02020603050405020304" pitchFamily="18" charset="0"/>
              </a:rPr>
              <a:t>ở</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cho</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phù</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hợp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với</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pháp</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luật</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về</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dân</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FF0000"/>
                </a:solidFill>
                <a:latin typeface="Times New Roman" panose="02020603050405020304" pitchFamily="18" charset="0"/>
                <a:cs typeface="Times New Roman" panose="02020603050405020304" pitchFamily="18" charset="0"/>
              </a:rPr>
              <a:t>sự</a:t>
            </a:r>
            <a:r>
              <a:rPr lang="en-US" dirty="0" smtClean="0">
                <a:solidFill>
                  <a:srgbClr val="FF0000"/>
                </a:solidFill>
                <a:latin typeface="Times New Roman" panose="02020603050405020304" pitchFamily="18" charset="0"/>
                <a:cs typeface="Times New Roman" panose="02020603050405020304" pitchFamily="18" charset="0"/>
              </a:rPr>
              <a:t>.</a:t>
            </a:r>
          </a:p>
        </p:txBody>
      </p:sp>
      <p:sp>
        <p:nvSpPr>
          <p:cNvPr id="9" name="Rectangle 8"/>
          <p:cNvSpPr/>
          <p:nvPr/>
        </p:nvSpPr>
        <p:spPr>
          <a:xfrm>
            <a:off x="369039" y="1378559"/>
            <a:ext cx="8494802"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6.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Thế</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chấp</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chấp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án</a:t>
            </a:r>
            <a:r>
              <a:rPr lang="en-US" smtClean="0">
                <a:solidFill>
                  <a:schemeClr val="accent6">
                    <a:lumMod val="75000"/>
                  </a:schemeClr>
                </a:solidFill>
                <a:latin typeface="Times New Roman" panose="02020603050405020304" pitchFamily="18" charset="0"/>
                <a:cs typeface="Times New Roman" panose="02020603050405020304" pitchFamily="18" charset="0"/>
              </a:rPr>
              <a:t> DTXD nhà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thể</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chấp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một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số</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chấp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xây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thế</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chấp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hình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thành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trong</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tương</a:t>
            </a:r>
            <a:r>
              <a:rPr lang="en-US" smtClean="0">
                <a:solidFill>
                  <a:srgbClr val="7030A0"/>
                </a:solidFill>
                <a:latin typeface="Times New Roman" panose="02020603050405020304" pitchFamily="18" charset="0"/>
                <a:cs typeface="Times New Roman" panose="02020603050405020304" pitchFamily="18" charset="0"/>
              </a:rPr>
              <a:t> lai, </a:t>
            </a:r>
            <a:r>
              <a:rPr lang="en-US" b="1" smtClean="0">
                <a:solidFill>
                  <a:srgbClr val="FF5050"/>
                </a:solidFill>
                <a:latin typeface="Times New Roman" panose="02020603050405020304" pitchFamily="18" charset="0"/>
                <a:cs typeface="Times New Roman" panose="02020603050405020304" pitchFamily="18" charset="0"/>
              </a:rPr>
              <a:t>việc đồng ý 3 bên chỉ áp dụng đối với nhà ở XH</a:t>
            </a:r>
            <a:r>
              <a:rPr lang="en-US" b="1" smtClean="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khoản</a:t>
            </a:r>
            <a:r>
              <a:rPr lang="en-US" dirty="0" smtClean="0">
                <a:solidFill>
                  <a:srgbClr val="7030A0"/>
                </a:solidFill>
                <a:latin typeface="Times New Roman" panose="02020603050405020304" pitchFamily="18" charset="0"/>
                <a:cs typeface="Times New Roman" panose="02020603050405020304" pitchFamily="18" charset="0"/>
              </a:rPr>
              <a:t> 2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183); </a:t>
            </a:r>
            <a:r>
              <a:rPr lang="en-US" dirty="0" err="1" smtClean="0">
                <a:solidFill>
                  <a:srgbClr val="7030A0"/>
                </a:solidFill>
                <a:latin typeface="Times New Roman" panose="02020603050405020304" pitchFamily="18" charset="0"/>
                <a:cs typeface="Times New Roman" panose="02020603050405020304" pitchFamily="18" charset="0"/>
              </a:rPr>
              <a:t>cụ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thể</a:t>
            </a:r>
            <a:r>
              <a:rPr lang="en-US" dirty="0" smtClean="0">
                <a:solidFill>
                  <a:srgbClr val="7030A0"/>
                </a:solidFill>
                <a:latin typeface="Times New Roman" panose="02020603050405020304" pitchFamily="18" charset="0"/>
                <a:cs typeface="Times New Roman" panose="02020603050405020304" pitchFamily="18" charset="0"/>
              </a:rPr>
              <a:t>:</a:t>
            </a:r>
          </a:p>
        </p:txBody>
      </p:sp>
      <p:sp>
        <p:nvSpPr>
          <p:cNvPr id="10" name="Rectangle 9"/>
          <p:cNvSpPr/>
          <p:nvPr/>
        </p:nvSpPr>
        <p:spPr>
          <a:xfrm>
            <a:off x="425186" y="4273365"/>
            <a:ext cx="8494802" cy="738664"/>
          </a:xfrm>
          <a:prstGeom prst="rect">
            <a:avLst/>
          </a:prstGeom>
        </p:spPr>
        <p:txBody>
          <a:bodyPr wrap="square">
            <a:spAutoFit/>
          </a:bodyPr>
          <a:lstStyle/>
          <a:p>
            <a:pPr algn="just"/>
            <a:r>
              <a:rPr lang="en-US" b="1" dirty="0">
                <a:solidFill>
                  <a:schemeClr val="accent6">
                    <a:lumMod val="75000"/>
                  </a:schemeClr>
                </a:solidFill>
                <a:latin typeface="Times New Roman" panose="02020603050405020304" pitchFamily="18" charset="0"/>
                <a:cs typeface="Times New Roman" panose="02020603050405020304" pitchFamily="18" charset="0"/>
              </a:rPr>
              <a:t>7</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Ủy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quyền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smtClean="0">
                <a:solidFill>
                  <a:schemeClr val="accent6">
                    <a:lumMod val="75000"/>
                  </a:schemeClr>
                </a:solidFill>
                <a:latin typeface="Times New Roman" panose="02020603050405020304" pitchFamily="18" charset="0"/>
                <a:cs typeface="Times New Roman" panose="02020603050405020304" pitchFamily="18" charset="0"/>
              </a:rPr>
              <a:t> Luật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ủy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thuộc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hữu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dẫn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chiếu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chấm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dứt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đồng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ủy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dân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đảm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bảo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tính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đồng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bộ</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hệ</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thống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a:t>
            </a:r>
          </a:p>
        </p:txBody>
      </p:sp>
      <p:sp>
        <p:nvSpPr>
          <p:cNvPr id="11" name="Rectangle 10"/>
          <p:cNvSpPr/>
          <p:nvPr/>
        </p:nvSpPr>
        <p:spPr>
          <a:xfrm>
            <a:off x="369039" y="2101705"/>
            <a:ext cx="8494802" cy="738664"/>
          </a:xfrm>
          <a:prstGeom prst="rect">
            <a:avLst/>
          </a:prstGeom>
        </p:spPr>
        <p:txBody>
          <a:bodyPr wrap="square">
            <a:spAutoFit/>
          </a:bodyPr>
          <a:lstStyle/>
          <a:p>
            <a:pPr algn="just"/>
            <a:r>
              <a:rPr lang="en-US" b="1" dirty="0">
                <a:solidFill>
                  <a:srgbClr val="7030A0"/>
                </a:solidFill>
                <a:latin typeface="Times New Roman" panose="02020603050405020304" pitchFamily="18" charset="0"/>
                <a:cs typeface="Times New Roman" panose="02020603050405020304" pitchFamily="18" charset="0"/>
              </a:rPr>
              <a:t>(1) </a:t>
            </a:r>
            <a:r>
              <a:rPr lang="en-US" b="1" dirty="0" err="1">
                <a:solidFill>
                  <a:srgbClr val="7030A0"/>
                </a:solidFill>
                <a:latin typeface="Times New Roman" panose="02020603050405020304" pitchFamily="18" charset="0"/>
                <a:cs typeface="Times New Roman" panose="02020603050405020304" pitchFamily="18" charset="0"/>
              </a:rPr>
              <a:t>Xác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định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đã</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được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giải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chấp</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khi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mua</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bán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nêu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rõ</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thông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báo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đủ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kiện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theo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luật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về</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doanh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bất</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động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chủ</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cấp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khách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hàng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trước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đồng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mua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p>
        </p:txBody>
      </p:sp>
      <p:sp>
        <p:nvSpPr>
          <p:cNvPr id="12" name="Rectangle 11"/>
          <p:cNvSpPr/>
          <p:nvPr/>
        </p:nvSpPr>
        <p:spPr>
          <a:xfrm>
            <a:off x="369039" y="3247553"/>
            <a:ext cx="8494802" cy="523220"/>
          </a:xfrm>
          <a:prstGeom prst="rect">
            <a:avLst/>
          </a:prstGeom>
        </p:spPr>
        <p:txBody>
          <a:bodyPr wrap="square">
            <a:spAutoFit/>
          </a:bodyPr>
          <a:lstStyle/>
          <a:p>
            <a:pPr algn="just"/>
            <a:r>
              <a:rPr lang="en-US" b="1" dirty="0">
                <a:solidFill>
                  <a:srgbClr val="7030A0"/>
                </a:solidFill>
                <a:latin typeface="Times New Roman" panose="02020603050405020304" pitchFamily="18" charset="0"/>
                <a:cs typeface="Times New Roman" panose="02020603050405020304" pitchFamily="18" charset="0"/>
              </a:rPr>
              <a:t>(2) </a:t>
            </a:r>
            <a:r>
              <a:rPr lang="en-US" b="1" dirty="0" err="1">
                <a:solidFill>
                  <a:srgbClr val="7030A0"/>
                </a:solidFill>
                <a:latin typeface="Times New Roman" panose="02020603050405020304" pitchFamily="18" charset="0"/>
                <a:cs typeface="Times New Roman" panose="02020603050405020304" pitchFamily="18" charset="0"/>
              </a:rPr>
              <a:t>Xác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định</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nhà</a:t>
            </a:r>
            <a:r>
              <a:rPr lang="en-US" b="1" dirty="0">
                <a:solidFill>
                  <a:srgbClr val="7030A0"/>
                </a:solidFill>
                <a:latin typeface="Times New Roman" panose="02020603050405020304" pitchFamily="18" charset="0"/>
                <a:cs typeface="Times New Roman" panose="02020603050405020304" pitchFamily="18" charset="0"/>
              </a:rPr>
              <a:t> ở </a:t>
            </a:r>
            <a:r>
              <a:rPr lang="en-US" b="1" dirty="0" err="1">
                <a:solidFill>
                  <a:srgbClr val="7030A0"/>
                </a:solidFill>
                <a:latin typeface="Times New Roman" panose="02020603050405020304" pitchFamily="18" charset="0"/>
                <a:cs typeface="Times New Roman" panose="02020603050405020304" pitchFamily="18" charset="0"/>
              </a:rPr>
              <a:t>đã</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được</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giải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chấp</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khi</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huy</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động</a:t>
            </a:r>
            <a:r>
              <a:rPr lang="en-US" b="1" dirty="0">
                <a:solidFill>
                  <a:srgbClr val="7030A0"/>
                </a:solidFill>
                <a:latin typeface="Times New Roman" panose="02020603050405020304" pitchFamily="18" charset="0"/>
                <a:cs typeface="Times New Roman" panose="02020603050405020304" pitchFamily="18" charset="0"/>
              </a:rPr>
              <a:t> </a:t>
            </a:r>
            <a:r>
              <a:rPr lang="en-US" b="1" dirty="0" err="1">
                <a:solidFill>
                  <a:srgbClr val="7030A0"/>
                </a:solidFill>
                <a:latin typeface="Times New Roman" panose="02020603050405020304" pitchFamily="18" charset="0"/>
                <a:cs typeface="Times New Roman" panose="02020603050405020304" pitchFamily="18" charset="0"/>
              </a:rPr>
              <a:t>vốn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chủ</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của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tổ</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chức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tín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ký</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hợp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đồng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góp</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vốn</a:t>
            </a:r>
            <a:r>
              <a:rPr lang="en-US" dirty="0">
                <a:solidFill>
                  <a:srgbClr val="7030A0"/>
                </a:solidFill>
                <a:latin typeface="Times New Roman" panose="02020603050405020304" pitchFamily="18" charset="0"/>
                <a:cs typeface="Times New Roman" panose="02020603050405020304" pitchFamily="18" charset="0"/>
              </a:rPr>
              <a:t>.</a:t>
            </a:r>
            <a:endParaRPr lang="en-US" dirty="0" smtClean="0">
              <a:solidFill>
                <a:srgbClr val="7030A0"/>
              </a:solidFill>
              <a:latin typeface="Times New Roman" panose="02020603050405020304" pitchFamily="18" charset="0"/>
              <a:cs typeface="Times New Roman" panose="02020603050405020304" pitchFamily="18" charset="0"/>
            </a:endParaRPr>
          </a:p>
        </p:txBody>
      </p:sp>
      <p:sp>
        <p:nvSpPr>
          <p:cNvPr id="15" name="Rectangle 14"/>
          <p:cNvSpPr/>
          <p:nvPr/>
        </p:nvSpPr>
        <p:spPr>
          <a:xfrm>
            <a:off x="1572126" y="3767250"/>
            <a:ext cx="7411591" cy="492443"/>
          </a:xfrm>
          <a:prstGeom prst="rect">
            <a:avLst/>
          </a:prstGeom>
        </p:spPr>
        <p:txBody>
          <a:bodyPr wrap="square">
            <a:spAutoFit/>
          </a:bodyPr>
          <a:lstStyle/>
          <a:p>
            <a:pPr algn="just"/>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4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43,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44)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qua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tác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doanh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động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vốn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qua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trái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phiều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7" name="Elbow Connector 6"/>
          <p:cNvCxnSpPr>
            <a:endCxn id="15" idx="1"/>
          </p:cNvCxnSpPr>
          <p:nvPr/>
        </p:nvCxnSpPr>
        <p:spPr>
          <a:xfrm>
            <a:off x="737937" y="3767250"/>
            <a:ext cx="834189" cy="246222"/>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452250" y="2824733"/>
            <a:ext cx="7411591" cy="492443"/>
          </a:xfrm>
          <a:prstGeom prst="rect">
            <a:avLst/>
          </a:prstGeom>
        </p:spPr>
        <p:txBody>
          <a:bodyPr wrap="square">
            <a:spAutoFit/>
          </a:bodyPr>
          <a:lstStyle/>
          <a:p>
            <a:pPr algn="just"/>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96/2024/NĐ-CP về Luật KDBĐS quy định về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a:t>
            </a:r>
            <a:r>
              <a:rPr lang="vi-VN"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hủ </a:t>
            </a:r>
            <a:r>
              <a:rPr lang="vi-VN"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tục thông báo nhà ở hình thành trong tương lai đủ điều kiện được bán, cho thuê </a:t>
            </a:r>
            <a:r>
              <a:rPr lang="vi-VN"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mua</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21" name="Elbow Connector 20"/>
          <p:cNvCxnSpPr/>
          <p:nvPr/>
        </p:nvCxnSpPr>
        <p:spPr>
          <a:xfrm>
            <a:off x="618061" y="2854481"/>
            <a:ext cx="834189" cy="230833"/>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63284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682896" y="274438"/>
            <a:ext cx="597873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11</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QUẢN LÝ NHÀ NƯỚC VỀ </a:t>
            </a:r>
            <a:r>
              <a:rPr lang="en" sz="1800" dirty="0">
                <a:solidFill>
                  <a:srgbClr val="ED2727"/>
                </a:solidFill>
                <a:latin typeface="Times New Roman" panose="02020603050405020304" pitchFamily="18" charset="0"/>
                <a:cs typeface="Times New Roman" panose="02020603050405020304" pitchFamily="18" charset="0"/>
              </a:rPr>
              <a:t>NHÀ Ở, </a:t>
            </a:r>
            <a:r>
              <a:rPr lang="en" sz="1800" dirty="0" smtClean="0">
                <a:solidFill>
                  <a:srgbClr val="ED2727"/>
                </a:solidFill>
                <a:latin typeface="Times New Roman" panose="02020603050405020304" pitchFamily="18" charset="0"/>
                <a:cs typeface="Times New Roman" panose="02020603050405020304" pitchFamily="18" charset="0"/>
              </a:rPr>
              <a:t>                        GIẢI </a:t>
            </a:r>
            <a:r>
              <a:rPr lang="en" sz="1800" dirty="0">
                <a:solidFill>
                  <a:srgbClr val="ED2727"/>
                </a:solidFill>
                <a:latin typeface="Times New Roman" panose="02020603050405020304" pitchFamily="18" charset="0"/>
                <a:cs typeface="Times New Roman" panose="02020603050405020304" pitchFamily="18" charset="0"/>
              </a:rPr>
              <a:t>QUYẾT TRANH CHẤP VÀ XỬ LÝ VI PHẠM </a:t>
            </a:r>
            <a:endParaRPr sz="1800" dirty="0">
              <a:solidFill>
                <a:srgbClr val="ED2727"/>
              </a:solidFill>
            </a:endParaRPr>
          </a:p>
        </p:txBody>
      </p:sp>
      <p:sp>
        <p:nvSpPr>
          <p:cNvPr id="2" name="Rectangle 1"/>
          <p:cNvSpPr/>
          <p:nvPr/>
        </p:nvSpPr>
        <p:spPr>
          <a:xfrm>
            <a:off x="383002" y="763254"/>
            <a:ext cx="8542422" cy="738664"/>
          </a:xfrm>
          <a:prstGeom prst="rect">
            <a:avLst/>
          </a:prstGeom>
        </p:spPr>
        <p:txBody>
          <a:bodyPr wrap="square">
            <a:spAutoFit/>
          </a:bodyPr>
          <a:lstStyle/>
          <a:p>
            <a:pPr algn="just"/>
            <a:r>
              <a:rPr lang="en-US" b="1" dirty="0" err="1">
                <a:solidFill>
                  <a:srgbClr val="FF0000"/>
                </a:solidFill>
                <a:latin typeface="Times New Roman" panose="02020603050405020304" pitchFamily="18" charset="0"/>
                <a:cs typeface="Times New Roman" panose="02020603050405020304" pitchFamily="18" charset="0"/>
              </a:rPr>
              <a:t>Chương</a:t>
            </a:r>
            <a:r>
              <a:rPr lang="en-US" b="1" dirty="0">
                <a:solidFill>
                  <a:srgbClr val="FF0000"/>
                </a:solidFill>
                <a:latin typeface="Times New Roman" panose="02020603050405020304" pitchFamily="18" charset="0"/>
                <a:cs typeface="Times New Roman" panose="02020603050405020304" pitchFamily="18" charset="0"/>
              </a:rPr>
              <a:t> XI: </a:t>
            </a:r>
            <a:r>
              <a:rPr lang="en-US" b="1" err="1">
                <a:solidFill>
                  <a:srgbClr val="FF0000"/>
                </a:solidFill>
                <a:latin typeface="Times New Roman" panose="02020603050405020304" pitchFamily="18" charset="0"/>
                <a:cs typeface="Times New Roman" panose="02020603050405020304" pitchFamily="18" charset="0"/>
              </a:rPr>
              <a:t>gồm</a:t>
            </a:r>
            <a:r>
              <a:rPr lang="en-US" b="1">
                <a:solidFill>
                  <a:srgbClr val="FF0000"/>
                </a:solidFill>
                <a:latin typeface="Times New Roman" panose="02020603050405020304" pitchFamily="18" charset="0"/>
                <a:cs typeface="Times New Roman" panose="02020603050405020304" pitchFamily="18" charset="0"/>
              </a:rPr>
              <a:t> </a:t>
            </a:r>
            <a:r>
              <a:rPr lang="en-US" b="1" smtClean="0">
                <a:solidFill>
                  <a:srgbClr val="FF0000"/>
                </a:solidFill>
                <a:latin typeface="Times New Roman" panose="02020603050405020304" pitchFamily="18" charset="0"/>
                <a:cs typeface="Times New Roman" panose="02020603050405020304" pitchFamily="18" charset="0"/>
              </a:rPr>
              <a:t>3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a:t>
            </a:r>
            <a:r>
              <a:rPr lang="en-US" b="1" dirty="0" err="1">
                <a:solidFill>
                  <a:srgbClr val="FF0000"/>
                </a:solidFill>
                <a:latin typeface="Times New Roman" panose="02020603050405020304" pitchFamily="18" charset="0"/>
                <a:cs typeface="Times New Roman" panose="02020603050405020304" pitchFamily="18" charset="0"/>
              </a:rPr>
              <a:t>Điều</a:t>
            </a:r>
            <a:r>
              <a:rPr lang="en-US" b="1" dirty="0">
                <a:solidFill>
                  <a:srgbClr val="FF0000"/>
                </a:solidFill>
                <a:latin typeface="Times New Roman" panose="02020603050405020304" pitchFamily="18" charset="0"/>
                <a:cs typeface="Times New Roman" panose="02020603050405020304" pitchFamily="18" charset="0"/>
              </a:rPr>
              <a:t> 189-193)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pt-BR" dirty="0" smtClean="0">
                <a:solidFill>
                  <a:schemeClr val="accent6">
                    <a:lumMod val="75000"/>
                  </a:schemeClr>
                </a:solidFill>
                <a:latin typeface="Times New Roman" panose="02020603050405020304" pitchFamily="18" charset="0"/>
                <a:cs typeface="Times New Roman" panose="02020603050405020304" pitchFamily="18" charset="0"/>
              </a:rPr>
              <a:t>các nội dung quản lý nhà nước về nhà ở, cơ quan quản lý nhà nước về nhà ở, trách nhiệm của Bộ Xây dựng, thanh tra nhà ở, đào tạo, bồi dưỡng chuyên môn, nghệp vụ về phát triển, quản lý nhà ở</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9" name="Rectangle 8"/>
          <p:cNvSpPr/>
          <p:nvPr/>
        </p:nvSpPr>
        <p:spPr>
          <a:xfrm>
            <a:off x="354927" y="1525595"/>
            <a:ext cx="8542423"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dung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nước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7030A0"/>
                </a:solidFill>
                <a:latin typeface="Times New Roman" panose="02020603050405020304" pitchFamily="18" charset="0"/>
                <a:cs typeface="Times New Roman" panose="02020603050405020304" pitchFamily="18" charset="0"/>
              </a:rPr>
              <a:t>bỏ</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nội</a:t>
            </a:r>
            <a:r>
              <a:rPr lang="en-US" dirty="0" smtClean="0">
                <a:solidFill>
                  <a:srgbClr val="7030A0"/>
                </a:solidFill>
                <a:latin typeface="Times New Roman" panose="02020603050405020304" pitchFamily="18" charset="0"/>
                <a:cs typeface="Times New Roman" panose="02020603050405020304" pitchFamily="18" charset="0"/>
              </a:rPr>
              <a:t> dung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cơ</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đào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tạo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bồi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dưỡng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chuyên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môn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nghiệp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vụ</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vận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hành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cư</a:t>
            </a:r>
            <a:r>
              <a:rPr lang="en-US" dirty="0" smtClean="0">
                <a:solidFill>
                  <a:srgbClr val="7030A0"/>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0" name="Rectangle 9"/>
          <p:cNvSpPr/>
          <p:nvPr/>
        </p:nvSpPr>
        <p:spPr>
          <a:xfrm>
            <a:off x="373977" y="3140555"/>
            <a:ext cx="6848525" cy="30777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trách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nhiệm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Bộ</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Xây</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dựng</a:t>
            </a:r>
            <a:r>
              <a:rPr lang="en-US" smtClean="0">
                <a:solidFill>
                  <a:schemeClr val="accent6">
                    <a:lumMod val="75000"/>
                  </a:schemeClr>
                </a:solidFill>
                <a:latin typeface="Times New Roman" panose="02020603050405020304" pitchFamily="18" charset="0"/>
                <a:cs typeface="Times New Roman" panose="02020603050405020304" pitchFamily="18" charset="0"/>
              </a:rPr>
              <a:t>: cơ bản kế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363952" y="3504864"/>
            <a:ext cx="8542422"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thanh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tra</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smtClean="0">
                <a:solidFill>
                  <a:schemeClr val="accent6">
                    <a:lumMod val="75000"/>
                  </a:schemeClr>
                </a:solidFill>
                <a:latin typeface="Times New Roman" panose="02020603050405020304" pitchFamily="18" charset="0"/>
                <a:cs typeface="Times New Roman" panose="02020603050405020304" pitchFamily="18" charset="0"/>
              </a:rPr>
              <a:t> thừa một phần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dẫn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thanh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bảo</a:t>
            </a:r>
            <a:r>
              <a:rPr lang="en-US" smtClean="0">
                <a:solidFill>
                  <a:srgbClr val="7030A0"/>
                </a:solidFill>
                <a:latin typeface="Times New Roman" panose="02020603050405020304" pitchFamily="18" charset="0"/>
                <a:cs typeface="Times New Roman" panose="02020603050405020304" pitchFamily="18" charset="0"/>
              </a:rPr>
              <a:t> đảm sự </a:t>
            </a:r>
            <a:r>
              <a:rPr lang="en-US" err="1" smtClean="0">
                <a:solidFill>
                  <a:srgbClr val="7030A0"/>
                </a:solidFill>
                <a:latin typeface="Times New Roman" panose="02020603050405020304" pitchFamily="18" charset="0"/>
                <a:cs typeface="Times New Roman" panose="02020603050405020304" pitchFamily="18" charset="0"/>
              </a:rPr>
              <a:t>đồng</a:t>
            </a:r>
            <a:r>
              <a:rPr lang="en-US" smtClean="0">
                <a:solidFill>
                  <a:srgbClr val="7030A0"/>
                </a:solidFill>
                <a:latin typeface="Times New Roman" panose="02020603050405020304" pitchFamily="18" charset="0"/>
                <a:cs typeface="Times New Roman" panose="02020603050405020304" pitchFamily="18" charset="0"/>
              </a:rPr>
              <a:t> bộ trong hệ thống pháp luật về thanh tra</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4" name="Rectangle 3"/>
          <p:cNvSpPr/>
          <p:nvPr/>
        </p:nvSpPr>
        <p:spPr>
          <a:xfrm>
            <a:off x="383002" y="4047414"/>
            <a:ext cx="8578517" cy="307777"/>
          </a:xfrm>
          <a:prstGeom prst="rect">
            <a:avLst/>
          </a:prstGeom>
        </p:spPr>
        <p:txBody>
          <a:bodyPr wrap="square">
            <a:spAutoFit/>
          </a:bodyPr>
          <a:lstStyle/>
          <a:p>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a:solidFill>
                  <a:schemeClr val="accent6">
                    <a:lumMod val="75000"/>
                  </a:schemeClr>
                </a:solidFill>
                <a:latin typeface="Times New Roman" panose="02020603050405020304" pitchFamily="18" charset="0"/>
                <a:cs typeface="Times New Roman" panose="02020603050405020304" pitchFamily="18" charset="0"/>
              </a:rPr>
              <a:t>Về</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pt-BR" b="1" dirty="0">
                <a:solidFill>
                  <a:schemeClr val="accent6">
                    <a:lumMod val="75000"/>
                  </a:schemeClr>
                </a:solidFill>
                <a:latin typeface="Times New Roman" panose="02020603050405020304" pitchFamily="18" charset="0"/>
                <a:cs typeface="Times New Roman" panose="02020603050405020304" pitchFamily="18" charset="0"/>
              </a:rPr>
              <a:t>đào tạo, bồi dưỡng chuyên môn, nghệp vụ về phát </a:t>
            </a:r>
            <a:r>
              <a:rPr lang="pt-BR" b="1" dirty="0" smtClean="0">
                <a:solidFill>
                  <a:schemeClr val="accent6">
                    <a:lumMod val="75000"/>
                  </a:schemeClr>
                </a:solidFill>
                <a:latin typeface="Times New Roman" panose="02020603050405020304" pitchFamily="18" charset="0"/>
                <a:cs typeface="Times New Roman" panose="02020603050405020304" pitchFamily="18" charset="0"/>
              </a:rPr>
              <a:t>triển, quản lý </a:t>
            </a:r>
            <a:r>
              <a:rPr lang="pt-BR" b="1" dirty="0">
                <a:solidFill>
                  <a:schemeClr val="accent6">
                    <a:lumMod val="75000"/>
                  </a:schemeClr>
                </a:solidFill>
                <a:latin typeface="Times New Roman" panose="02020603050405020304" pitchFamily="18" charset="0"/>
                <a:cs typeface="Times New Roman" panose="02020603050405020304" pitchFamily="18" charset="0"/>
              </a:rPr>
              <a:t>nhà </a:t>
            </a:r>
            <a:r>
              <a:rPr lang="pt-BR" b="1" dirty="0" smtClean="0">
                <a:solidFill>
                  <a:schemeClr val="accent6">
                    <a:lumMod val="75000"/>
                  </a:schemeClr>
                </a:solidFill>
                <a:latin typeface="Times New Roman" panose="02020603050405020304" pitchFamily="18" charset="0"/>
                <a:cs typeface="Times New Roman" panose="02020603050405020304" pitchFamily="18" charset="0"/>
              </a:rPr>
              <a:t>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a:t>
            </a:r>
            <a:endParaRPr lang="en-US" dirty="0"/>
          </a:p>
        </p:txBody>
      </p:sp>
      <p:sp>
        <p:nvSpPr>
          <p:cNvPr id="13" name="Rectangle 12"/>
          <p:cNvSpPr/>
          <p:nvPr/>
        </p:nvSpPr>
        <p:spPr>
          <a:xfrm>
            <a:off x="383002" y="4419642"/>
            <a:ext cx="8650706" cy="523220"/>
          </a:xfrm>
          <a:prstGeom prst="rect">
            <a:avLst/>
          </a:prstGeom>
        </p:spPr>
        <p:txBody>
          <a:bodyPr wrap="square">
            <a:spAutoFit/>
          </a:bodyPr>
          <a:lstStyle/>
          <a:p>
            <a:pPr algn="just"/>
            <a:r>
              <a:rPr lang="en-US" b="1" dirty="0" smtClean="0">
                <a:solidFill>
                  <a:srgbClr val="FF0000"/>
                </a:solidFill>
                <a:latin typeface="Times New Roman" panose="02020603050405020304" pitchFamily="18" charset="0"/>
                <a:cs typeface="Times New Roman" panose="02020603050405020304" pitchFamily="18" charset="0"/>
              </a:rPr>
              <a:t>2. </a:t>
            </a:r>
            <a:r>
              <a:rPr lang="en-US" b="1" dirty="0" err="1" smtClean="0">
                <a:solidFill>
                  <a:srgbClr val="FF0000"/>
                </a:solidFill>
                <a:latin typeface="Times New Roman" panose="02020603050405020304" pitchFamily="18" charset="0"/>
                <a:cs typeface="Times New Roman" panose="02020603050405020304" pitchFamily="18" charset="0"/>
              </a:rPr>
              <a:t>Giải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quyết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tranh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chấp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xử</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lý</a:t>
            </a:r>
            <a:r>
              <a:rPr lang="en-US" b="1" dirty="0" smtClean="0">
                <a:solidFill>
                  <a:srgbClr val="FF0000"/>
                </a:solidFill>
                <a:latin typeface="Times New Roman" panose="02020603050405020304" pitchFamily="18" charset="0"/>
                <a:cs typeface="Times New Roman" panose="02020603050405020304" pitchFamily="18" charset="0"/>
              </a:rPr>
              <a:t> vi </a:t>
            </a:r>
            <a:r>
              <a:rPr lang="en-US" b="1" dirty="0" err="1" smtClean="0">
                <a:solidFill>
                  <a:srgbClr val="FF0000"/>
                </a:solidFill>
                <a:latin typeface="Times New Roman" panose="02020603050405020304" pitchFamily="18" charset="0"/>
                <a:cs typeface="Times New Roman" panose="02020603050405020304" pitchFamily="18" charset="0"/>
              </a:rPr>
              <a:t>phạm</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pháp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luật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về</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gồm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2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194,195)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của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giải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quyết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tranh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chấp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xử</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dirty="0" smtClean="0">
                <a:solidFill>
                  <a:schemeClr val="accent6">
                    <a:lumMod val="75000"/>
                  </a:schemeClr>
                </a:solidFill>
                <a:latin typeface="Times New Roman" panose="02020603050405020304" pitchFamily="18" charset="0"/>
                <a:cs typeface="Times New Roman" panose="02020603050405020304" pitchFamily="18" charset="0"/>
              </a:rPr>
              <a:t> vi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phạm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1266738" y="2115624"/>
            <a:ext cx="5645155" cy="954107"/>
          </a:xfrm>
          <a:prstGeom prst="rect">
            <a:avLst/>
          </a:prstGeom>
        </p:spPr>
        <p:txBody>
          <a:bodyPr wrap="square">
            <a:spAutoFit/>
          </a:bodyPr>
          <a:lstStyle/>
          <a:p>
            <a:pPr algn="just"/>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trách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nhiệm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UBND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chủ</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lô</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nền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e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1Điều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93</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mua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lô</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nền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phải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hoàn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thành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93),..</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cxnSp>
        <p:nvCxnSpPr>
          <p:cNvPr id="14" name="Elbow Connector 13"/>
          <p:cNvCxnSpPr/>
          <p:nvPr/>
        </p:nvCxnSpPr>
        <p:spPr>
          <a:xfrm>
            <a:off x="609599" y="2119639"/>
            <a:ext cx="657139" cy="328419"/>
          </a:xfrm>
          <a:prstGeom prst="bentConnector3">
            <a:avLst>
              <a:gd name="adj1" fmla="val 6787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76" t="-2622" r="376" b="19146"/>
          <a:stretch/>
        </p:blipFill>
        <p:spPr>
          <a:xfrm>
            <a:off x="6903504" y="2032852"/>
            <a:ext cx="2240496" cy="1241571"/>
          </a:xfrm>
          <a:prstGeom prst="rect">
            <a:avLst/>
          </a:prstGeom>
        </p:spPr>
      </p:pic>
    </p:spTree>
    <p:extLst>
      <p:ext uri="{BB962C8B-B14F-4D97-AF65-F5344CB8AC3E}">
        <p14:creationId xmlns:p14="http://schemas.microsoft.com/office/powerpoint/2010/main" val="11260037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12</a:t>
            </a:r>
            <a:r>
              <a:rPr lang="en-US" sz="1800" smtClean="0">
                <a:solidFill>
                  <a:srgbClr val="ED2727"/>
                </a:solidFill>
                <a:latin typeface="Times New Roman" panose="02020603050405020304" pitchFamily="18" charset="0"/>
                <a:cs typeface="Times New Roman" panose="02020603050405020304" pitchFamily="18" charset="0"/>
              </a:rPr>
              <a:t>. HIỆU LỰC THI HÀNH VÀ </a:t>
            </a:r>
            <a:r>
              <a:rPr lang="en" sz="1800" smtClean="0">
                <a:solidFill>
                  <a:srgbClr val="ED2727"/>
                </a:solidFill>
                <a:latin typeface="Times New Roman" panose="02020603050405020304" pitchFamily="18" charset="0"/>
                <a:cs typeface="Times New Roman" panose="02020603050405020304" pitchFamily="18" charset="0"/>
              </a:rPr>
              <a:t>QUY </a:t>
            </a:r>
            <a:r>
              <a:rPr lang="en" sz="1800" dirty="0" smtClean="0">
                <a:solidFill>
                  <a:srgbClr val="ED2727"/>
                </a:solidFill>
                <a:latin typeface="Times New Roman" panose="02020603050405020304" pitchFamily="18" charset="0"/>
                <a:cs typeface="Times New Roman" panose="02020603050405020304" pitchFamily="18" charset="0"/>
              </a:rPr>
              <a:t>ĐỊNH CHUYỂN TIẾP</a:t>
            </a:r>
            <a:endParaRPr sz="1800" dirty="0">
              <a:solidFill>
                <a:srgbClr val="ED2727"/>
              </a:solidFill>
            </a:endParaRPr>
          </a:p>
        </p:txBody>
      </p:sp>
      <p:sp>
        <p:nvSpPr>
          <p:cNvPr id="13" name="Rectangle 12"/>
          <p:cNvSpPr/>
          <p:nvPr/>
        </p:nvSpPr>
        <p:spPr>
          <a:xfrm>
            <a:off x="473242" y="389794"/>
            <a:ext cx="8293770" cy="1497846"/>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1</a:t>
            </a:r>
            <a:r>
              <a:rPr lang="en-US" b="1" smtClean="0">
                <a:solidFill>
                  <a:srgbClr val="FF0000"/>
                </a:solidFill>
                <a:latin typeface="Times New Roman" panose="02020603050405020304" pitchFamily="18" charset="0"/>
                <a:cs typeface="Times New Roman" panose="02020603050405020304" pitchFamily="18" charset="0"/>
              </a:rPr>
              <a:t>. Về chương </a:t>
            </a:r>
            <a:r>
              <a:rPr lang="en-US" b="1" dirty="0" err="1" smtClean="0">
                <a:solidFill>
                  <a:srgbClr val="FF0000"/>
                </a:solidFill>
                <a:latin typeface="Times New Roman" panose="02020603050405020304" pitchFamily="18" charset="0"/>
                <a:cs typeface="Times New Roman" panose="02020603050405020304" pitchFamily="18" charset="0"/>
              </a:rPr>
              <a:t>trình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kế</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hoạch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phát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triển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ở </a:t>
            </a:r>
            <a:r>
              <a:rPr lang="en-US" b="1" dirty="0" err="1" smtClean="0">
                <a:solidFill>
                  <a:srgbClr val="FF0000"/>
                </a:solidFill>
                <a:latin typeface="Times New Roman" panose="02020603050405020304" pitchFamily="18" charset="0"/>
                <a:cs typeface="Times New Roman" panose="02020603050405020304" pitchFamily="18" charset="0"/>
              </a:rPr>
              <a:t>cấp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tỉnh</a:t>
            </a:r>
            <a:endParaRPr lang="en-US" b="1" dirty="0" smtClean="0">
              <a:solidFill>
                <a:srgbClr val="FF000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1.1.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2023: </a:t>
            </a:r>
            <a:r>
              <a:rPr lang="en-US" sz="1200" err="1" smtClean="0">
                <a:solidFill>
                  <a:srgbClr val="7030A0"/>
                </a:solidFill>
                <a:latin typeface="Times New Roman" panose="02020603050405020304" pitchFamily="18" charset="0"/>
                <a:cs typeface="Times New Roman" panose="02020603050405020304" pitchFamily="18" charset="0"/>
              </a:rPr>
              <a:t>các</a:t>
            </a:r>
            <a:r>
              <a:rPr lang="en-US" sz="1200" smtClean="0">
                <a:solidFill>
                  <a:srgbClr val="7030A0"/>
                </a:solidFill>
                <a:latin typeface="Times New Roman" panose="02020603050405020304" pitchFamily="18" charset="0"/>
                <a:cs typeface="Times New Roman" panose="02020603050405020304" pitchFamily="18" charset="0"/>
              </a:rPr>
              <a:t> CT, KH PTNO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phê</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duyệt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trước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ngày</a:t>
            </a:r>
            <a:r>
              <a:rPr lang="en-US" sz="1200" dirty="0" smtClean="0">
                <a:solidFill>
                  <a:srgbClr val="7030A0"/>
                </a:solidFill>
                <a:latin typeface="Times New Roman" panose="02020603050405020304" pitchFamily="18" charset="0"/>
                <a:cs typeface="Times New Roman" panose="02020603050405020304" pitchFamily="18" charset="0"/>
              </a:rPr>
              <a:t> 01/8/2024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theo</a:t>
            </a:r>
            <a:r>
              <a:rPr lang="en-US" sz="1200" smtClean="0">
                <a:solidFill>
                  <a:srgbClr val="7030A0"/>
                </a:solidFill>
                <a:latin typeface="Times New Roman" panose="02020603050405020304" pitchFamily="18" charset="0"/>
                <a:cs typeface="Times New Roman" panose="02020603050405020304" pitchFamily="18" charset="0"/>
              </a:rPr>
              <a:t> CT, KH đã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duyệt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kể</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cả</a:t>
            </a:r>
            <a:r>
              <a:rPr lang="en-US" sz="1200" smtClean="0">
                <a:solidFill>
                  <a:srgbClr val="7030A0"/>
                </a:solidFill>
                <a:latin typeface="Times New Roman" panose="02020603050405020304" pitchFamily="18" charset="0"/>
                <a:cs typeface="Times New Roman" panose="02020603050405020304" pitchFamily="18" charset="0"/>
              </a:rPr>
              <a:t> CT mới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HĐND </a:t>
            </a:r>
            <a:r>
              <a:rPr lang="en-US" sz="1200" dirty="0" err="1" smtClean="0">
                <a:solidFill>
                  <a:srgbClr val="7030A0"/>
                </a:solidFill>
                <a:latin typeface="Times New Roman" panose="02020603050405020304" pitchFamily="18" charset="0"/>
                <a:cs typeface="Times New Roman" panose="02020603050405020304" pitchFamily="18" charset="0"/>
              </a:rPr>
              <a:t>thông</a:t>
            </a:r>
            <a:r>
              <a:rPr lang="en-US" sz="1200" dirty="0" smtClean="0">
                <a:solidFill>
                  <a:srgbClr val="7030A0"/>
                </a:solidFill>
                <a:latin typeface="Times New Roman" panose="02020603050405020304" pitchFamily="18" charset="0"/>
                <a:cs typeface="Times New Roman" panose="02020603050405020304" pitchFamily="18" charset="0"/>
              </a:rPr>
              <a:t> qua </a:t>
            </a:r>
            <a:r>
              <a:rPr lang="en-US" sz="1200" dirty="0" err="1" smtClean="0">
                <a:solidFill>
                  <a:srgbClr val="7030A0"/>
                </a:solidFill>
                <a:latin typeface="Times New Roman" panose="02020603050405020304" pitchFamily="18" charset="0"/>
                <a:cs typeface="Times New Roman" panose="02020603050405020304" pitchFamily="18" charset="0"/>
              </a:rPr>
              <a:t>mà</a:t>
            </a:r>
            <a:r>
              <a:rPr lang="en-US" sz="1200" dirty="0" smtClean="0">
                <a:solidFill>
                  <a:srgbClr val="7030A0"/>
                </a:solidFill>
                <a:latin typeface="Times New Roman" panose="02020603050405020304" pitchFamily="18" charset="0"/>
                <a:cs typeface="Times New Roman" panose="02020603050405020304" pitchFamily="18" charset="0"/>
              </a:rPr>
              <a:t> UBND </a:t>
            </a:r>
            <a:r>
              <a:rPr lang="en-US" sz="1200" dirty="0" err="1" smtClean="0">
                <a:solidFill>
                  <a:srgbClr val="7030A0"/>
                </a:solidFill>
                <a:latin typeface="Times New Roman" panose="02020603050405020304" pitchFamily="18" charset="0"/>
                <a:cs typeface="Times New Roman" panose="02020603050405020304" pitchFamily="18" charset="0"/>
              </a:rPr>
              <a:t>chưa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phê</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duyệt</a:t>
            </a:r>
            <a:r>
              <a:rPr lang="en-US" sz="1200" smtClean="0">
                <a:solidFill>
                  <a:srgbClr val="7030A0"/>
                </a:solidFill>
                <a:latin typeface="Times New Roman" panose="02020603050405020304" pitchFamily="18" charset="0"/>
                <a:cs typeface="Times New Roman" panose="02020603050405020304" pitchFamily="18" charset="0"/>
              </a:rPr>
              <a:t>; </a:t>
            </a:r>
            <a:r>
              <a:rPr lang="en-US" sz="1200" smtClean="0">
                <a:solidFill>
                  <a:srgbClr val="FF5050"/>
                </a:solidFill>
                <a:latin typeface="Times New Roman" panose="02020603050405020304" pitchFamily="18" charset="0"/>
                <a:cs typeface="Times New Roman" panose="02020603050405020304" pitchFamily="18" charset="0"/>
              </a:rPr>
              <a:t>quy định mới đối với trường hợp do </a:t>
            </a:r>
            <a:r>
              <a:rPr lang="en-US" sz="1200" dirty="0" err="1" smtClean="0">
                <a:solidFill>
                  <a:srgbClr val="FF5050"/>
                </a:solidFill>
                <a:latin typeface="Times New Roman" panose="02020603050405020304" pitchFamily="18" charset="0"/>
                <a:cs typeface="Times New Roman" panose="02020603050405020304" pitchFamily="18" charset="0"/>
              </a:rPr>
              <a:t>phải</a:t>
            </a:r>
            <a:r>
              <a:rPr lang="en-US" sz="1200" dirty="0" smtClean="0">
                <a:solidFill>
                  <a:srgbClr val="FF5050"/>
                </a:solidFill>
                <a:latin typeface="Times New Roman" panose="02020603050405020304" pitchFamily="18" charset="0"/>
                <a:cs typeface="Times New Roman" panose="02020603050405020304" pitchFamily="18" charset="0"/>
              </a:rPr>
              <a:t> </a:t>
            </a:r>
            <a:r>
              <a:rPr lang="en-US" sz="1200" dirty="0" err="1" smtClean="0">
                <a:solidFill>
                  <a:srgbClr val="FF5050"/>
                </a:solidFill>
                <a:latin typeface="Times New Roman" panose="02020603050405020304" pitchFamily="18" charset="0"/>
                <a:cs typeface="Times New Roman" panose="02020603050405020304" pitchFamily="18" charset="0"/>
              </a:rPr>
              <a:t>bổ</a:t>
            </a:r>
            <a:r>
              <a:rPr lang="en-US" sz="1200" dirty="0" smtClean="0">
                <a:solidFill>
                  <a:srgbClr val="FF5050"/>
                </a:solidFill>
                <a:latin typeface="Times New Roman" panose="02020603050405020304" pitchFamily="18" charset="0"/>
                <a:cs typeface="Times New Roman" panose="02020603050405020304" pitchFamily="18" charset="0"/>
              </a:rPr>
              <a:t> sung </a:t>
            </a:r>
            <a:r>
              <a:rPr lang="en-US" sz="1200" dirty="0" err="1" smtClean="0">
                <a:solidFill>
                  <a:srgbClr val="FF5050"/>
                </a:solidFill>
                <a:latin typeface="Times New Roman" panose="02020603050405020304" pitchFamily="18" charset="0"/>
                <a:cs typeface="Times New Roman" panose="02020603050405020304" pitchFamily="18" charset="0"/>
              </a:rPr>
              <a:t>chỉ</a:t>
            </a:r>
            <a:r>
              <a:rPr lang="en-US" sz="1200" dirty="0" smtClean="0">
                <a:solidFill>
                  <a:srgbClr val="FF5050"/>
                </a:solidFill>
                <a:latin typeface="Times New Roman" panose="02020603050405020304" pitchFamily="18" charset="0"/>
                <a:cs typeface="Times New Roman" panose="02020603050405020304" pitchFamily="18" charset="0"/>
              </a:rPr>
              <a:t> </a:t>
            </a:r>
            <a:r>
              <a:rPr lang="en-US" sz="1200" dirty="0" err="1" smtClean="0">
                <a:solidFill>
                  <a:srgbClr val="FF5050"/>
                </a:solidFill>
                <a:latin typeface="Times New Roman" panose="02020603050405020304" pitchFamily="18" charset="0"/>
                <a:cs typeface="Times New Roman" panose="02020603050405020304" pitchFamily="18" charset="0"/>
              </a:rPr>
              <a:t>tiêu</a:t>
            </a:r>
            <a:r>
              <a:rPr lang="en-US" sz="1200" dirty="0" smtClean="0">
                <a:solidFill>
                  <a:srgbClr val="FF5050"/>
                </a:solidFill>
                <a:latin typeface="Times New Roman" panose="02020603050405020304" pitchFamily="18" charset="0"/>
                <a:cs typeface="Times New Roman" panose="02020603050405020304" pitchFamily="18" charset="0"/>
              </a:rPr>
              <a:t> </a:t>
            </a:r>
            <a:r>
              <a:rPr lang="en-US" sz="1200" dirty="0" err="1" smtClean="0">
                <a:solidFill>
                  <a:srgbClr val="FF5050"/>
                </a:solidFill>
                <a:latin typeface="Times New Roman" panose="02020603050405020304" pitchFamily="18" charset="0"/>
                <a:cs typeface="Times New Roman" panose="02020603050405020304" pitchFamily="18" charset="0"/>
              </a:rPr>
              <a:t>về</a:t>
            </a:r>
            <a:r>
              <a:rPr lang="en-US" sz="1200" dirty="0" smtClean="0">
                <a:solidFill>
                  <a:srgbClr val="FF5050"/>
                </a:solidFill>
                <a:latin typeface="Times New Roman" panose="02020603050405020304" pitchFamily="18" charset="0"/>
                <a:cs typeface="Times New Roman" panose="02020603050405020304" pitchFamily="18" charset="0"/>
              </a:rPr>
              <a:t> </a:t>
            </a:r>
            <a:r>
              <a:rPr lang="en-US" sz="1200" dirty="0" err="1" smtClean="0">
                <a:solidFill>
                  <a:srgbClr val="FF5050"/>
                </a:solidFill>
                <a:latin typeface="Times New Roman" panose="02020603050405020304" pitchFamily="18" charset="0"/>
                <a:cs typeface="Times New Roman" panose="02020603050405020304" pitchFamily="18" charset="0"/>
              </a:rPr>
              <a:t>nhà</a:t>
            </a:r>
            <a:r>
              <a:rPr lang="en-US" sz="1200" dirty="0" smtClean="0">
                <a:solidFill>
                  <a:srgbClr val="FF5050"/>
                </a:solidFill>
                <a:latin typeface="Times New Roman" panose="02020603050405020304" pitchFamily="18" charset="0"/>
                <a:cs typeface="Times New Roman" panose="02020603050405020304" pitchFamily="18" charset="0"/>
              </a:rPr>
              <a:t> ở </a:t>
            </a:r>
            <a:r>
              <a:rPr lang="en-US" sz="1200" err="1" smtClean="0">
                <a:solidFill>
                  <a:srgbClr val="FF5050"/>
                </a:solidFill>
                <a:latin typeface="Times New Roman" panose="02020603050405020304" pitchFamily="18" charset="0"/>
                <a:cs typeface="Times New Roman" panose="02020603050405020304" pitchFamily="18" charset="0"/>
              </a:rPr>
              <a:t>cho</a:t>
            </a:r>
            <a:r>
              <a:rPr lang="en-US" sz="1200" smtClean="0">
                <a:solidFill>
                  <a:srgbClr val="FF5050"/>
                </a:solidFill>
                <a:latin typeface="Times New Roman" panose="02020603050405020304" pitchFamily="18" charset="0"/>
                <a:cs typeface="Times New Roman" panose="02020603050405020304" pitchFamily="18" charset="0"/>
              </a:rPr>
              <a:t> LLVT nhân dân thì phải điều chỉnh CT </a:t>
            </a:r>
            <a:r>
              <a:rPr lang="en-US" sz="1200" dirty="0" smtClean="0">
                <a:solidFill>
                  <a:srgbClr val="FF5050"/>
                </a:solidFill>
                <a:latin typeface="Times New Roman" panose="02020603050405020304" pitchFamily="18" charset="0"/>
                <a:cs typeface="Times New Roman" panose="02020603050405020304" pitchFamily="18" charset="0"/>
              </a:rPr>
              <a:t>(</a:t>
            </a:r>
            <a:r>
              <a:rPr lang="en-US" sz="1200" dirty="0" err="1" smtClean="0">
                <a:solidFill>
                  <a:srgbClr val="FF5050"/>
                </a:solidFill>
                <a:latin typeface="Times New Roman" panose="02020603050405020304" pitchFamily="18" charset="0"/>
                <a:cs typeface="Times New Roman" panose="02020603050405020304" pitchFamily="18" charset="0"/>
              </a:rPr>
              <a:t>khoản</a:t>
            </a:r>
            <a:r>
              <a:rPr lang="en-US" sz="1200" dirty="0" smtClean="0">
                <a:solidFill>
                  <a:srgbClr val="FF5050"/>
                </a:solidFill>
                <a:latin typeface="Times New Roman" panose="02020603050405020304" pitchFamily="18" charset="0"/>
                <a:cs typeface="Times New Roman" panose="02020603050405020304" pitchFamily="18" charset="0"/>
              </a:rPr>
              <a:t> 1 </a:t>
            </a:r>
            <a:r>
              <a:rPr lang="en-US" sz="1200" dirty="0" err="1" smtClean="0">
                <a:solidFill>
                  <a:srgbClr val="FF5050"/>
                </a:solidFill>
                <a:latin typeface="Times New Roman" panose="02020603050405020304" pitchFamily="18" charset="0"/>
                <a:cs typeface="Times New Roman" panose="02020603050405020304" pitchFamily="18" charset="0"/>
              </a:rPr>
              <a:t>Điều</a:t>
            </a:r>
            <a:r>
              <a:rPr lang="en-US" sz="1200" dirty="0" smtClean="0">
                <a:solidFill>
                  <a:srgbClr val="FF5050"/>
                </a:solidFill>
                <a:latin typeface="Times New Roman" panose="02020603050405020304" pitchFamily="18" charset="0"/>
                <a:cs typeface="Times New Roman" panose="02020603050405020304" pitchFamily="18" charset="0"/>
              </a:rPr>
              <a:t> 198)</a:t>
            </a: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1.2.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95/2024/NĐ-CP: </a:t>
            </a:r>
            <a:r>
              <a:rPr lang="en-US" sz="1200" dirty="0" err="1" smtClean="0">
                <a:solidFill>
                  <a:srgbClr val="7030A0"/>
                </a:solidFill>
                <a:latin typeface="Times New Roman" panose="02020603050405020304" pitchFamily="18" charset="0"/>
                <a:cs typeface="Times New Roman" panose="02020603050405020304" pitchFamily="18" charset="0"/>
              </a:rPr>
              <a:t>trường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phê</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duyệt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xây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dựng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chỉnh</a:t>
            </a:r>
            <a:r>
              <a:rPr lang="en-US" sz="1200" smtClean="0">
                <a:solidFill>
                  <a:srgbClr val="7030A0"/>
                </a:solidFill>
                <a:latin typeface="Times New Roman" panose="02020603050405020304" pitchFamily="18" charset="0"/>
                <a:cs typeface="Times New Roman" panose="02020603050405020304" pitchFamily="18" charset="0"/>
              </a:rPr>
              <a:t> CT, KH PTNO thì tiếp tục thực hiện; quy định xử lý đối với trường hợp chương trình không theo đúng kỳ của Chiến lược (khoản 2 Điều 95) thỉ đ/c cho phù họp.</a:t>
            </a:r>
            <a:endParaRPr lang="en-US" sz="1200" b="1" dirty="0">
              <a:solidFill>
                <a:srgbClr val="7030A0"/>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473242" y="1887640"/>
            <a:ext cx="8360365" cy="3108543"/>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2</a:t>
            </a:r>
            <a:r>
              <a:rPr lang="en-US" b="1" smtClean="0">
                <a:solidFill>
                  <a:srgbClr val="FF0000"/>
                </a:solidFill>
                <a:latin typeface="Times New Roman" panose="02020603050405020304" pitchFamily="18" charset="0"/>
                <a:cs typeface="Times New Roman" panose="02020603050405020304" pitchFamily="18" charset="0"/>
              </a:rPr>
              <a:t>. Về phát </a:t>
            </a:r>
            <a:r>
              <a:rPr lang="en-US" b="1" dirty="0" err="1" smtClean="0">
                <a:solidFill>
                  <a:srgbClr val="FF0000"/>
                </a:solidFill>
                <a:latin typeface="Times New Roman" panose="02020603050405020304" pitchFamily="18" charset="0"/>
                <a:cs typeface="Times New Roman" panose="02020603050405020304" pitchFamily="18" charset="0"/>
              </a:rPr>
              <a:t>triển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ở</a:t>
            </a: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2.1.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2023: </a:t>
            </a:r>
            <a:r>
              <a:rPr lang="en-US" sz="1200" dirty="0" err="1">
                <a:solidFill>
                  <a:srgbClr val="7030A0"/>
                </a:solidFill>
                <a:latin typeface="Times New Roman" panose="02020603050405020304" pitchFamily="18" charset="0"/>
                <a:cs typeface="Times New Roman" panose="02020603050405020304" pitchFamily="18" charset="0"/>
              </a:rPr>
              <a:t>quy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định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chuyển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tiếp</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đối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với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các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tục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về</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lựa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chọn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đầu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trương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đầu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quyết</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định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đầu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đang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được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thực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hiện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và</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xử</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lý</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đối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với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khu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vực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vị</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trí</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đã</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được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phép</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phân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lô</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bán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nền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theo</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quy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định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trước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đây</a:t>
            </a:r>
            <a:r>
              <a:rPr lang="en-US" sz="1200" dirty="0">
                <a:solidFill>
                  <a:srgbClr val="7030A0"/>
                </a:solidFill>
                <a:latin typeface="Times New Roman" panose="02020603050405020304" pitchFamily="18" charset="0"/>
                <a:cs typeface="Times New Roman" panose="02020603050405020304" pitchFamily="18" charset="0"/>
              </a:rPr>
              <a:t>,…(</a:t>
            </a:r>
            <a:r>
              <a:rPr lang="en-US" sz="1200" dirty="0" err="1">
                <a:solidFill>
                  <a:srgbClr val="7030A0"/>
                </a:solidFill>
                <a:latin typeface="Times New Roman" panose="02020603050405020304" pitchFamily="18" charset="0"/>
                <a:cs typeface="Times New Roman" panose="02020603050405020304" pitchFamily="18" charset="0"/>
              </a:rPr>
              <a:t>khoản</a:t>
            </a:r>
            <a:r>
              <a:rPr lang="en-US" sz="1200" dirty="0">
                <a:solidFill>
                  <a:srgbClr val="7030A0"/>
                </a:solidFill>
                <a:latin typeface="Times New Roman" panose="02020603050405020304" pitchFamily="18" charset="0"/>
                <a:cs typeface="Times New Roman" panose="02020603050405020304" pitchFamily="18" charset="0"/>
              </a:rPr>
              <a:t> 2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198), </a:t>
            </a:r>
            <a:r>
              <a:rPr lang="en-US" sz="1200" dirty="0" err="1">
                <a:solidFill>
                  <a:srgbClr val="7030A0"/>
                </a:solidFill>
                <a:latin typeface="Times New Roman" panose="02020603050405020304" pitchFamily="18" charset="0"/>
                <a:cs typeface="Times New Roman" panose="02020603050405020304" pitchFamily="18" charset="0"/>
              </a:rPr>
              <a:t>lựa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chọn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đầu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đề</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nghị</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chấp</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thuận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đầu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bồi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thường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hỗ</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trợ</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tái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định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trong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các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dự</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án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cải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tạo</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xây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dựng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lại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nhà</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chung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khoản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smtClean="0">
                <a:solidFill>
                  <a:srgbClr val="7030A0"/>
                </a:solidFill>
                <a:latin typeface="Times New Roman" panose="02020603050405020304" pitchFamily="18" charset="0"/>
                <a:cs typeface="Times New Roman" panose="02020603050405020304" pitchFamily="18" charset="0"/>
              </a:rPr>
              <a:t>3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smtClean="0">
                <a:solidFill>
                  <a:srgbClr val="7030A0"/>
                </a:solidFill>
                <a:latin typeface="Times New Roman" panose="02020603050405020304" pitchFamily="18" charset="0"/>
                <a:cs typeface="Times New Roman" panose="02020603050405020304" pitchFamily="18" charset="0"/>
              </a:rPr>
              <a:t>198).</a:t>
            </a:r>
            <a:endParaRPr lang="en-US" sz="1200" dirty="0">
              <a:solidFill>
                <a:srgbClr val="7030A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2.2.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số</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95/2024/NĐ-CP: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a:solidFill>
                  <a:srgbClr val="7030A0"/>
                </a:solidFill>
                <a:latin typeface="Times New Roman" panose="02020603050405020304" pitchFamily="18" charset="0"/>
                <a:cs typeface="Times New Roman" panose="02020603050405020304" pitchFamily="18" charset="0"/>
              </a:rPr>
              <a:t>ở </a:t>
            </a:r>
            <a:r>
              <a:rPr lang="en-US" sz="1200" dirty="0" err="1">
                <a:solidFill>
                  <a:srgbClr val="7030A0"/>
                </a:solidFill>
                <a:latin typeface="Times New Roman" panose="02020603050405020304" pitchFamily="18" charset="0"/>
                <a:cs typeface="Times New Roman" panose="02020603050405020304" pitchFamily="18" charset="0"/>
              </a:rPr>
              <a:t>được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xây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dựng</a:t>
            </a:r>
            <a:r>
              <a:rPr lang="en-US" sz="1200" dirty="0">
                <a:solidFill>
                  <a:srgbClr val="7030A0"/>
                </a:solidFill>
                <a:latin typeface="Times New Roman" panose="02020603050405020304" pitchFamily="18" charset="0"/>
                <a:cs typeface="Times New Roman" panose="02020603050405020304" pitchFamily="18" charset="0"/>
              </a:rPr>
              <a:t> 01 </a:t>
            </a:r>
            <a:r>
              <a:rPr lang="en-US" sz="1200" dirty="0" err="1">
                <a:solidFill>
                  <a:srgbClr val="7030A0"/>
                </a:solidFill>
                <a:latin typeface="Times New Roman" panose="02020603050405020304" pitchFamily="18" charset="0"/>
                <a:cs typeface="Times New Roman" panose="02020603050405020304" pitchFamily="18" charset="0"/>
              </a:rPr>
              <a:t>tầng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có</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nhiều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căn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hộ</a:t>
            </a:r>
            <a:r>
              <a:rPr lang="en-US" sz="1200" dirty="0">
                <a:solidFill>
                  <a:srgbClr val="7030A0"/>
                </a:solidFill>
                <a:latin typeface="Times New Roman" panose="02020603050405020304" pitchFamily="18" charset="0"/>
                <a:cs typeface="Times New Roman" panose="02020603050405020304" pitchFamily="18" charset="0"/>
              </a:rPr>
              <a:t> </a:t>
            </a:r>
            <a:r>
              <a:rPr lang="en-US" sz="1200">
                <a:solidFill>
                  <a:srgbClr val="7030A0"/>
                </a:solidFill>
                <a:latin typeface="Times New Roman" panose="02020603050405020304" pitchFamily="18" charset="0"/>
                <a:cs typeface="Times New Roman" panose="02020603050405020304" pitchFamily="18" charset="0"/>
              </a:rPr>
              <a:t>ở </a:t>
            </a:r>
            <a:r>
              <a:rPr lang="en-US" sz="1200" smtClean="0">
                <a:solidFill>
                  <a:srgbClr val="7030A0"/>
                </a:solidFill>
                <a:latin typeface="Times New Roman" panose="02020603050405020304" pitchFamily="18" charset="0"/>
                <a:cs typeface="Times New Roman" panose="02020603050405020304" pitchFamily="18" charset="0"/>
              </a:rPr>
              <a:t>được </a:t>
            </a:r>
            <a:r>
              <a:rPr lang="en-US" sz="1200" dirty="0" err="1">
                <a:solidFill>
                  <a:srgbClr val="7030A0"/>
                </a:solidFill>
                <a:latin typeface="Times New Roman" panose="02020603050405020304" pitchFamily="18" charset="0"/>
                <a:cs typeface="Times New Roman" panose="02020603050405020304" pitchFamily="18" charset="0"/>
              </a:rPr>
              <a:t>xây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dựng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trước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đây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thì</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phải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thực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hiện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các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giải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pháp</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để</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bảo</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đảm</a:t>
            </a:r>
            <a:r>
              <a:rPr lang="en-US" sz="1200" dirty="0">
                <a:solidFill>
                  <a:srgbClr val="7030A0"/>
                </a:solidFill>
                <a:latin typeface="Times New Roman" panose="02020603050405020304" pitchFamily="18" charset="0"/>
                <a:cs typeface="Times New Roman" panose="02020603050405020304" pitchFamily="18" charset="0"/>
              </a:rPr>
              <a:t> an </a:t>
            </a:r>
            <a:r>
              <a:rPr lang="en-US" sz="1200" dirty="0" err="1">
                <a:solidFill>
                  <a:srgbClr val="7030A0"/>
                </a:solidFill>
                <a:latin typeface="Times New Roman" panose="02020603050405020304" pitchFamily="18" charset="0"/>
                <a:cs typeface="Times New Roman" panose="02020603050405020304" pitchFamily="18" charset="0"/>
              </a:rPr>
              <a:t>toàn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về</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smtClean="0">
                <a:solidFill>
                  <a:srgbClr val="7030A0"/>
                </a:solidFill>
                <a:latin typeface="Times New Roman" panose="02020603050405020304" pitchFamily="18" charset="0"/>
                <a:cs typeface="Times New Roman" panose="02020603050405020304" pitchFamily="18" charset="0"/>
              </a:rPr>
              <a:t>PCCC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thời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hạn</a:t>
            </a:r>
            <a:r>
              <a:rPr lang="en-US" sz="1200" smtClean="0">
                <a:solidFill>
                  <a:srgbClr val="7030A0"/>
                </a:solidFill>
                <a:latin typeface="Times New Roman" panose="02020603050405020304" pitchFamily="18" charset="0"/>
                <a:cs typeface="Times New Roman" panose="02020603050405020304" pitchFamily="18" charset="0"/>
              </a:rPr>
              <a:t> 08 </a:t>
            </a:r>
            <a:r>
              <a:rPr lang="en-US" sz="1200" dirty="0" err="1" smtClean="0">
                <a:solidFill>
                  <a:srgbClr val="7030A0"/>
                </a:solidFill>
                <a:latin typeface="Times New Roman" panose="02020603050405020304" pitchFamily="18" charset="0"/>
                <a:cs typeface="Times New Roman" panose="02020603050405020304" pitchFamily="18" charset="0"/>
              </a:rPr>
              <a:t>tháng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để</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thuê</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a:solidFill>
                  <a:srgbClr val="7030A0"/>
                </a:solidFill>
                <a:latin typeface="Times New Roman" panose="02020603050405020304" pitchFamily="18" charset="0"/>
                <a:cs typeface="Times New Roman" panose="02020603050405020304" pitchFamily="18" charset="0"/>
              </a:rPr>
              <a:t>(</a:t>
            </a:r>
            <a:r>
              <a:rPr lang="en-US" sz="1200" dirty="0" err="1">
                <a:solidFill>
                  <a:srgbClr val="7030A0"/>
                </a:solidFill>
                <a:latin typeface="Times New Roman" panose="02020603050405020304" pitchFamily="18" charset="0"/>
                <a:cs typeface="Times New Roman" panose="02020603050405020304" pitchFamily="18" charset="0"/>
              </a:rPr>
              <a:t>khoản</a:t>
            </a:r>
            <a:r>
              <a:rPr lang="en-US" sz="1200" dirty="0">
                <a:solidFill>
                  <a:srgbClr val="7030A0"/>
                </a:solidFill>
                <a:latin typeface="Times New Roman" panose="02020603050405020304" pitchFamily="18" charset="0"/>
                <a:cs typeface="Times New Roman" panose="02020603050405020304" pitchFamily="18" charset="0"/>
              </a:rPr>
              <a:t> 3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95</a:t>
            </a:r>
            <a:r>
              <a:rPr lang="en-US" sz="1200" dirty="0" smtClean="0">
                <a:solidFill>
                  <a:srgbClr val="7030A0"/>
                </a:solidFill>
                <a:latin typeface="Times New Roman" panose="02020603050405020304" pitchFamily="18" charset="0"/>
                <a:cs typeface="Times New Roman" panose="02020603050405020304" pitchFamily="18" charset="0"/>
              </a:rPr>
              <a:t>),</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phân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lô</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nền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UBND </a:t>
            </a:r>
            <a:r>
              <a:rPr lang="en-US" sz="1200" dirty="0" err="1" smtClean="0">
                <a:solidFill>
                  <a:srgbClr val="7030A0"/>
                </a:solidFill>
                <a:latin typeface="Times New Roman" panose="02020603050405020304" pitchFamily="18" charset="0"/>
                <a:cs typeface="Times New Roman" panose="02020603050405020304" pitchFamily="18" charset="0"/>
              </a:rPr>
              <a:t>tỉnh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hoặc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đầu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trước</a:t>
            </a:r>
            <a:r>
              <a:rPr lang="en-US" sz="1200" dirty="0" smtClean="0">
                <a:solidFill>
                  <a:srgbClr val="7030A0"/>
                </a:solidFill>
                <a:latin typeface="Times New Roman" panose="02020603050405020304" pitchFamily="18" charset="0"/>
                <a:cs typeface="Times New Roman" panose="02020603050405020304" pitchFamily="18" charset="0"/>
              </a:rPr>
              <a:t> 01/8/2024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thực</a:t>
            </a:r>
            <a:r>
              <a:rPr lang="en-US" sz="1200" smtClean="0">
                <a:solidFill>
                  <a:srgbClr val="7030A0"/>
                </a:solidFill>
                <a:latin typeface="Times New Roman" panose="02020603050405020304" pitchFamily="18" charset="0"/>
                <a:cs typeface="Times New Roman" panose="02020603050405020304" pitchFamily="18" charset="0"/>
              </a:rPr>
              <a:t> hiện,; Trường hợp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nhận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hồ</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sơ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theo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mới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5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95)</a:t>
            </a:r>
            <a:endParaRPr lang="en-US" sz="1200" dirty="0">
              <a:solidFill>
                <a:srgbClr val="7030A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2.3. </a:t>
            </a: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98/2024/NĐ-CP</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kiểm</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NCC, </a:t>
            </a:r>
            <a:r>
              <a:rPr lang="en-US" sz="1200" dirty="0" err="1" smtClean="0">
                <a:solidFill>
                  <a:srgbClr val="7030A0"/>
                </a:solidFill>
                <a:latin typeface="Times New Roman" panose="02020603050405020304" pitchFamily="18" charset="0"/>
                <a:cs typeface="Times New Roman" panose="02020603050405020304" pitchFamily="18" charset="0"/>
              </a:rPr>
              <a:t>lập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kế</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hoạch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tạo</a:t>
            </a:r>
            <a:r>
              <a:rPr lang="en-US" sz="1200" dirty="0" smtClean="0">
                <a:solidFill>
                  <a:srgbClr val="7030A0"/>
                </a:solidFill>
                <a:latin typeface="Times New Roman" panose="02020603050405020304" pitchFamily="18" charset="0"/>
                <a:cs typeface="Times New Roman" panose="02020603050405020304" pitchFamily="18" charset="0"/>
              </a:rPr>
              <a:t> NCC, </a:t>
            </a:r>
            <a:r>
              <a:rPr lang="en-US" sz="1200" dirty="0" err="1" smtClean="0">
                <a:solidFill>
                  <a:srgbClr val="7030A0"/>
                </a:solidFill>
                <a:latin typeface="Times New Roman" panose="02020603050405020304" pitchFamily="18" charset="0"/>
                <a:cs typeface="Times New Roman" panose="02020603050405020304" pitchFamily="18" charset="0"/>
              </a:rPr>
              <a:t>chấp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thuận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hoặc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chỉnh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đầu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lựa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chọn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đầu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trước</a:t>
            </a:r>
            <a:r>
              <a:rPr lang="en-US" sz="1200" dirty="0" smtClean="0">
                <a:solidFill>
                  <a:srgbClr val="7030A0"/>
                </a:solidFill>
                <a:latin typeface="Times New Roman" panose="02020603050405020304" pitchFamily="18" charset="0"/>
                <a:cs typeface="Times New Roman" panose="02020603050405020304" pitchFamily="18" charset="0"/>
              </a:rPr>
              <a:t> 01/8/2024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lại</a:t>
            </a:r>
            <a:r>
              <a:rPr lang="en-US" sz="1200" dirty="0" smtClean="0">
                <a:solidFill>
                  <a:srgbClr val="7030A0"/>
                </a:solidFill>
                <a:latin typeface="Times New Roman" panose="02020603050405020304" pitchFamily="18" charset="0"/>
                <a:cs typeface="Times New Roman" panose="02020603050405020304" pitchFamily="18" charset="0"/>
              </a:rPr>
              <a:t>; t/h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lập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bồi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hỗ</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trợ</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tái</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định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cư</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nhưng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phần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tích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đất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chưa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vào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lập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bồi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bổ</a:t>
            </a:r>
            <a:r>
              <a:rPr lang="en-US" sz="1200" dirty="0" smtClean="0">
                <a:solidFill>
                  <a:srgbClr val="7030A0"/>
                </a:solidFill>
                <a:latin typeface="Times New Roman" panose="02020603050405020304" pitchFamily="18" charset="0"/>
                <a:cs typeface="Times New Roman" panose="02020603050405020304" pitchFamily="18" charset="0"/>
              </a:rPr>
              <a:t> sung, t/h CĐT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đề</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nghị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miễn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tiền</a:t>
            </a:r>
            <a:r>
              <a:rPr lang="en-US" sz="1200" dirty="0" smtClean="0">
                <a:solidFill>
                  <a:srgbClr val="7030A0"/>
                </a:solidFill>
                <a:latin typeface="Times New Roman" panose="02020603050405020304" pitchFamily="18" charset="0"/>
                <a:cs typeface="Times New Roman" panose="02020603050405020304" pitchFamily="18" charset="0"/>
              </a:rPr>
              <a:t> SDĐ, </a:t>
            </a:r>
            <a:r>
              <a:rPr lang="en-US" sz="1200" dirty="0" err="1" smtClean="0">
                <a:solidFill>
                  <a:srgbClr val="7030A0"/>
                </a:solidFill>
                <a:latin typeface="Times New Roman" panose="02020603050405020304" pitchFamily="18" charset="0"/>
                <a:cs typeface="Times New Roman" panose="02020603050405020304" pitchFamily="18" charset="0"/>
              </a:rPr>
              <a:t>tiền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thuê</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đất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miễn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tiền</a:t>
            </a:r>
            <a:r>
              <a:rPr lang="en-US" sz="1200" dirty="0" smtClean="0">
                <a:solidFill>
                  <a:srgbClr val="7030A0"/>
                </a:solidFill>
                <a:latin typeface="Times New Roman" panose="02020603050405020304" pitchFamily="18" charset="0"/>
                <a:cs typeface="Times New Roman" panose="02020603050405020304" pitchFamily="18" charset="0"/>
              </a:rPr>
              <a:t> SDĐ </a:t>
            </a:r>
            <a:r>
              <a:rPr lang="en-US" sz="1200" dirty="0" err="1" smtClean="0">
                <a:solidFill>
                  <a:srgbClr val="7030A0"/>
                </a:solidFill>
                <a:latin typeface="Times New Roman" panose="02020603050405020304" pitchFamily="18" charset="0"/>
                <a:cs typeface="Times New Roman" panose="02020603050405020304" pitchFamily="18" charset="0"/>
              </a:rPr>
              <a:t>đối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với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phần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tích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đất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giao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phạm</a:t>
            </a:r>
            <a:r>
              <a:rPr lang="en-US" sz="1200" dirty="0" smtClean="0">
                <a:solidFill>
                  <a:srgbClr val="7030A0"/>
                </a:solidFill>
                <a:latin typeface="Times New Roman" panose="02020603050405020304" pitchFamily="18" charset="0"/>
                <a:cs typeface="Times New Roman" panose="02020603050405020304" pitchFamily="18" charset="0"/>
              </a:rPr>
              <a:t> vi </a:t>
            </a:r>
            <a:r>
              <a:rPr lang="en-US" sz="1200" dirty="0" err="1" smtClean="0">
                <a:solidFill>
                  <a:srgbClr val="7030A0"/>
                </a:solidFill>
                <a:latin typeface="Times New Roman" panose="02020603050405020304" pitchFamily="18" charset="0"/>
                <a:cs typeface="Times New Roman" panose="02020603050405020304" pitchFamily="18" charset="0"/>
              </a:rPr>
              <a:t>dự</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làm</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đề</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nghị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đất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tính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tiền</a:t>
            </a:r>
            <a:r>
              <a:rPr lang="en-US" sz="1200" dirty="0" smtClean="0">
                <a:solidFill>
                  <a:srgbClr val="7030A0"/>
                </a:solidFill>
                <a:latin typeface="Times New Roman" panose="02020603050405020304" pitchFamily="18" charset="0"/>
                <a:cs typeface="Times New Roman" panose="02020603050405020304" pitchFamily="18" charset="0"/>
              </a:rPr>
              <a:t> SDĐ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miễn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a:solidFill>
                  <a:srgbClr val="7030A0"/>
                </a:solidFill>
                <a:latin typeface="Times New Roman" panose="02020603050405020304" pitchFamily="18" charset="0"/>
                <a:cs typeface="Times New Roman" panose="02020603050405020304" pitchFamily="18" charset="0"/>
              </a:rPr>
              <a:t>48)</a:t>
            </a:r>
          </a:p>
        </p:txBody>
      </p:sp>
    </p:spTree>
    <p:extLst>
      <p:ext uri="{BB962C8B-B14F-4D97-AF65-F5344CB8AC3E}">
        <p14:creationId xmlns:p14="http://schemas.microsoft.com/office/powerpoint/2010/main" val="41776801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89692" y="12031"/>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12</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smtClean="0">
                <a:solidFill>
                  <a:srgbClr val="ED2727"/>
                </a:solidFill>
                <a:latin typeface="Times New Roman" panose="02020603050405020304" pitchFamily="18" charset="0"/>
                <a:cs typeface="Times New Roman" panose="02020603050405020304" pitchFamily="18" charset="0"/>
              </a:rPr>
              <a:t>QUY ĐỊNH CHUYỂN TIẾP</a:t>
            </a:r>
            <a:endParaRPr sz="1800" dirty="0">
              <a:solidFill>
                <a:srgbClr val="ED2727"/>
              </a:solidFill>
            </a:endParaRPr>
          </a:p>
        </p:txBody>
      </p:sp>
      <p:sp>
        <p:nvSpPr>
          <p:cNvPr id="15" name="Rectangle 14"/>
          <p:cNvSpPr/>
          <p:nvPr/>
        </p:nvSpPr>
        <p:spPr>
          <a:xfrm>
            <a:off x="738260" y="1612637"/>
            <a:ext cx="8076876" cy="841256"/>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4</a:t>
            </a:r>
            <a:r>
              <a:rPr lang="en-US" b="1" smtClean="0">
                <a:solidFill>
                  <a:srgbClr val="FF0000"/>
                </a:solidFill>
                <a:latin typeface="Times New Roman" panose="02020603050405020304" pitchFamily="18" charset="0"/>
                <a:cs typeface="Times New Roman" panose="02020603050405020304" pitchFamily="18" charset="0"/>
              </a:rPr>
              <a:t>. Về nhà </a:t>
            </a:r>
            <a:r>
              <a:rPr lang="en-US" b="1" dirty="0" smtClean="0">
                <a:solidFill>
                  <a:srgbClr val="FF0000"/>
                </a:solidFill>
                <a:latin typeface="Times New Roman" panose="02020603050405020304" pitchFamily="18" charset="0"/>
                <a:cs typeface="Times New Roman" panose="02020603050405020304" pitchFamily="18" charset="0"/>
              </a:rPr>
              <a:t>ở </a:t>
            </a:r>
            <a:r>
              <a:rPr lang="en-US" b="1" dirty="0" err="1" smtClean="0">
                <a:solidFill>
                  <a:srgbClr val="FF0000"/>
                </a:solidFill>
                <a:latin typeface="Times New Roman" panose="02020603050405020304" pitchFamily="18" charset="0"/>
                <a:cs typeface="Times New Roman" panose="02020603050405020304" pitchFamily="18" charset="0"/>
              </a:rPr>
              <a:t>thuộc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tài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sản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công</a:t>
            </a:r>
            <a:endParaRPr lang="en-US" b="1" dirty="0" smtClean="0">
              <a:solidFill>
                <a:srgbClr val="FF000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95/2024/NĐ-CP</a:t>
            </a:r>
            <a:r>
              <a:rPr lang="en-US" sz="1200" b="1" dirty="0">
                <a:solidFill>
                  <a:schemeClr val="accent6">
                    <a:lumMod val="75000"/>
                  </a:schemeClr>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chuyển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đối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với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đồng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mua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ở </a:t>
            </a:r>
            <a:r>
              <a:rPr lang="en-US" sz="1200" dirty="0" err="1" smtClean="0">
                <a:solidFill>
                  <a:srgbClr val="7030A0"/>
                </a:solidFill>
                <a:latin typeface="Times New Roman" panose="02020603050405020304" pitchFamily="18" charset="0"/>
                <a:cs typeface="Times New Roman" panose="02020603050405020304" pitchFamily="18" charset="0"/>
              </a:rPr>
              <a:t>cũ</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thuộc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tài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sản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chuyển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đổi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năng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ở </a:t>
            </a:r>
            <a:r>
              <a:rPr lang="en-US" sz="1200" dirty="0" err="1" smtClean="0">
                <a:solidFill>
                  <a:srgbClr val="7030A0"/>
                </a:solidFill>
                <a:latin typeface="Times New Roman" panose="02020603050405020304" pitchFamily="18" charset="0"/>
                <a:cs typeface="Times New Roman" panose="02020603050405020304" pitchFamily="18" charset="0"/>
              </a:rPr>
              <a:t>thuộc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tài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sản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6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95)</a:t>
            </a:r>
            <a:endParaRPr lang="en-US" sz="1200" b="1" dirty="0">
              <a:solidFill>
                <a:srgbClr val="7030A0"/>
              </a:solidFill>
              <a:latin typeface="Times New Roman" panose="02020603050405020304" pitchFamily="18" charset="0"/>
              <a:cs typeface="Times New Roman" panose="02020603050405020304" pitchFamily="18" charset="0"/>
            </a:endParaRPr>
          </a:p>
        </p:txBody>
      </p:sp>
      <p:sp>
        <p:nvSpPr>
          <p:cNvPr id="7" name="Rectangle 6"/>
          <p:cNvSpPr/>
          <p:nvPr/>
        </p:nvSpPr>
        <p:spPr>
          <a:xfrm>
            <a:off x="717528" y="2414346"/>
            <a:ext cx="8141044" cy="1682512"/>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5</a:t>
            </a:r>
            <a:r>
              <a:rPr lang="en-US" b="1" smtClean="0">
                <a:solidFill>
                  <a:srgbClr val="FF0000"/>
                </a:solidFill>
                <a:latin typeface="Times New Roman" panose="02020603050405020304" pitchFamily="18" charset="0"/>
                <a:cs typeface="Times New Roman" panose="02020603050405020304" pitchFamily="18" charset="0"/>
              </a:rPr>
              <a:t>. Về quản </a:t>
            </a:r>
            <a:r>
              <a:rPr lang="en-US" b="1" dirty="0" err="1" smtClean="0">
                <a:solidFill>
                  <a:srgbClr val="FF0000"/>
                </a:solidFill>
                <a:latin typeface="Times New Roman" panose="02020603050405020304" pitchFamily="18" charset="0"/>
                <a:cs typeface="Times New Roman" panose="02020603050405020304" pitchFamily="18" charset="0"/>
              </a:rPr>
              <a:t>lý</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sử</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dụng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chung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cư</a:t>
            </a:r>
            <a:endParaRPr lang="en-US" b="1" dirty="0" smtClean="0">
              <a:solidFill>
                <a:srgbClr val="FF000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5.1.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2023: </a:t>
            </a:r>
            <a:r>
              <a:rPr lang="en-US" sz="1200" dirty="0" err="1">
                <a:solidFill>
                  <a:srgbClr val="7030A0"/>
                </a:solidFill>
                <a:latin typeface="Times New Roman" panose="02020603050405020304" pitchFamily="18" charset="0"/>
                <a:cs typeface="Times New Roman" panose="02020603050405020304" pitchFamily="18" charset="0"/>
              </a:rPr>
              <a:t>xử</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lý</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chuyển</a:t>
            </a:r>
            <a:r>
              <a:rPr lang="en-US" sz="1200" dirty="0">
                <a:solidFill>
                  <a:srgbClr val="7030A0"/>
                </a:solidFill>
                <a:latin typeface="Times New Roman" panose="02020603050405020304" pitchFamily="18" charset="0"/>
                <a:cs typeface="Times New Roman" panose="02020603050405020304" pitchFamily="18" charset="0"/>
              </a:rPr>
              <a:t> </a:t>
            </a:r>
            <a:r>
              <a:rPr lang="en-US" sz="1200" err="1">
                <a:solidFill>
                  <a:srgbClr val="7030A0"/>
                </a:solidFill>
                <a:latin typeface="Times New Roman" panose="02020603050405020304" pitchFamily="18" charset="0"/>
                <a:cs typeface="Times New Roman" panose="02020603050405020304" pitchFamily="18" charset="0"/>
              </a:rPr>
              <a:t>tiếp</a:t>
            </a:r>
            <a:r>
              <a:rPr lang="en-US" sz="1200">
                <a:solidFill>
                  <a:srgbClr val="7030A0"/>
                </a:solidFill>
                <a:latin typeface="Times New Roman" panose="02020603050405020304" pitchFamily="18" charset="0"/>
                <a:cs typeface="Times New Roman" panose="02020603050405020304" pitchFamily="18" charset="0"/>
              </a:rPr>
              <a:t> </a:t>
            </a:r>
            <a:r>
              <a:rPr lang="en-US" sz="1200" smtClean="0">
                <a:solidFill>
                  <a:srgbClr val="7030A0"/>
                </a:solidFill>
                <a:latin typeface="Times New Roman" panose="02020603050405020304" pitchFamily="18" charset="0"/>
                <a:cs typeface="Times New Roman" panose="02020603050405020304" pitchFamily="18" charset="0"/>
              </a:rPr>
              <a:t>trường hợp bàn </a:t>
            </a:r>
            <a:r>
              <a:rPr lang="en-US" sz="1200" err="1" smtClean="0">
                <a:solidFill>
                  <a:srgbClr val="7030A0"/>
                </a:solidFill>
                <a:latin typeface="Times New Roman" panose="02020603050405020304" pitchFamily="18" charset="0"/>
                <a:cs typeface="Times New Roman" panose="02020603050405020304" pitchFamily="18" charset="0"/>
              </a:rPr>
              <a:t>giao</a:t>
            </a:r>
            <a:r>
              <a:rPr lang="en-US" sz="1200" smtClean="0">
                <a:solidFill>
                  <a:srgbClr val="7030A0"/>
                </a:solidFill>
                <a:latin typeface="Times New Roman" panose="02020603050405020304" pitchFamily="18" charset="0"/>
                <a:cs typeface="Times New Roman" panose="02020603050405020304" pitchFamily="18" charset="0"/>
              </a:rPr>
              <a:t> CT hạ </a:t>
            </a:r>
            <a:r>
              <a:rPr lang="en-US" sz="1200" dirty="0" err="1" smtClean="0">
                <a:solidFill>
                  <a:srgbClr val="7030A0"/>
                </a:solidFill>
                <a:latin typeface="Times New Roman" panose="02020603050405020304" pitchFamily="18" charset="0"/>
                <a:cs typeface="Times New Roman" panose="02020603050405020304" pitchFamily="18" charset="0"/>
              </a:rPr>
              <a:t>tầng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kỹ</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thuật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đối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với</a:t>
            </a:r>
            <a:r>
              <a:rPr lang="en-US" sz="1200" dirty="0" smtClean="0">
                <a:solidFill>
                  <a:srgbClr val="7030A0"/>
                </a:solidFill>
                <a:latin typeface="Times New Roman" panose="02020603050405020304" pitchFamily="18" charset="0"/>
                <a:cs typeface="Times New Roman" panose="02020603050405020304" pitchFamily="18" charset="0"/>
              </a:rPr>
              <a:t> t/h </a:t>
            </a:r>
            <a:r>
              <a:rPr lang="en-US" sz="1200" dirty="0" err="1" smtClean="0">
                <a:solidFill>
                  <a:srgbClr val="7030A0"/>
                </a:solidFill>
                <a:latin typeface="Times New Roman" panose="02020603050405020304" pitchFamily="18" charset="0"/>
                <a:cs typeface="Times New Roman" panose="02020603050405020304" pitchFamily="18" charset="0"/>
              </a:rPr>
              <a:t>không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y/c </a:t>
            </a:r>
            <a:r>
              <a:rPr lang="en-US" sz="1200" dirty="0" err="1" smtClean="0">
                <a:solidFill>
                  <a:srgbClr val="7030A0"/>
                </a:solidFill>
                <a:latin typeface="Times New Roman" panose="02020603050405020304" pitchFamily="18" charset="0"/>
                <a:cs typeface="Times New Roman" panose="02020603050405020304" pitchFamily="18" charset="0"/>
              </a:rPr>
              <a:t>bàn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giao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và</a:t>
            </a:r>
            <a:r>
              <a:rPr lang="en-US" sz="1200" dirty="0" smtClean="0">
                <a:solidFill>
                  <a:srgbClr val="7030A0"/>
                </a:solidFill>
                <a:latin typeface="Times New Roman" panose="02020603050405020304" pitchFamily="18" charset="0"/>
                <a:cs typeface="Times New Roman" panose="02020603050405020304" pitchFamily="18" charset="0"/>
              </a:rPr>
              <a:t> t/h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y/c </a:t>
            </a:r>
            <a:r>
              <a:rPr lang="en-US" sz="1200" dirty="0" err="1" smtClean="0">
                <a:solidFill>
                  <a:srgbClr val="7030A0"/>
                </a:solidFill>
                <a:latin typeface="Times New Roman" panose="02020603050405020304" pitchFamily="18" charset="0"/>
                <a:cs typeface="Times New Roman" panose="02020603050405020304" pitchFamily="18" charset="0"/>
              </a:rPr>
              <a:t>bàn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giao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đầu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hoặc</a:t>
            </a:r>
            <a:r>
              <a:rPr lang="en-US" sz="1200" dirty="0" smtClean="0">
                <a:solidFill>
                  <a:srgbClr val="7030A0"/>
                </a:solidFill>
                <a:latin typeface="Times New Roman" panose="02020603050405020304" pitchFamily="18" charset="0"/>
                <a:cs typeface="Times New Roman" panose="02020603050405020304" pitchFamily="18" charset="0"/>
              </a:rPr>
              <a:t> VB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pháp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4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198)</a:t>
            </a:r>
            <a:endParaRPr lang="en-US" sz="1200" dirty="0">
              <a:solidFill>
                <a:srgbClr val="7030A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5.2.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95/2024/NĐ-CP: </a:t>
            </a:r>
            <a:r>
              <a:rPr lang="en-US" sz="1200" dirty="0" err="1" smtClean="0">
                <a:solidFill>
                  <a:srgbClr val="7030A0"/>
                </a:solidFill>
                <a:latin typeface="Times New Roman" panose="02020603050405020304" pitchFamily="18" charset="0"/>
                <a:cs typeface="Times New Roman" panose="02020603050405020304" pitchFamily="18" charset="0"/>
              </a:rPr>
              <a:t>đối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với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được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phân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err="1" smtClean="0">
                <a:solidFill>
                  <a:srgbClr val="7030A0"/>
                </a:solidFill>
                <a:latin typeface="Times New Roman" panose="02020603050405020304" pitchFamily="18" charset="0"/>
                <a:cs typeface="Times New Roman" panose="02020603050405020304" pitchFamily="18" charset="0"/>
              </a:rPr>
              <a:t>hạng</a:t>
            </a:r>
            <a:r>
              <a:rPr lang="en-US" sz="1200" smtClean="0">
                <a:solidFill>
                  <a:srgbClr val="7030A0"/>
                </a:solidFill>
                <a:latin typeface="Times New Roman" panose="02020603050405020304" pitchFamily="18" charset="0"/>
                <a:cs typeface="Times New Roman" panose="02020603050405020304" pitchFamily="18" charset="0"/>
              </a:rPr>
              <a:t> trước đâ, sau khi </a:t>
            </a:r>
            <a:r>
              <a:rPr lang="en-US" sz="1200" dirty="0" err="1" smtClean="0">
                <a:solidFill>
                  <a:srgbClr val="7030A0"/>
                </a:solidFill>
                <a:latin typeface="Times New Roman" panose="02020603050405020304" pitchFamily="18" charset="0"/>
                <a:cs typeface="Times New Roman" panose="02020603050405020304" pitchFamily="18" charset="0"/>
              </a:rPr>
              <a:t>hết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theo</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của</a:t>
            </a:r>
            <a:r>
              <a:rPr lang="en-US" sz="1200" dirty="0" smtClean="0">
                <a:solidFill>
                  <a:srgbClr val="7030A0"/>
                </a:solidFill>
                <a:latin typeface="Times New Roman" panose="02020603050405020304" pitchFamily="18" charset="0"/>
                <a:cs typeface="Times New Roman" panose="02020603050405020304" pitchFamily="18" charset="0"/>
              </a:rPr>
              <a:t> NĐ 98 </a:t>
            </a:r>
            <a:r>
              <a:rPr lang="en-US" sz="1200" dirty="0">
                <a:solidFill>
                  <a:srgbClr val="7030A0"/>
                </a:solidFill>
                <a:latin typeface="Times New Roman" panose="02020603050405020304" pitchFamily="18" charset="0"/>
                <a:cs typeface="Times New Roman" panose="02020603050405020304" pitchFamily="18" charset="0"/>
              </a:rPr>
              <a:t>(</a:t>
            </a:r>
            <a:r>
              <a:rPr lang="en-US" sz="1200" dirty="0" err="1">
                <a:solidFill>
                  <a:srgbClr val="7030A0"/>
                </a:solidFill>
                <a:latin typeface="Times New Roman" panose="02020603050405020304" pitchFamily="18" charset="0"/>
                <a:cs typeface="Times New Roman" panose="02020603050405020304" pitchFamily="18" charset="0"/>
              </a:rPr>
              <a:t>khoản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smtClean="0">
                <a:solidFill>
                  <a:srgbClr val="7030A0"/>
                </a:solidFill>
                <a:latin typeface="Times New Roman" panose="02020603050405020304" pitchFamily="18" charset="0"/>
                <a:cs typeface="Times New Roman" panose="02020603050405020304" pitchFamily="18" charset="0"/>
              </a:rPr>
              <a:t>7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95</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đơn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quản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vận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hành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cư</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gửi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hồ</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sơ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để</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đăng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tải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thời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hạn</a:t>
            </a:r>
            <a:r>
              <a:rPr lang="en-US" sz="1200" dirty="0" smtClean="0">
                <a:solidFill>
                  <a:srgbClr val="7030A0"/>
                </a:solidFill>
                <a:latin typeface="Times New Roman" panose="02020603050405020304" pitchFamily="18" charset="0"/>
                <a:cs typeface="Times New Roman" panose="02020603050405020304" pitchFamily="18" charset="0"/>
              </a:rPr>
              <a:t> 12 </a:t>
            </a:r>
            <a:r>
              <a:rPr lang="en-US" sz="1200" dirty="0" err="1" smtClean="0">
                <a:solidFill>
                  <a:srgbClr val="7030A0"/>
                </a:solidFill>
                <a:latin typeface="Times New Roman" panose="02020603050405020304" pitchFamily="18" charset="0"/>
                <a:cs typeface="Times New Roman" panose="02020603050405020304" pitchFamily="18" charset="0"/>
              </a:rPr>
              <a:t>tháng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8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95); t/h </a:t>
            </a:r>
            <a:r>
              <a:rPr lang="en-US" sz="1200" dirty="0" err="1" smtClean="0">
                <a:solidFill>
                  <a:srgbClr val="7030A0"/>
                </a:solidFill>
                <a:latin typeface="Times New Roman" panose="02020603050405020304" pitchFamily="18" charset="0"/>
                <a:cs typeface="Times New Roman" panose="02020603050405020304" pitchFamily="18" charset="0"/>
              </a:rPr>
              <a:t>cưỡng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chế</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hồi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bảo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nhưng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chưa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theo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nội</a:t>
            </a:r>
            <a:r>
              <a:rPr lang="en-US" sz="1200" dirty="0" smtClean="0">
                <a:solidFill>
                  <a:srgbClr val="7030A0"/>
                </a:solidFill>
                <a:latin typeface="Times New Roman" panose="02020603050405020304" pitchFamily="18" charset="0"/>
                <a:cs typeface="Times New Roman" panose="02020603050405020304" pitchFamily="18" charset="0"/>
              </a:rPr>
              <a:t> dung </a:t>
            </a:r>
            <a:r>
              <a:rPr lang="en-US" sz="1200" dirty="0" err="1" smtClean="0">
                <a:solidFill>
                  <a:srgbClr val="7030A0"/>
                </a:solidFill>
                <a:latin typeface="Times New Roman" panose="02020603050405020304" pitchFamily="18" charset="0"/>
                <a:cs typeface="Times New Roman" panose="02020603050405020304" pitchFamily="18" charset="0"/>
              </a:rPr>
              <a:t>quyết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cưỡng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chế</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ban </a:t>
            </a:r>
            <a:r>
              <a:rPr lang="en-US" sz="1200" dirty="0" err="1" smtClean="0">
                <a:solidFill>
                  <a:srgbClr val="7030A0"/>
                </a:solidFill>
                <a:latin typeface="Times New Roman" panose="02020603050405020304" pitchFamily="18" charset="0"/>
                <a:cs typeface="Times New Roman" panose="02020603050405020304" pitchFamily="18" charset="0"/>
              </a:rPr>
              <a:t>hành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9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95)</a:t>
            </a:r>
            <a:endParaRPr lang="en-US" sz="1200" b="1" dirty="0">
              <a:solidFill>
                <a:srgbClr val="7030A0"/>
              </a:solidFill>
              <a:latin typeface="Times New Roman" panose="02020603050405020304" pitchFamily="18" charset="0"/>
              <a:cs typeface="Times New Roman" panose="02020603050405020304" pitchFamily="18" charset="0"/>
            </a:endParaRPr>
          </a:p>
        </p:txBody>
      </p:sp>
      <p:sp>
        <p:nvSpPr>
          <p:cNvPr id="8" name="Rectangle 7"/>
          <p:cNvSpPr/>
          <p:nvPr/>
        </p:nvSpPr>
        <p:spPr>
          <a:xfrm>
            <a:off x="738260" y="4091499"/>
            <a:ext cx="8141045" cy="841256"/>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6</a:t>
            </a:r>
            <a:r>
              <a:rPr lang="en-US" b="1" smtClean="0">
                <a:solidFill>
                  <a:srgbClr val="FF0000"/>
                </a:solidFill>
                <a:latin typeface="Times New Roman" panose="02020603050405020304" pitchFamily="18" charset="0"/>
                <a:cs typeface="Times New Roman" panose="02020603050405020304" pitchFamily="18" charset="0"/>
              </a:rPr>
              <a:t>. Về hộ </a:t>
            </a:r>
            <a:r>
              <a:rPr lang="en-US" b="1" dirty="0" err="1" smtClean="0">
                <a:solidFill>
                  <a:srgbClr val="FF0000"/>
                </a:solidFill>
                <a:latin typeface="Times New Roman" panose="02020603050405020304" pitchFamily="18" charset="0"/>
                <a:cs typeface="Times New Roman" panose="02020603050405020304" pitchFamily="18" charset="0"/>
              </a:rPr>
              <a:t>gia</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trong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quan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hệ</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pháp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luật</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về</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ở</a:t>
            </a:r>
          </a:p>
          <a:p>
            <a:pPr algn="just">
              <a:spcBef>
                <a:spcPts val="400"/>
              </a:spcBef>
              <a:spcAft>
                <a:spcPts val="400"/>
              </a:spcAft>
            </a:pP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2023: </a:t>
            </a:r>
            <a:r>
              <a:rPr lang="en-US" sz="1200" dirty="0" err="1">
                <a:solidFill>
                  <a:srgbClr val="7030A0"/>
                </a:solidFill>
                <a:latin typeface="Times New Roman" panose="02020603050405020304" pitchFamily="18" charset="0"/>
                <a:cs typeface="Times New Roman" panose="02020603050405020304" pitchFamily="18" charset="0"/>
              </a:rPr>
              <a:t>xử</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lý</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chuyển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tiếp</a:t>
            </a:r>
            <a:r>
              <a:rPr lang="en-US" sz="1200" dirty="0">
                <a:solidFill>
                  <a:srgbClr val="7030A0"/>
                </a:solidFill>
                <a:latin typeface="Times New Roman" panose="02020603050405020304" pitchFamily="18" charset="0"/>
                <a:cs typeface="Times New Roman" panose="02020603050405020304" pitchFamily="18" charset="0"/>
              </a:rPr>
              <a:t> do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chỉnh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hộ</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gia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đình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trong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Luật</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Nhà</a:t>
            </a:r>
            <a:r>
              <a:rPr lang="en-US" sz="1200" dirty="0">
                <a:solidFill>
                  <a:srgbClr val="7030A0"/>
                </a:solidFill>
                <a:latin typeface="Times New Roman" panose="02020603050405020304" pitchFamily="18" charset="0"/>
                <a:cs typeface="Times New Roman" panose="02020603050405020304" pitchFamily="18" charset="0"/>
              </a:rPr>
              <a:t> ở 2014, </a:t>
            </a:r>
            <a:r>
              <a:rPr lang="en-US" sz="1200" dirty="0" err="1">
                <a:solidFill>
                  <a:srgbClr val="7030A0"/>
                </a:solidFill>
                <a:latin typeface="Times New Roman" panose="02020603050405020304" pitchFamily="18" charset="0"/>
                <a:cs typeface="Times New Roman" panose="02020603050405020304" pitchFamily="18" charset="0"/>
              </a:rPr>
              <a:t>thay</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thế</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bằng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các</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thành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viên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hộ</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gia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đình</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và</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có</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nghĩa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cụ</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của</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cá</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nhân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là</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chủ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sở</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hữu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nhà</a:t>
            </a:r>
            <a:r>
              <a:rPr lang="en-US" sz="1200" dirty="0">
                <a:solidFill>
                  <a:srgbClr val="7030A0"/>
                </a:solidFill>
                <a:latin typeface="Times New Roman" panose="02020603050405020304" pitchFamily="18" charset="0"/>
                <a:cs typeface="Times New Roman" panose="02020603050405020304" pitchFamily="18" charset="0"/>
              </a:rPr>
              <a:t> ở </a:t>
            </a:r>
            <a:r>
              <a:rPr lang="en-US" sz="1200" dirty="0" smtClean="0">
                <a:solidFill>
                  <a:srgbClr val="7030A0"/>
                </a:solidFill>
                <a:latin typeface="Times New Roman" panose="02020603050405020304" pitchFamily="18" charset="0"/>
                <a:cs typeface="Times New Roman" panose="02020603050405020304" pitchFamily="18" charset="0"/>
              </a:rPr>
              <a:t>(</a:t>
            </a:r>
            <a:r>
              <a:rPr lang="en-US" sz="1200" dirty="0" err="1">
                <a:solidFill>
                  <a:srgbClr val="7030A0"/>
                </a:solidFill>
                <a:latin typeface="Times New Roman" panose="02020603050405020304" pitchFamily="18" charset="0"/>
                <a:cs typeface="Times New Roman" panose="02020603050405020304" pitchFamily="18" charset="0"/>
              </a:rPr>
              <a:t>khoản</a:t>
            </a:r>
            <a:r>
              <a:rPr lang="en-US" sz="1200" dirty="0">
                <a:solidFill>
                  <a:srgbClr val="7030A0"/>
                </a:solidFill>
                <a:latin typeface="Times New Roman" panose="02020603050405020304" pitchFamily="18" charset="0"/>
                <a:cs typeface="Times New Roman" panose="02020603050405020304" pitchFamily="18" charset="0"/>
              </a:rPr>
              <a:t> 7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198)</a:t>
            </a:r>
          </a:p>
        </p:txBody>
      </p:sp>
      <p:sp>
        <p:nvSpPr>
          <p:cNvPr id="9" name="Rectangle 8"/>
          <p:cNvSpPr/>
          <p:nvPr/>
        </p:nvSpPr>
        <p:spPr>
          <a:xfrm>
            <a:off x="738260" y="432827"/>
            <a:ext cx="8141044" cy="1179810"/>
          </a:xfrm>
          <a:prstGeom prst="rect">
            <a:avLst/>
          </a:prstGeom>
        </p:spPr>
        <p:txBody>
          <a:bodyPr wrap="square">
            <a:spAutoFit/>
          </a:bodyPr>
          <a:lstStyle/>
          <a:p>
            <a:pPr algn="just">
              <a:spcBef>
                <a:spcPts val="400"/>
              </a:spcBef>
              <a:spcAft>
                <a:spcPts val="400"/>
              </a:spcAft>
            </a:pPr>
            <a:r>
              <a:rPr lang="en-US" b="1" dirty="0" smtClean="0">
                <a:solidFill>
                  <a:srgbClr val="FF0000"/>
                </a:solidFill>
                <a:latin typeface="Times New Roman" panose="02020603050405020304" pitchFamily="18" charset="0"/>
                <a:cs typeface="Times New Roman" panose="02020603050405020304" pitchFamily="18" charset="0"/>
              </a:rPr>
              <a:t>3</a:t>
            </a:r>
            <a:r>
              <a:rPr lang="en-US" b="1" smtClean="0">
                <a:solidFill>
                  <a:srgbClr val="FF0000"/>
                </a:solidFill>
                <a:latin typeface="Times New Roman" panose="02020603050405020304" pitchFamily="18" charset="0"/>
                <a:cs typeface="Times New Roman" panose="02020603050405020304" pitchFamily="18" charset="0"/>
              </a:rPr>
              <a:t>. Về huy </a:t>
            </a:r>
            <a:r>
              <a:rPr lang="en-US" b="1" err="1" smtClean="0">
                <a:solidFill>
                  <a:srgbClr val="FF0000"/>
                </a:solidFill>
                <a:latin typeface="Times New Roman" panose="02020603050405020304" pitchFamily="18" charset="0"/>
                <a:cs typeface="Times New Roman" panose="02020603050405020304" pitchFamily="18" charset="0"/>
              </a:rPr>
              <a:t>động</a:t>
            </a:r>
            <a:r>
              <a:rPr lang="en-US" b="1" smtClean="0">
                <a:solidFill>
                  <a:srgbClr val="FF0000"/>
                </a:solidFill>
                <a:latin typeface="Times New Roman" panose="02020603050405020304" pitchFamily="18" charset="0"/>
                <a:cs typeface="Times New Roman" panose="02020603050405020304" pitchFamily="18" charset="0"/>
              </a:rPr>
              <a:t> vốn cho phát triển nhà ở</a:t>
            </a:r>
            <a:endParaRPr lang="en-US" b="1" dirty="0" smtClean="0">
              <a:solidFill>
                <a:srgbClr val="FF0000"/>
              </a:solidFill>
              <a:latin typeface="Times New Roman" panose="02020603050405020304" pitchFamily="18" charset="0"/>
              <a:cs typeface="Times New Roman" panose="02020603050405020304" pitchFamily="18" charset="0"/>
            </a:endParaRPr>
          </a:p>
          <a:p>
            <a:pPr algn="just">
              <a:spcBef>
                <a:spcPts val="400"/>
              </a:spcBef>
              <a:spcAft>
                <a:spcPts val="400"/>
              </a:spcAft>
            </a:pPr>
            <a:r>
              <a:rPr lang="en-US" b="1"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a:solidFill>
                  <a:schemeClr val="accent6">
                    <a:lumMod val="75000"/>
                  </a:schemeClr>
                </a:solidFill>
                <a:latin typeface="Times New Roman" panose="02020603050405020304" pitchFamily="18" charset="0"/>
                <a:cs typeface="Times New Roman" panose="02020603050405020304" pitchFamily="18" charset="0"/>
              </a:rPr>
              <a:t>số</a:t>
            </a:r>
            <a:r>
              <a:rPr lang="en-US" b="1" dirty="0">
                <a:solidFill>
                  <a:schemeClr val="accent6">
                    <a:lumMod val="75000"/>
                  </a:schemeClr>
                </a:solidFill>
                <a:latin typeface="Times New Roman" panose="02020603050405020304" pitchFamily="18" charset="0"/>
                <a:cs typeface="Times New Roman" panose="02020603050405020304" pitchFamily="18" charset="0"/>
              </a:rPr>
              <a:t> 95/2024/NĐ-CP: </a:t>
            </a:r>
            <a:r>
              <a:rPr lang="en-US" sz="1200" dirty="0" err="1" smtClean="0">
                <a:solidFill>
                  <a:srgbClr val="7030A0"/>
                </a:solidFill>
                <a:latin typeface="Times New Roman" panose="02020603050405020304" pitchFamily="18" charset="0"/>
                <a:cs typeface="Times New Roman" panose="02020603050405020304" pitchFamily="18" charset="0"/>
              </a:rPr>
              <a:t>trường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đã</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có</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văn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bản</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thông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báo</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đủ</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a:solidFill>
                  <a:srgbClr val="7030A0"/>
                </a:solidFill>
                <a:latin typeface="Times New Roman" panose="02020603050405020304" pitchFamily="18" charset="0"/>
                <a:cs typeface="Times New Roman" panose="02020603050405020304" pitchFamily="18" charset="0"/>
              </a:rPr>
              <a:t>điều</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động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vốn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hoặc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đã</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nộp</a:t>
            </a:r>
            <a:r>
              <a:rPr lang="en-US" sz="1200" dirty="0" smtClean="0">
                <a:solidFill>
                  <a:srgbClr val="7030A0"/>
                </a:solidFill>
                <a:latin typeface="Times New Roman" panose="02020603050405020304" pitchFamily="18" charset="0"/>
                <a:cs typeface="Times New Roman" panose="02020603050405020304" pitchFamily="18" charset="0"/>
              </a:rPr>
              <a:t> HS </a:t>
            </a:r>
            <a:r>
              <a:rPr lang="en-US" sz="1200" dirty="0" err="1" smtClean="0">
                <a:solidFill>
                  <a:srgbClr val="7030A0"/>
                </a:solidFill>
                <a:latin typeface="Times New Roman" panose="02020603050405020304" pitchFamily="18" charset="0"/>
                <a:cs typeface="Times New Roman" panose="02020603050405020304" pitchFamily="18" charset="0"/>
              </a:rPr>
              <a:t>nhưng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chưa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báo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thì</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tục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theo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qđ</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trước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đây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kế</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thừa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về</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chuyển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tiếp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trong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trường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hợp</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đồng</a:t>
            </a:r>
            <a:r>
              <a:rPr lang="en-US" sz="1200" dirty="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có</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thỏa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thuận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phân</a:t>
            </a:r>
            <a:r>
              <a:rPr lang="en-US" sz="1200" dirty="0" smtClean="0">
                <a:solidFill>
                  <a:srgbClr val="7030A0"/>
                </a:solidFill>
                <a:latin typeface="Times New Roman" panose="02020603050405020304" pitchFamily="18" charset="0"/>
                <a:cs typeface="Times New Roman" panose="02020603050405020304" pitchFamily="18" charset="0"/>
              </a:rPr>
              <a:t> chia 20% </a:t>
            </a:r>
            <a:r>
              <a:rPr lang="en-US" sz="1200" dirty="0" err="1" smtClean="0">
                <a:solidFill>
                  <a:srgbClr val="7030A0"/>
                </a:solidFill>
                <a:latin typeface="Times New Roman" panose="02020603050405020304" pitchFamily="18" charset="0"/>
                <a:cs typeface="Times New Roman" panose="02020603050405020304" pitchFamily="18" charset="0"/>
              </a:rPr>
              <a:t>sản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phẩm</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nhà</a:t>
            </a:r>
            <a:r>
              <a:rPr lang="en-US" sz="1200" dirty="0" smtClean="0">
                <a:solidFill>
                  <a:srgbClr val="7030A0"/>
                </a:solidFill>
                <a:latin typeface="Times New Roman" panose="02020603050405020304" pitchFamily="18" charset="0"/>
                <a:cs typeface="Times New Roman" panose="02020603050405020304" pitchFamily="18" charset="0"/>
              </a:rPr>
              <a:t> ở </a:t>
            </a:r>
            <a:r>
              <a:rPr lang="en-US" sz="1200" dirty="0" err="1" smtClean="0">
                <a:solidFill>
                  <a:srgbClr val="7030A0"/>
                </a:solidFill>
                <a:latin typeface="Times New Roman" panose="02020603050405020304" pitchFamily="18" charset="0"/>
                <a:cs typeface="Times New Roman" panose="02020603050405020304" pitchFamily="18" charset="0"/>
              </a:rPr>
              <a:t>theo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quy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của</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Nghị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định</a:t>
            </a:r>
            <a:r>
              <a:rPr lang="en-US" sz="1200" dirty="0" smtClean="0">
                <a:solidFill>
                  <a:srgbClr val="7030A0"/>
                </a:solidFill>
                <a:latin typeface="Times New Roman" panose="02020603050405020304" pitchFamily="18" charset="0"/>
                <a:cs typeface="Times New Roman" panose="02020603050405020304" pitchFamily="18" charset="0"/>
              </a:rPr>
              <a:t> 71/2010/NĐ-CP, </a:t>
            </a:r>
            <a:r>
              <a:rPr lang="en-US" sz="1200" dirty="0" err="1" smtClean="0">
                <a:solidFill>
                  <a:srgbClr val="7030A0"/>
                </a:solidFill>
                <a:latin typeface="Times New Roman" panose="02020603050405020304" pitchFamily="18" charset="0"/>
                <a:cs typeface="Times New Roman" panose="02020603050405020304" pitchFamily="18" charset="0"/>
              </a:rPr>
              <a:t>xử</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đối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với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hồ</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sơ</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đề</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nghị</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báo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đủ</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huy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động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vốn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đang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khoản</a:t>
            </a:r>
            <a:r>
              <a:rPr lang="en-US" sz="1200" dirty="0" smtClean="0">
                <a:solidFill>
                  <a:srgbClr val="7030A0"/>
                </a:solidFill>
                <a:latin typeface="Times New Roman" panose="02020603050405020304" pitchFamily="18" charset="0"/>
                <a:cs typeface="Times New Roman" panose="02020603050405020304" pitchFamily="18" charset="0"/>
              </a:rPr>
              <a:t> 4 </a:t>
            </a:r>
            <a:r>
              <a:rPr lang="en-US" sz="1200" dirty="0" err="1" smtClean="0">
                <a:solidFill>
                  <a:srgbClr val="7030A0"/>
                </a:solidFill>
                <a:latin typeface="Times New Roman" panose="02020603050405020304" pitchFamily="18" charset="0"/>
                <a:cs typeface="Times New Roman" panose="02020603050405020304" pitchFamily="18" charset="0"/>
              </a:rPr>
              <a:t>Điều</a:t>
            </a:r>
            <a:r>
              <a:rPr lang="en-US" sz="1200" dirty="0" smtClean="0">
                <a:solidFill>
                  <a:srgbClr val="7030A0"/>
                </a:solidFill>
                <a:latin typeface="Times New Roman" panose="02020603050405020304" pitchFamily="18" charset="0"/>
                <a:cs typeface="Times New Roman" panose="02020603050405020304" pitchFamily="18" charset="0"/>
              </a:rPr>
              <a:t> 198)</a:t>
            </a:r>
            <a:endParaRPr lang="en-US" sz="1200" b="1"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13243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30566"/>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13</a:t>
            </a:r>
            <a:r>
              <a:rPr lang="en-US" sz="1800" dirty="0" smtClean="0">
                <a:solidFill>
                  <a:srgbClr val="ED2727"/>
                </a:solidFill>
                <a:latin typeface="Times New Roman" panose="02020603050405020304" pitchFamily="18" charset="0"/>
                <a:cs typeface="Times New Roman" panose="02020603050405020304" pitchFamily="18" charset="0"/>
              </a:rPr>
              <a:t>. MỘT SỐ NỘI DUNG CỦA </a:t>
            </a:r>
            <a:r>
              <a:rPr lang="en" sz="1800" dirty="0" smtClean="0">
                <a:solidFill>
                  <a:srgbClr val="ED2727"/>
                </a:solidFill>
                <a:latin typeface="Times New Roman" panose="02020603050405020304" pitchFamily="18" charset="0"/>
                <a:cs typeface="Times New Roman" panose="02020603050405020304" pitchFamily="18" charset="0"/>
              </a:rPr>
              <a:t>THÔNG TƯ SỐ 05/2024/TT-BXD </a:t>
            </a:r>
            <a:r>
              <a:rPr lang="en" sz="1800" smtClean="0">
                <a:solidFill>
                  <a:srgbClr val="ED2727"/>
                </a:solidFill>
                <a:latin typeface="Times New Roman" panose="02020603050405020304" pitchFamily="18" charset="0"/>
                <a:cs typeface="Times New Roman" panose="02020603050405020304" pitchFamily="18" charset="0"/>
              </a:rPr>
              <a:t>CỦA BT BXD</a:t>
            </a:r>
            <a:endParaRPr sz="1800" dirty="0">
              <a:solidFill>
                <a:srgbClr val="ED2727"/>
              </a:solidFill>
            </a:endParaRPr>
          </a:p>
        </p:txBody>
      </p:sp>
      <p:sp>
        <p:nvSpPr>
          <p:cNvPr id="2" name="Rectangle 1"/>
          <p:cNvSpPr/>
          <p:nvPr/>
        </p:nvSpPr>
        <p:spPr>
          <a:xfrm>
            <a:off x="312426" y="1875480"/>
            <a:ext cx="4079963" cy="307777"/>
          </a:xfrm>
          <a:prstGeom prst="rect">
            <a:avLst/>
          </a:prstGeom>
        </p:spPr>
        <p:txBody>
          <a:bodyPr wrap="none">
            <a:spAutoFit/>
          </a:bodyPr>
          <a:lstStyle/>
          <a:p>
            <a:r>
              <a:rPr lang="en-US" b="1" dirty="0" smtClean="0">
                <a:solidFill>
                  <a:srgbClr val="FF0000"/>
                </a:solidFill>
                <a:latin typeface="Times New Roman" panose="02020603050405020304" pitchFamily="18" charset="0"/>
                <a:cs typeface="Times New Roman" panose="02020603050405020304" pitchFamily="18" charset="0"/>
              </a:rPr>
              <a:t>1. </a:t>
            </a:r>
            <a:r>
              <a:rPr lang="en-US" b="1" dirty="0" err="1" smtClean="0">
                <a:solidFill>
                  <a:srgbClr val="FF0000"/>
                </a:solidFill>
                <a:latin typeface="Times New Roman" panose="02020603050405020304" pitchFamily="18" charset="0"/>
                <a:cs typeface="Times New Roman" panose="02020603050405020304" pitchFamily="18" charset="0"/>
              </a:rPr>
              <a:t>Các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biểu</a:t>
            </a:r>
            <a:r>
              <a:rPr lang="en-US" b="1" dirty="0" smtClean="0">
                <a:solidFill>
                  <a:srgbClr val="FF0000"/>
                </a:solidFill>
                <a:latin typeface="Times New Roman" panose="02020603050405020304" pitchFamily="18" charset="0"/>
                <a:cs typeface="Times New Roman" panose="02020603050405020304" pitchFamily="18" charset="0"/>
              </a:rPr>
              <a:t> </a:t>
            </a:r>
            <a:r>
              <a:rPr lang="en-US" b="1" err="1" smtClean="0">
                <a:solidFill>
                  <a:srgbClr val="FF0000"/>
                </a:solidFill>
                <a:latin typeface="Times New Roman" panose="02020603050405020304" pitchFamily="18" charset="0"/>
                <a:cs typeface="Times New Roman" panose="02020603050405020304" pitchFamily="18" charset="0"/>
              </a:rPr>
              <a:t>mẫu</a:t>
            </a:r>
            <a:r>
              <a:rPr lang="en-US" b="1" smtClean="0">
                <a:solidFill>
                  <a:srgbClr val="FF0000"/>
                </a:solidFill>
                <a:latin typeface="Times New Roman" panose="02020603050405020304" pitchFamily="18" charset="0"/>
                <a:cs typeface="Times New Roman" panose="02020603050405020304" pitchFamily="18" charset="0"/>
              </a:rPr>
              <a:t> được quy định trong Thông tư 05:</a:t>
            </a:r>
            <a:endParaRPr lang="en-US" b="1" dirty="0">
              <a:solidFill>
                <a:srgbClr val="FF0000"/>
              </a:solidFill>
            </a:endParaRPr>
          </a:p>
        </p:txBody>
      </p:sp>
      <p:sp>
        <p:nvSpPr>
          <p:cNvPr id="10" name="Rectangle 9"/>
          <p:cNvSpPr/>
          <p:nvPr/>
        </p:nvSpPr>
        <p:spPr>
          <a:xfrm>
            <a:off x="312426" y="3453177"/>
            <a:ext cx="8705737" cy="523220"/>
          </a:xfrm>
          <a:prstGeom prst="rect">
            <a:avLst/>
          </a:prstGeom>
        </p:spPr>
        <p:txBody>
          <a:bodyPr wrap="square">
            <a:spAutoFit/>
          </a:bodyPr>
          <a:lstStyle/>
          <a:p>
            <a:pPr algn="just"/>
            <a:r>
              <a:rPr lang="en-US" b="1" dirty="0" smtClean="0">
                <a:solidFill>
                  <a:srgbClr val="FF0000"/>
                </a:solidFill>
                <a:latin typeface="Times New Roman" panose="02020603050405020304" pitchFamily="18" charset="0"/>
                <a:cs typeface="Times New Roman" panose="02020603050405020304" pitchFamily="18" charset="0"/>
              </a:rPr>
              <a:t>2. </a:t>
            </a:r>
            <a:r>
              <a:rPr lang="en-US" b="1" dirty="0" err="1" smtClean="0">
                <a:solidFill>
                  <a:srgbClr val="FF0000"/>
                </a:solidFill>
                <a:latin typeface="Times New Roman" panose="02020603050405020304" pitchFamily="18" charset="0"/>
                <a:cs typeface="Times New Roman" panose="02020603050405020304" pitchFamily="18" charset="0"/>
              </a:rPr>
              <a:t>Mức</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kinh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phí</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xây</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dựng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kế</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hoạch</a:t>
            </a:r>
            <a:r>
              <a:rPr lang="en-US" b="1" dirty="0" smtClean="0">
                <a:solidFill>
                  <a:srgbClr val="FF0000"/>
                </a:solidFill>
                <a:latin typeface="Times New Roman" panose="02020603050405020304" pitchFamily="18" charset="0"/>
                <a:cs typeface="Times New Roman" panose="02020603050405020304" pitchFamily="18" charset="0"/>
              </a:rPr>
              <a:t> PTNO: </a:t>
            </a:r>
            <a:r>
              <a:rPr lang="en-US" dirty="0" err="1">
                <a:solidFill>
                  <a:srgbClr val="0070C0"/>
                </a:solidFill>
                <a:latin typeface="Times New Roman" panose="02020603050405020304" pitchFamily="18" charset="0"/>
                <a:cs typeface="Times New Roman" panose="02020603050405020304" pitchFamily="18" charset="0"/>
              </a:rPr>
              <a:t>quy</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định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công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thức</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tính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mức</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kinh</a:t>
            </a:r>
            <a:r>
              <a:rPr lang="en-US" dirty="0">
                <a:solidFill>
                  <a:srgbClr val="0070C0"/>
                </a:solidFill>
                <a:latin typeface="Times New Roman" panose="02020603050405020304" pitchFamily="18" charset="0"/>
                <a:cs typeface="Times New Roman" panose="02020603050405020304" pitchFamily="18" charset="0"/>
              </a:rPr>
              <a:t> </a:t>
            </a:r>
            <a:r>
              <a:rPr lang="en-US" err="1">
                <a:solidFill>
                  <a:srgbClr val="0070C0"/>
                </a:solidFill>
                <a:latin typeface="Times New Roman" panose="02020603050405020304" pitchFamily="18" charset="0"/>
                <a:cs typeface="Times New Roman" panose="02020603050405020304" pitchFamily="18" charset="0"/>
              </a:rPr>
              <a:t>phí</a:t>
            </a:r>
            <a:r>
              <a:rPr lang="en-US">
                <a:solidFill>
                  <a:srgbClr val="0070C0"/>
                </a:solidFill>
                <a:latin typeface="Times New Roman" panose="02020603050405020304" pitchFamily="18" charset="0"/>
                <a:cs typeface="Times New Roman" panose="02020603050405020304" pitchFamily="18" charset="0"/>
              </a:rPr>
              <a:t> </a:t>
            </a:r>
            <a:r>
              <a:rPr lang="en-US" smtClean="0">
                <a:solidFill>
                  <a:srgbClr val="0070C0"/>
                </a:solidFill>
                <a:latin typeface="Times New Roman" panose="02020603050405020304" pitchFamily="18" charset="0"/>
                <a:cs typeface="Times New Roman" panose="02020603050405020304" pitchFamily="18" charset="0"/>
              </a:rPr>
              <a:t>cụ thẻ để xây dựng, điều chỉnh </a:t>
            </a:r>
            <a:r>
              <a:rPr lang="en-US" dirty="0" err="1">
                <a:solidFill>
                  <a:srgbClr val="0070C0"/>
                </a:solidFill>
                <a:latin typeface="Times New Roman" panose="02020603050405020304" pitchFamily="18" charset="0"/>
                <a:cs typeface="Times New Roman" panose="02020603050405020304" pitchFamily="18" charset="0"/>
              </a:rPr>
              <a:t>chương</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trình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kế</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hoạch</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phát</a:t>
            </a:r>
            <a:r>
              <a:rPr lang="en-US" dirty="0">
                <a:solidFill>
                  <a:srgbClr val="0070C0"/>
                </a:solidFill>
                <a:latin typeface="Times New Roman" panose="02020603050405020304" pitchFamily="18" charset="0"/>
                <a:cs typeface="Times New Roman" panose="02020603050405020304" pitchFamily="18" charset="0"/>
              </a:rPr>
              <a:t> </a:t>
            </a:r>
            <a:r>
              <a:rPr lang="en-US" dirty="0" err="1">
                <a:solidFill>
                  <a:srgbClr val="0070C0"/>
                </a:solidFill>
                <a:latin typeface="Times New Roman" panose="02020603050405020304" pitchFamily="18" charset="0"/>
                <a:cs typeface="Times New Roman" panose="02020603050405020304" pitchFamily="18" charset="0"/>
              </a:rPr>
              <a:t>triển</a:t>
            </a:r>
            <a:r>
              <a:rPr lang="en-US" dirty="0">
                <a:solidFill>
                  <a:srgbClr val="0070C0"/>
                </a:solidFill>
                <a:latin typeface="Times New Roman" panose="02020603050405020304" pitchFamily="18" charset="0"/>
                <a:cs typeface="Times New Roman" panose="02020603050405020304" pitchFamily="18" charset="0"/>
              </a:rPr>
              <a:t> </a:t>
            </a:r>
            <a:r>
              <a:rPr lang="en-US" err="1">
                <a:solidFill>
                  <a:srgbClr val="0070C0"/>
                </a:solidFill>
                <a:latin typeface="Times New Roman" panose="02020603050405020304" pitchFamily="18" charset="0"/>
                <a:cs typeface="Times New Roman" panose="02020603050405020304" pitchFamily="18" charset="0"/>
              </a:rPr>
              <a:t>nhà</a:t>
            </a:r>
            <a:r>
              <a:rPr lang="en-US">
                <a:solidFill>
                  <a:srgbClr val="0070C0"/>
                </a:solidFill>
                <a:latin typeface="Times New Roman" panose="02020603050405020304" pitchFamily="18" charset="0"/>
                <a:cs typeface="Times New Roman" panose="02020603050405020304" pitchFamily="18" charset="0"/>
              </a:rPr>
              <a:t> </a:t>
            </a:r>
            <a:r>
              <a:rPr lang="en-US" smtClean="0">
                <a:solidFill>
                  <a:srgbClr val="0070C0"/>
                </a:solidFill>
                <a:latin typeface="Times New Roman" panose="02020603050405020304" pitchFamily="18" charset="0"/>
                <a:cs typeface="Times New Roman" panose="02020603050405020304" pitchFamily="18" charset="0"/>
              </a:rPr>
              <a:t>ở cấp tỉnh</a:t>
            </a:r>
            <a:endParaRPr lang="en-US" dirty="0">
              <a:solidFill>
                <a:srgbClr val="0070C0"/>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312426" y="3982747"/>
            <a:ext cx="8638627" cy="738664"/>
          </a:xfrm>
          <a:prstGeom prst="rect">
            <a:avLst/>
          </a:prstGeom>
        </p:spPr>
        <p:txBody>
          <a:bodyPr wrap="square">
            <a:spAutoFit/>
          </a:bodyPr>
          <a:lstStyle/>
          <a:p>
            <a:pPr algn="just"/>
            <a:r>
              <a:rPr lang="en-US" b="1" dirty="0" smtClean="0">
                <a:solidFill>
                  <a:srgbClr val="FF0000"/>
                </a:solidFill>
                <a:latin typeface="Times New Roman" panose="02020603050405020304" pitchFamily="18" charset="0"/>
                <a:cs typeface="Times New Roman" panose="02020603050405020304" pitchFamily="18" charset="0"/>
              </a:rPr>
              <a:t>3. </a:t>
            </a:r>
            <a:r>
              <a:rPr lang="en-US" b="1" dirty="0" err="1" smtClean="0">
                <a:solidFill>
                  <a:srgbClr val="FF0000"/>
                </a:solidFill>
                <a:latin typeface="Times New Roman" panose="02020603050405020304" pitchFamily="18" charset="0"/>
                <a:cs typeface="Times New Roman" panose="02020603050405020304" pitchFamily="18" charset="0"/>
              </a:rPr>
              <a:t>Chương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trình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khung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đào</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tạo</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bồi</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dưỡng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nghiệp</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vụ</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về</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quản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lý</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vận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hành</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chung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cư</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trước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đây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chương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khung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đào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tạo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bỏ</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số</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tiết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học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tối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thiểu</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đề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cương</a:t>
            </a:r>
            <a:r>
              <a:rPr lang="en-US" dirty="0">
                <a:solidFill>
                  <a:srgbClr val="7030A0"/>
                </a:solidFill>
                <a:latin typeface="Times New Roman" panose="02020603050405020304" pitchFamily="18" charset="0"/>
                <a:cs typeface="Times New Roman" panose="02020603050405020304" pitchFamily="18" charset="0"/>
              </a:rPr>
              <a:t> </a:t>
            </a:r>
            <a:r>
              <a:rPr lang="nb-NO" dirty="0">
                <a:solidFill>
                  <a:srgbClr val="7030A0"/>
                </a:solidFill>
                <a:latin typeface="Times New Roman" panose="02020603050405020304" pitchFamily="18" charset="0"/>
                <a:cs typeface="Times New Roman" panose="02020603050405020304" pitchFamily="18" charset="0"/>
              </a:rPr>
              <a:t>về ứng dụng công nghệ thông tin trong quản lý vận hành nhà chung cư </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312426" y="4664261"/>
            <a:ext cx="8725466" cy="307777"/>
          </a:xfrm>
          <a:prstGeom prst="rect">
            <a:avLst/>
          </a:prstGeom>
        </p:spPr>
        <p:txBody>
          <a:bodyPr wrap="none">
            <a:spAutoFit/>
          </a:bodyPr>
          <a:lstStyle/>
          <a:p>
            <a:r>
              <a:rPr lang="en-US" b="1" dirty="0" smtClean="0">
                <a:solidFill>
                  <a:srgbClr val="FF0000"/>
                </a:solidFill>
                <a:latin typeface="Times New Roman" panose="02020603050405020304" pitchFamily="18" charset="0"/>
                <a:cs typeface="Times New Roman" panose="02020603050405020304" pitchFamily="18" charset="0"/>
              </a:rPr>
              <a:t>4. </a:t>
            </a:r>
            <a:r>
              <a:rPr lang="en-US" b="1" dirty="0" err="1" smtClean="0">
                <a:solidFill>
                  <a:srgbClr val="FF0000"/>
                </a:solidFill>
                <a:latin typeface="Times New Roman" panose="02020603050405020304" pitchFamily="18" charset="0"/>
                <a:cs typeface="Times New Roman" panose="02020603050405020304" pitchFamily="18" charset="0"/>
              </a:rPr>
              <a:t>Quy</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chế</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quản</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lý</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sử</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dụng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nhà</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chung</a:t>
            </a:r>
            <a:r>
              <a:rPr lang="en-US" b="1" dirty="0" smtClean="0">
                <a:solidFill>
                  <a:srgbClr val="FF0000"/>
                </a:solidFill>
                <a:latin typeface="Times New Roman" panose="02020603050405020304" pitchFamily="18" charset="0"/>
                <a:cs typeface="Times New Roman" panose="02020603050405020304" pitchFamily="18" charset="0"/>
              </a:rPr>
              <a:t> </a:t>
            </a:r>
            <a:r>
              <a:rPr lang="en-US" b="1" dirty="0" err="1" smtClean="0">
                <a:solidFill>
                  <a:srgbClr val="FF0000"/>
                </a:solidFill>
                <a:latin typeface="Times New Roman" panose="02020603050405020304" pitchFamily="18" charset="0"/>
                <a:cs typeface="Times New Roman" panose="02020603050405020304" pitchFamily="18" charset="0"/>
              </a:rPr>
              <a:t>cư</a:t>
            </a:r>
            <a:r>
              <a:rPr lang="en-US" b="1" dirty="0" smtClean="0">
                <a:solidFill>
                  <a:srgbClr val="FF000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chế</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quản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chung</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cư</a:t>
            </a:r>
            <a:r>
              <a:rPr lang="en-US" smtClean="0">
                <a:solidFill>
                  <a:srgbClr val="7030A0"/>
                </a:solidFill>
                <a:latin typeface="Times New Roman" panose="02020603050405020304" pitchFamily="18" charset="0"/>
                <a:cs typeface="Times New Roman" panose="02020603050405020304" pitchFamily="18" charset="0"/>
              </a:rPr>
              <a:t>  theo QC 02</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1686187" y="539923"/>
            <a:ext cx="7331977" cy="1384995"/>
          </a:xfrm>
          <a:prstGeom prst="rect">
            <a:avLst/>
          </a:prstGeom>
        </p:spPr>
        <p:txBody>
          <a:bodyPr wrap="square">
            <a:spAutoFit/>
          </a:bodyPr>
          <a:lstStyle/>
          <a:p>
            <a:pPr algn="just"/>
            <a:r>
              <a:rPr lang="en-US" b="1" dirty="0" err="1">
                <a:solidFill>
                  <a:srgbClr val="FF5050"/>
                </a:solidFill>
                <a:latin typeface="Times New Roman" panose="02020603050405020304" pitchFamily="18" charset="0"/>
                <a:cs typeface="Times New Roman" panose="02020603050405020304" pitchFamily="18" charset="0"/>
              </a:rPr>
              <a:t>Gồm</a:t>
            </a:r>
            <a:r>
              <a:rPr lang="en-US" b="1" dirty="0">
                <a:solidFill>
                  <a:srgbClr val="FF5050"/>
                </a:solidFill>
                <a:latin typeface="Times New Roman" panose="02020603050405020304" pitchFamily="18" charset="0"/>
                <a:cs typeface="Times New Roman" panose="02020603050405020304" pitchFamily="18" charset="0"/>
              </a:rPr>
              <a:t> </a:t>
            </a:r>
            <a:r>
              <a:rPr lang="en-US" b="1" dirty="0" smtClean="0">
                <a:solidFill>
                  <a:srgbClr val="FF5050"/>
                </a:solidFill>
                <a:latin typeface="Times New Roman" panose="02020603050405020304" pitchFamily="18" charset="0"/>
                <a:cs typeface="Times New Roman" panose="02020603050405020304" pitchFamily="18" charset="0"/>
              </a:rPr>
              <a:t>6 </a:t>
            </a:r>
            <a:r>
              <a:rPr lang="en-US" b="1" dirty="0" err="1" smtClean="0">
                <a:solidFill>
                  <a:srgbClr val="FF5050"/>
                </a:solidFill>
                <a:latin typeface="Times New Roman" panose="02020603050405020304" pitchFamily="18" charset="0"/>
                <a:cs typeface="Times New Roman" panose="02020603050405020304" pitchFamily="18" charset="0"/>
              </a:rPr>
              <a:t>Chương</a:t>
            </a:r>
            <a:r>
              <a:rPr lang="en-US" b="1" dirty="0" smtClean="0">
                <a:solidFill>
                  <a:srgbClr val="FF5050"/>
                </a:solidFill>
                <a:latin typeface="Times New Roman" panose="02020603050405020304" pitchFamily="18" charset="0"/>
                <a:cs typeface="Times New Roman" panose="02020603050405020304" pitchFamily="18" charset="0"/>
              </a:rPr>
              <a:t>, 21 </a:t>
            </a:r>
            <a:r>
              <a:rPr lang="en-US" b="1" dirty="0" err="1" smtClean="0">
                <a:solidFill>
                  <a:srgbClr val="FF5050"/>
                </a:solidFill>
                <a:latin typeface="Times New Roman" panose="02020603050405020304" pitchFamily="18" charset="0"/>
                <a:cs typeface="Times New Roman" panose="02020603050405020304" pitchFamily="18" charset="0"/>
              </a:rPr>
              <a:t>Điều</a:t>
            </a:r>
            <a:r>
              <a:rPr lang="en-US" b="1" dirty="0" smtClean="0">
                <a:solidFill>
                  <a:srgbClr val="FF5050"/>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dung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giao</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Bộ</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Xây</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dựng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err="1" smtClean="0">
                <a:solidFill>
                  <a:schemeClr val="accent6">
                    <a:lumMod val="75000"/>
                  </a:schemeClr>
                </a:solidFill>
                <a:latin typeface="Times New Roman" panose="02020603050405020304" pitchFamily="18" charset="0"/>
                <a:cs typeface="Times New Roman" panose="02020603050405020304" pitchFamily="18" charset="0"/>
              </a:rPr>
              <a:t>hướng</a:t>
            </a:r>
            <a:r>
              <a:rPr lang="en-US" smtClean="0">
                <a:solidFill>
                  <a:schemeClr val="accent6">
                    <a:lumMod val="75000"/>
                  </a:schemeClr>
                </a:solidFill>
                <a:latin typeface="Times New Roman" panose="02020603050405020304" pitchFamily="18" charset="0"/>
                <a:cs typeface="Times New Roman" panose="02020603050405020304" pitchFamily="18" charset="0"/>
              </a:rPr>
              <a:t> dẫn</a:t>
            </a:r>
            <a:r>
              <a:rPr lang="en-US"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thông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báo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việc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thuê</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ở </a:t>
            </a:r>
            <a:r>
              <a:rPr lang="en-US" dirty="0" err="1" smtClean="0">
                <a:solidFill>
                  <a:srgbClr val="0070C0"/>
                </a:solidFill>
                <a:latin typeface="Times New Roman" panose="02020603050405020304" pitchFamily="18" charset="0"/>
                <a:cs typeface="Times New Roman" panose="02020603050405020304" pitchFamily="18" charset="0"/>
              </a:rPr>
              <a:t>của</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cá</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nhân</a:t>
            </a:r>
            <a:r>
              <a:rPr lang="en-US" dirty="0" smtClean="0">
                <a:solidFill>
                  <a:srgbClr val="0070C0"/>
                </a:solidFill>
                <a:latin typeface="Times New Roman" panose="02020603050405020304" pitchFamily="18" charset="0"/>
                <a:cs typeface="Times New Roman" panose="02020603050405020304" pitchFamily="18" charset="0"/>
              </a:rPr>
              <a:t> </a:t>
            </a:r>
            <a:r>
              <a:rPr lang="en-US" err="1" smtClean="0">
                <a:solidFill>
                  <a:srgbClr val="0070C0"/>
                </a:solidFill>
                <a:latin typeface="Times New Roman" panose="02020603050405020304" pitchFamily="18" charset="0"/>
                <a:cs typeface="Times New Roman" panose="02020603050405020304" pitchFamily="18" charset="0"/>
              </a:rPr>
              <a:t>nước</a:t>
            </a:r>
            <a:r>
              <a:rPr lang="en-US" smtClean="0">
                <a:solidFill>
                  <a:srgbClr val="0070C0"/>
                </a:solidFill>
                <a:latin typeface="Times New Roman" panose="02020603050405020304" pitchFamily="18" charset="0"/>
                <a:cs typeface="Times New Roman" panose="02020603050405020304" pitchFamily="18" charset="0"/>
              </a:rPr>
              <a:t> ngoài</a:t>
            </a:r>
            <a:r>
              <a:rPr lang="en-US" dirty="0">
                <a:solidFill>
                  <a:srgbClr val="0070C0"/>
                </a:solidFill>
                <a:latin typeface="Times New Roman" panose="02020603050405020304" pitchFamily="18" charset="0"/>
                <a:cs typeface="Times New Roman" panose="02020603050405020304" pitchFamily="18" charset="0"/>
              </a:rPr>
              <a:t>;</a:t>
            </a:r>
            <a:r>
              <a:rPr lang="en-US"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yêu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cầu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xây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dựng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ở </a:t>
            </a:r>
            <a:r>
              <a:rPr lang="en-US" dirty="0" err="1" smtClean="0">
                <a:solidFill>
                  <a:srgbClr val="0070C0"/>
                </a:solidFill>
                <a:latin typeface="Times New Roman" panose="02020603050405020304" pitchFamily="18" charset="0"/>
                <a:cs typeface="Times New Roman" panose="02020603050405020304" pitchFamily="18" charset="0"/>
              </a:rPr>
              <a:t>nhiều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tầng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nhiều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căn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hộ</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của</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cá</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nhân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có</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mô</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dưới</a:t>
            </a:r>
            <a:r>
              <a:rPr lang="en-US" dirty="0" smtClean="0">
                <a:solidFill>
                  <a:srgbClr val="0070C0"/>
                </a:solidFill>
                <a:latin typeface="Times New Roman" panose="02020603050405020304" pitchFamily="18" charset="0"/>
                <a:cs typeface="Times New Roman" panose="02020603050405020304" pitchFamily="18" charset="0"/>
              </a:rPr>
              <a:t> 20 </a:t>
            </a:r>
            <a:r>
              <a:rPr lang="en-US" err="1" smtClean="0">
                <a:solidFill>
                  <a:srgbClr val="0070C0"/>
                </a:solidFill>
                <a:latin typeface="Times New Roman" panose="02020603050405020304" pitchFamily="18" charset="0"/>
                <a:cs typeface="Times New Roman" panose="02020603050405020304" pitchFamily="18" charset="0"/>
              </a:rPr>
              <a:t>căn</a:t>
            </a:r>
            <a:r>
              <a:rPr lang="en-US" smtClean="0">
                <a:solidFill>
                  <a:srgbClr val="0070C0"/>
                </a:solidFill>
                <a:latin typeface="Times New Roman" panose="02020603050405020304" pitchFamily="18" charset="0"/>
                <a:cs typeface="Times New Roman" panose="02020603050405020304" pitchFamily="18" charset="0"/>
              </a:rPr>
              <a:t> hộ; mức </a:t>
            </a:r>
            <a:r>
              <a:rPr lang="en-US" dirty="0" err="1" smtClean="0">
                <a:solidFill>
                  <a:srgbClr val="0070C0"/>
                </a:solidFill>
                <a:latin typeface="Times New Roman" panose="02020603050405020304" pitchFamily="18" charset="0"/>
                <a:cs typeface="Times New Roman" panose="02020603050405020304" pitchFamily="18" charset="0"/>
              </a:rPr>
              <a:t>kinh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phí</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xây</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dựng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chương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kế</a:t>
            </a:r>
            <a:r>
              <a:rPr lang="en-US" dirty="0" smtClean="0">
                <a:solidFill>
                  <a:srgbClr val="0070C0"/>
                </a:solidFill>
                <a:latin typeface="Times New Roman" panose="02020603050405020304" pitchFamily="18" charset="0"/>
                <a:cs typeface="Times New Roman" panose="02020603050405020304" pitchFamily="18" charset="0"/>
              </a:rPr>
              <a:t> </a:t>
            </a:r>
            <a:r>
              <a:rPr lang="en-US" err="1" smtClean="0">
                <a:solidFill>
                  <a:srgbClr val="0070C0"/>
                </a:solidFill>
                <a:latin typeface="Times New Roman" panose="02020603050405020304" pitchFamily="18" charset="0"/>
                <a:cs typeface="Times New Roman" panose="02020603050405020304" pitchFamily="18" charset="0"/>
              </a:rPr>
              <a:t>hoạch</a:t>
            </a:r>
            <a:r>
              <a:rPr lang="en-US" smtClean="0">
                <a:solidFill>
                  <a:srgbClr val="0070C0"/>
                </a:solidFill>
                <a:latin typeface="Times New Roman" panose="02020603050405020304" pitchFamily="18" charset="0"/>
                <a:cs typeface="Times New Roman" panose="02020603050405020304" pitchFamily="18" charset="0"/>
              </a:rPr>
              <a:t> PTNO; các </a:t>
            </a:r>
            <a:r>
              <a:rPr lang="en-US" dirty="0" err="1" smtClean="0">
                <a:solidFill>
                  <a:srgbClr val="0070C0"/>
                </a:solidFill>
                <a:latin typeface="Times New Roman" panose="02020603050405020304" pitchFamily="18" charset="0"/>
                <a:cs typeface="Times New Roman" panose="02020603050405020304" pitchFamily="18" charset="0"/>
              </a:rPr>
              <a:t>mẫu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hợp</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đồng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ở, </a:t>
            </a:r>
            <a:r>
              <a:rPr lang="en-US" dirty="0" err="1" smtClean="0">
                <a:solidFill>
                  <a:srgbClr val="0070C0"/>
                </a:solidFill>
                <a:latin typeface="Times New Roman" panose="02020603050405020304" pitchFamily="18" charset="0"/>
                <a:cs typeface="Times New Roman" panose="02020603050405020304" pitchFamily="18" charset="0"/>
              </a:rPr>
              <a:t>các</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mẫu</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giấy</a:t>
            </a:r>
            <a:r>
              <a:rPr lang="en-US" dirty="0" smtClean="0">
                <a:solidFill>
                  <a:srgbClr val="0070C0"/>
                </a:solidFill>
                <a:latin typeface="Times New Roman" panose="02020603050405020304" pitchFamily="18" charset="0"/>
                <a:cs typeface="Times New Roman" panose="02020603050405020304" pitchFamily="18" charset="0"/>
              </a:rPr>
              <a:t> </a:t>
            </a:r>
            <a:r>
              <a:rPr lang="en-US" err="1" smtClean="0">
                <a:solidFill>
                  <a:srgbClr val="0070C0"/>
                </a:solidFill>
                <a:latin typeface="Times New Roman" panose="02020603050405020304" pitchFamily="18" charset="0"/>
                <a:cs typeface="Times New Roman" panose="02020603050405020304" pitchFamily="18" charset="0"/>
              </a:rPr>
              <a:t>tờ</a:t>
            </a:r>
            <a:r>
              <a:rPr lang="en-US" smtClean="0">
                <a:solidFill>
                  <a:srgbClr val="0070C0"/>
                </a:solidFill>
                <a:latin typeface="Times New Roman" panose="02020603050405020304" pitchFamily="18" charset="0"/>
                <a:cs typeface="Times New Roman" panose="02020603050405020304" pitchFamily="18" charset="0"/>
              </a:rPr>
              <a:t> liên quan; </a:t>
            </a:r>
            <a:r>
              <a:rPr lang="en-US" dirty="0" err="1" smtClean="0">
                <a:solidFill>
                  <a:srgbClr val="0070C0"/>
                </a:solidFill>
                <a:latin typeface="Times New Roman" panose="02020603050405020304" pitchFamily="18" charset="0"/>
                <a:cs typeface="Times New Roman" panose="02020603050405020304" pitchFamily="18" charset="0"/>
              </a:rPr>
              <a:t>chương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trình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khung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đào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tạo</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bồi</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dưỡng</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nghiệp</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vụ</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về</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quản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lý</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vận</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hành</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nhà</a:t>
            </a:r>
            <a:r>
              <a:rPr lang="en-US" dirty="0" smtClean="0">
                <a:solidFill>
                  <a:srgbClr val="0070C0"/>
                </a:solidFill>
                <a:latin typeface="Times New Roman" panose="02020603050405020304" pitchFamily="18" charset="0"/>
                <a:cs typeface="Times New Roman" panose="02020603050405020304" pitchFamily="18" charset="0"/>
              </a:rPr>
              <a:t> </a:t>
            </a:r>
            <a:r>
              <a:rPr lang="en-US" err="1" smtClean="0">
                <a:solidFill>
                  <a:srgbClr val="0070C0"/>
                </a:solidFill>
                <a:latin typeface="Times New Roman" panose="02020603050405020304" pitchFamily="18" charset="0"/>
                <a:cs typeface="Times New Roman" panose="02020603050405020304" pitchFamily="18" charset="0"/>
              </a:rPr>
              <a:t>chung</a:t>
            </a:r>
            <a:r>
              <a:rPr lang="en-US" smtClean="0">
                <a:solidFill>
                  <a:srgbClr val="0070C0"/>
                </a:solidFill>
                <a:latin typeface="Times New Roman" panose="02020603050405020304" pitchFamily="18" charset="0"/>
                <a:cs typeface="Times New Roman" panose="02020603050405020304" pitchFamily="18" charset="0"/>
              </a:rPr>
              <a:t> cư; Quy </a:t>
            </a:r>
            <a:r>
              <a:rPr lang="en-US" dirty="0" err="1" smtClean="0">
                <a:solidFill>
                  <a:srgbClr val="0070C0"/>
                </a:solidFill>
                <a:latin typeface="Times New Roman" panose="02020603050405020304" pitchFamily="18" charset="0"/>
                <a:cs typeface="Times New Roman" panose="02020603050405020304" pitchFamily="18" charset="0"/>
              </a:rPr>
              <a:t>chế</a:t>
            </a:r>
            <a:r>
              <a:rPr lang="en-US" dirty="0" smtClean="0">
                <a:solidFill>
                  <a:srgbClr val="0070C0"/>
                </a:solidFill>
                <a:latin typeface="Times New Roman" panose="02020603050405020304" pitchFamily="18" charset="0"/>
                <a:cs typeface="Times New Roman" panose="02020603050405020304" pitchFamily="18" charset="0"/>
              </a:rPr>
              <a:t> </a:t>
            </a:r>
            <a:r>
              <a:rPr lang="en-US" dirty="0" err="1" smtClean="0">
                <a:solidFill>
                  <a:srgbClr val="0070C0"/>
                </a:solidFill>
                <a:latin typeface="Times New Roman" panose="02020603050405020304" pitchFamily="18" charset="0"/>
                <a:cs typeface="Times New Roman" panose="02020603050405020304" pitchFamily="18" charset="0"/>
              </a:rPr>
              <a:t>quản</a:t>
            </a:r>
            <a:r>
              <a:rPr lang="en-US" dirty="0" smtClean="0">
                <a:solidFill>
                  <a:srgbClr val="0070C0"/>
                </a:solidFill>
                <a:latin typeface="Times New Roman" panose="02020603050405020304" pitchFamily="18" charset="0"/>
                <a:cs typeface="Times New Roman" panose="02020603050405020304" pitchFamily="18" charset="0"/>
              </a:rPr>
              <a:t> </a:t>
            </a:r>
            <a:r>
              <a:rPr lang="en-US" err="1" smtClean="0">
                <a:solidFill>
                  <a:srgbClr val="0070C0"/>
                </a:solidFill>
                <a:latin typeface="Times New Roman" panose="02020603050405020304" pitchFamily="18" charset="0"/>
                <a:cs typeface="Times New Roman" panose="02020603050405020304" pitchFamily="18" charset="0"/>
              </a:rPr>
              <a:t>lý</a:t>
            </a:r>
            <a:r>
              <a:rPr lang="en-US" smtClean="0">
                <a:solidFill>
                  <a:srgbClr val="0070C0"/>
                </a:solidFill>
                <a:latin typeface="Times New Roman" panose="02020603050405020304" pitchFamily="18" charset="0"/>
                <a:cs typeface="Times New Roman" panose="02020603050405020304" pitchFamily="18" charset="0"/>
              </a:rPr>
              <a:t> sử dụng nhà CC</a:t>
            </a:r>
          </a:p>
          <a:p>
            <a:pPr algn="just"/>
            <a:r>
              <a:rPr lang="en-US" b="1" smtClean="0">
                <a:solidFill>
                  <a:srgbClr val="FF0000"/>
                </a:solidFill>
                <a:latin typeface="Times New Roman" panose="02020603050405020304" pitchFamily="18" charset="0"/>
                <a:cs typeface="Times New Roman" panose="02020603050405020304" pitchFamily="18" charset="0"/>
              </a:rPr>
              <a:t>Thông tư số 05: bãi bỏ 13 Thông tư liên quan đến nhà ở đã được ban hành trước đó</a:t>
            </a:r>
            <a:endParaRPr lang="en-US" b="1"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356321903"/>
              </p:ext>
            </p:extLst>
          </p:nvPr>
        </p:nvGraphicFramePr>
        <p:xfrm>
          <a:off x="355794" y="539923"/>
          <a:ext cx="1169551" cy="1169551"/>
        </p:xfrm>
        <a:graphic>
          <a:graphicData uri="http://schemas.openxmlformats.org/presentationml/2006/ole">
            <mc:AlternateContent xmlns:mc="http://schemas.openxmlformats.org/markup-compatibility/2006">
              <mc:Choice xmlns:v="urn:schemas-microsoft-com:vml" Requires="v">
                <p:oleObj spid="_x0000_s1089" r:id="rId4" imgW="3288600" imgH="3288600" progId="">
                  <p:embed/>
                </p:oleObj>
              </mc:Choice>
              <mc:Fallback>
                <p:oleObj r:id="rId4" imgW="3288600" imgH="3288600" progId="">
                  <p:embed/>
                  <p:pic>
                    <p:nvPicPr>
                      <p:cNvPr id="0" name=""/>
                      <p:cNvPicPr/>
                      <p:nvPr/>
                    </p:nvPicPr>
                    <p:blipFill>
                      <a:blip r:embed="rId5"/>
                      <a:stretch>
                        <a:fillRect/>
                      </a:stretch>
                    </p:blipFill>
                    <p:spPr>
                      <a:xfrm>
                        <a:off x="355794" y="539923"/>
                        <a:ext cx="1169551" cy="1169551"/>
                      </a:xfrm>
                      <a:prstGeom prst="rect">
                        <a:avLst/>
                      </a:prstGeom>
                    </p:spPr>
                  </p:pic>
                </p:oleObj>
              </mc:Fallback>
            </mc:AlternateContent>
          </a:graphicData>
        </a:graphic>
      </p:graphicFrame>
      <p:sp>
        <p:nvSpPr>
          <p:cNvPr id="14" name="Rectangle 13"/>
          <p:cNvSpPr/>
          <p:nvPr/>
        </p:nvSpPr>
        <p:spPr>
          <a:xfrm>
            <a:off x="312427" y="2177164"/>
            <a:ext cx="8705737" cy="738664"/>
          </a:xfrm>
          <a:prstGeom prst="rect">
            <a:avLst/>
          </a:prstGeom>
        </p:spPr>
        <p:txBody>
          <a:bodyPr wrap="square">
            <a:spAutoFit/>
          </a:bodyPr>
          <a:lstStyle/>
          <a:p>
            <a:pPr algn="just"/>
            <a:r>
              <a:rPr lang="en-US" b="1" dirty="0" smtClean="0">
                <a:solidFill>
                  <a:srgbClr val="7030A0"/>
                </a:solidFill>
                <a:latin typeface="Times New Roman" panose="02020603050405020304" pitchFamily="18" charset="0"/>
                <a:cs typeface="Times New Roman" panose="02020603050405020304" pitchFamily="18" charset="0"/>
              </a:rPr>
              <a:t>(1) </a:t>
            </a:r>
            <a:r>
              <a:rPr lang="en-US" b="1" dirty="0" err="1" smtClean="0">
                <a:solidFill>
                  <a:srgbClr val="7030A0"/>
                </a:solidFill>
                <a:latin typeface="Times New Roman" panose="02020603050405020304" pitchFamily="18" charset="0"/>
                <a:cs typeface="Times New Roman" panose="02020603050405020304" pitchFamily="18" charset="0"/>
              </a:rPr>
              <a:t>Mẫu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giấy</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tờ</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chứng</a:t>
            </a:r>
            <a:r>
              <a:rPr lang="en-US" b="1" dirty="0" smtClean="0">
                <a:solidFill>
                  <a:srgbClr val="7030A0"/>
                </a:solidFill>
                <a:latin typeface="Times New Roman" panose="02020603050405020304" pitchFamily="18" charset="0"/>
                <a:cs typeface="Times New Roman" panose="02020603050405020304" pitchFamily="18" charset="0"/>
              </a:rPr>
              <a:t> minh </a:t>
            </a:r>
            <a:r>
              <a:rPr lang="en-US" b="1" dirty="0" err="1" smtClean="0">
                <a:solidFill>
                  <a:srgbClr val="7030A0"/>
                </a:solidFill>
                <a:latin typeface="Times New Roman" panose="02020603050405020304" pitchFamily="18" charset="0"/>
                <a:cs typeface="Times New Roman" panose="02020603050405020304" pitchFamily="18" charset="0"/>
              </a:rPr>
              <a:t>đối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tượng</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và</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điều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kiện</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để</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được</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hưởng</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chính</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sách</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hỗ</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trợ</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về</a:t>
            </a:r>
            <a:r>
              <a:rPr lang="en-US" b="1" dirty="0" smtClean="0">
                <a:solidFill>
                  <a:srgbClr val="7030A0"/>
                </a:solidFill>
                <a:latin typeface="Times New Roman" panose="02020603050405020304" pitchFamily="18" charset="0"/>
                <a:cs typeface="Times New Roman" panose="02020603050405020304" pitchFamily="18" charset="0"/>
              </a:rPr>
              <a:t> NOXH: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giấy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tờ</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chứng</a:t>
            </a:r>
            <a:r>
              <a:rPr lang="en-US" dirty="0">
                <a:solidFill>
                  <a:schemeClr val="accent6">
                    <a:lumMod val="75000"/>
                  </a:schemeClr>
                </a:solidFill>
                <a:latin typeface="Times New Roman" panose="02020603050405020304" pitchFamily="18" charset="0"/>
                <a:cs typeface="Times New Roman" panose="02020603050405020304" pitchFamily="18" charset="0"/>
              </a:rPr>
              <a:t> minh </a:t>
            </a:r>
            <a:r>
              <a:rPr lang="en-US" dirty="0" err="1">
                <a:solidFill>
                  <a:schemeClr val="accent6">
                    <a:lumMod val="75000"/>
                  </a:schemeClr>
                </a:solidFill>
                <a:latin typeface="Times New Roman" panose="02020603050405020304" pitchFamily="18" charset="0"/>
                <a:cs typeface="Times New Roman" panose="02020603050405020304" pitchFamily="18" charset="0"/>
              </a:rPr>
              <a:t>đối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tượng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giấy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tờ</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chứng</a:t>
            </a:r>
            <a:r>
              <a:rPr lang="en-US" dirty="0">
                <a:solidFill>
                  <a:schemeClr val="accent6">
                    <a:lumMod val="75000"/>
                  </a:schemeClr>
                </a:solidFill>
                <a:latin typeface="Times New Roman" panose="02020603050405020304" pitchFamily="18" charset="0"/>
                <a:cs typeface="Times New Roman" panose="02020603050405020304" pitchFamily="18" charset="0"/>
              </a:rPr>
              <a:t> minh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giấy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tờ</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chứng</a:t>
            </a:r>
            <a:r>
              <a:rPr lang="en-US" dirty="0">
                <a:solidFill>
                  <a:schemeClr val="accent6">
                    <a:lumMod val="75000"/>
                  </a:schemeClr>
                </a:solidFill>
                <a:latin typeface="Times New Roman" panose="02020603050405020304" pitchFamily="18" charset="0"/>
                <a:cs typeface="Times New Roman" panose="02020603050405020304" pitchFamily="18" charset="0"/>
              </a:rPr>
              <a:t> minh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nhập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giấy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tờ</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chứng</a:t>
            </a:r>
            <a:r>
              <a:rPr lang="en-US" dirty="0">
                <a:solidFill>
                  <a:schemeClr val="accent6">
                    <a:lumMod val="75000"/>
                  </a:schemeClr>
                </a:solidFill>
                <a:latin typeface="Times New Roman" panose="02020603050405020304" pitchFamily="18" charset="0"/>
                <a:cs typeface="Times New Roman" panose="02020603050405020304" pitchFamily="18" charset="0"/>
              </a:rPr>
              <a:t> minh </a:t>
            </a:r>
            <a:r>
              <a:rPr lang="en-US"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được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vay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vốn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ưu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đãi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thông</a:t>
            </a:r>
            <a:r>
              <a:rPr lang="en-US" dirty="0">
                <a:solidFill>
                  <a:schemeClr val="accent6">
                    <a:lumMod val="75000"/>
                  </a:schemeClr>
                </a:solidFill>
                <a:latin typeface="Times New Roman" panose="02020603050405020304" pitchFamily="18" charset="0"/>
                <a:cs typeface="Times New Roman" panose="02020603050405020304" pitchFamily="18" charset="0"/>
              </a:rPr>
              <a:t> qua </a:t>
            </a:r>
            <a:r>
              <a:rPr lang="en-US" dirty="0" err="1">
                <a:solidFill>
                  <a:schemeClr val="accent6">
                    <a:lumMod val="75000"/>
                  </a:schemeClr>
                </a:solidFill>
                <a:latin typeface="Times New Roman" panose="02020603050405020304" pitchFamily="18" charset="0"/>
                <a:cs typeface="Times New Roman" panose="02020603050405020304" pitchFamily="18" charset="0"/>
              </a:rPr>
              <a:t>Ngân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hàng</a:t>
            </a:r>
            <a:r>
              <a:rPr lang="en-US" dirty="0">
                <a:solidFill>
                  <a:schemeClr val="accent6">
                    <a:lumMod val="75000"/>
                  </a:schemeClr>
                </a:solidFill>
                <a:latin typeface="Times New Roman" panose="02020603050405020304" pitchFamily="18" charset="0"/>
                <a:cs typeface="Times New Roman" panose="02020603050405020304" pitchFamily="18" charset="0"/>
              </a:rPr>
              <a:t> CSXH, </a:t>
            </a:r>
            <a:r>
              <a:rPr lang="en-US" dirty="0" err="1">
                <a:solidFill>
                  <a:schemeClr val="accent6">
                    <a:lumMod val="75000"/>
                  </a:schemeClr>
                </a:solidFill>
                <a:latin typeface="Times New Roman" panose="02020603050405020304" pitchFamily="18" charset="0"/>
                <a:cs typeface="Times New Roman" panose="02020603050405020304" pitchFamily="18" charset="0"/>
              </a:rPr>
              <a:t>tổ</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chức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tín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dụng</a:t>
            </a:r>
            <a:r>
              <a:rPr lang="en-US" dirty="0">
                <a:solidFill>
                  <a:schemeClr val="accent6">
                    <a:lumMod val="75000"/>
                  </a:schemeClr>
                </a:solidFill>
                <a:latin typeface="Times New Roman" panose="02020603050405020304" pitchFamily="18" charset="0"/>
                <a:cs typeface="Times New Roman" panose="02020603050405020304" pitchFamily="18" charset="0"/>
              </a:rPr>
              <a:t> do NN </a:t>
            </a:r>
            <a:r>
              <a:rPr lang="en-US" dirty="0" err="1">
                <a:solidFill>
                  <a:schemeClr val="accent6">
                    <a:lumMod val="75000"/>
                  </a:schemeClr>
                </a:solidFill>
                <a:latin typeface="Times New Roman" panose="02020603050405020304" pitchFamily="18" charset="0"/>
                <a:cs typeface="Times New Roman" panose="02020603050405020304" pitchFamily="18" charset="0"/>
              </a:rPr>
              <a:t>chỉ</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312426" y="2909000"/>
            <a:ext cx="8705737" cy="523220"/>
          </a:xfrm>
          <a:prstGeom prst="rect">
            <a:avLst/>
          </a:prstGeom>
        </p:spPr>
        <p:txBody>
          <a:bodyPr wrap="square">
            <a:spAutoFit/>
          </a:bodyPr>
          <a:lstStyle/>
          <a:p>
            <a:r>
              <a:rPr lang="en-US" b="1" dirty="0" smtClean="0">
                <a:solidFill>
                  <a:srgbClr val="7030A0"/>
                </a:solidFill>
                <a:latin typeface="Times New Roman" panose="02020603050405020304" pitchFamily="18" charset="0"/>
                <a:cs typeface="Times New Roman" panose="02020603050405020304" pitchFamily="18" charset="0"/>
              </a:rPr>
              <a:t>(2) </a:t>
            </a:r>
            <a:r>
              <a:rPr lang="en-US" b="1" dirty="0" err="1" smtClean="0">
                <a:solidFill>
                  <a:srgbClr val="7030A0"/>
                </a:solidFill>
                <a:latin typeface="Times New Roman" panose="02020603050405020304" pitchFamily="18" charset="0"/>
                <a:cs typeface="Times New Roman" panose="02020603050405020304" pitchFamily="18" charset="0"/>
              </a:rPr>
              <a:t>Các</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mẫu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hợp</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đồng</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về</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nhà</a:t>
            </a:r>
            <a:r>
              <a:rPr lang="en-US" b="1" dirty="0" smtClean="0">
                <a:solidFill>
                  <a:srgbClr val="7030A0"/>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HĐ </a:t>
            </a:r>
            <a:r>
              <a:rPr lang="en-US" dirty="0" err="1">
                <a:solidFill>
                  <a:schemeClr val="accent6">
                    <a:lumMod val="75000"/>
                  </a:schemeClr>
                </a:solidFill>
                <a:latin typeface="Times New Roman" panose="02020603050405020304" pitchFamily="18" charset="0"/>
                <a:cs typeface="Times New Roman" panose="02020603050405020304" pitchFamily="18" charset="0"/>
              </a:rPr>
              <a:t>mua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phục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vụ</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TĐC;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HĐ </a:t>
            </a:r>
            <a:r>
              <a:rPr lang="en-US" dirty="0" err="1">
                <a:solidFill>
                  <a:schemeClr val="accent6">
                    <a:lumMod val="75000"/>
                  </a:schemeClr>
                </a:solidFill>
                <a:latin typeface="Times New Roman" panose="02020603050405020304" pitchFamily="18" charset="0"/>
                <a:cs typeface="Times New Roman" panose="02020603050405020304" pitchFamily="18" charset="0"/>
              </a:rPr>
              <a:t>cho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thuê</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TĐC,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cũ</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thuộc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tài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sản</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công;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HĐ </a:t>
            </a:r>
            <a:r>
              <a:rPr lang="en-US" dirty="0" err="1">
                <a:solidFill>
                  <a:schemeClr val="accent6">
                    <a:lumMod val="75000"/>
                  </a:schemeClr>
                </a:solidFill>
                <a:latin typeface="Times New Roman" panose="02020603050405020304" pitchFamily="18" charset="0"/>
                <a:cs typeface="Times New Roman" panose="02020603050405020304" pitchFamily="18" charset="0"/>
              </a:rPr>
              <a:t>mua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cho</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thuê</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NOXH; </a:t>
            </a:r>
            <a:r>
              <a:rPr lang="en-US" dirty="0" err="1">
                <a:solidFill>
                  <a:schemeClr val="accent6">
                    <a:lumMod val="75000"/>
                  </a:schemeClr>
                </a:solidFill>
                <a:latin typeface="Times New Roman" panose="02020603050405020304" pitchFamily="18" charset="0"/>
                <a:cs typeface="Times New Roman" panose="02020603050405020304" pitchFamily="18" charset="0"/>
              </a:rPr>
              <a:t>mẫu</a:t>
            </a:r>
            <a:r>
              <a:rPr lang="en-US" dirty="0">
                <a:solidFill>
                  <a:schemeClr val="accent6">
                    <a:lumMod val="75000"/>
                  </a:schemeClr>
                </a:solidFill>
                <a:latin typeface="Times New Roman" panose="02020603050405020304" pitchFamily="18" charset="0"/>
                <a:cs typeface="Times New Roman" panose="02020603050405020304" pitchFamily="18" charset="0"/>
              </a:rPr>
              <a:t> HĐ </a:t>
            </a:r>
            <a:r>
              <a:rPr lang="en-US" dirty="0" err="1">
                <a:solidFill>
                  <a:schemeClr val="accent6">
                    <a:lumMod val="75000"/>
                  </a:schemeClr>
                </a:solidFill>
                <a:latin typeface="Times New Roman" panose="02020603050405020304" pitchFamily="18" charset="0"/>
                <a:cs typeface="Times New Roman" panose="02020603050405020304" pitchFamily="18" charset="0"/>
              </a:rPr>
              <a:t>mua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bán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cũ</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thuộc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tài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sản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công</a:t>
            </a:r>
            <a:r>
              <a:rPr lang="en-US" dirty="0">
                <a:solidFill>
                  <a:schemeClr val="accent6">
                    <a:lumMod val="75000"/>
                  </a:schemeClr>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4721062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4"/>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52704"/>
            <a:ext cx="9137132" cy="5143500"/>
          </a:xfrm>
          <a:prstGeom prst="rect">
            <a:avLst/>
          </a:prstGeom>
        </p:spPr>
      </p:pic>
      <p:sp>
        <p:nvSpPr>
          <p:cNvPr id="14" name="Google Shape;754;p48"/>
          <p:cNvSpPr txBox="1">
            <a:spLocks noGrp="1"/>
          </p:cNvSpPr>
          <p:nvPr>
            <p:ph type="title"/>
          </p:nvPr>
        </p:nvSpPr>
        <p:spPr>
          <a:xfrm>
            <a:off x="2050182" y="2030724"/>
            <a:ext cx="4562374" cy="776645"/>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4400" dirty="0" smtClean="0">
                <a:solidFill>
                  <a:srgbClr val="7030A0"/>
                </a:solidFill>
                <a:latin typeface="Times New Roman" panose="02020603050405020304" pitchFamily="18" charset="0"/>
                <a:cs typeface="Times New Roman" panose="02020603050405020304" pitchFamily="18" charset="0"/>
              </a:rPr>
              <a:t>XIN CẢM ƠN</a:t>
            </a:r>
            <a:endParaRPr sz="4400" dirty="0">
              <a:solidFill>
                <a:srgbClr val="7030A0"/>
              </a:solidFill>
              <a:latin typeface="Times New Roman" panose="02020603050405020304" pitchFamily="18" charset="0"/>
              <a:cs typeface="Times New Roman" panose="02020603050405020304" pitchFamily="18" charset="0"/>
            </a:endParaRPr>
          </a:p>
        </p:txBody>
      </p:sp>
      <p:sp>
        <p:nvSpPr>
          <p:cNvPr id="16" name="Google Shape;248;p37"/>
          <p:cNvSpPr txBox="1">
            <a:spLocks noGrp="1"/>
          </p:cNvSpPr>
          <p:nvPr>
            <p:ph type="subTitle" idx="1"/>
          </p:nvPr>
        </p:nvSpPr>
        <p:spPr>
          <a:xfrm>
            <a:off x="2234137" y="3616205"/>
            <a:ext cx="3852000" cy="409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000" b="1" smtClean="0">
                <a:solidFill>
                  <a:srgbClr val="00B050"/>
                </a:solidFill>
                <a:latin typeface="Times New Roman" panose="02020603050405020304" pitchFamily="18" charset="0"/>
                <a:cs typeface="Times New Roman" panose="02020603050405020304" pitchFamily="18" charset="0"/>
              </a:rPr>
              <a:t>BỘ XÂY </a:t>
            </a:r>
            <a:r>
              <a:rPr lang="en" sz="2000" b="1" smtClean="0">
                <a:solidFill>
                  <a:srgbClr val="00B050"/>
                </a:solidFill>
                <a:latin typeface="Times New Roman" panose="02020603050405020304" pitchFamily="18" charset="0"/>
                <a:cs typeface="Times New Roman" panose="02020603050405020304" pitchFamily="18" charset="0"/>
              </a:rPr>
              <a:t>DỰNG</a:t>
            </a:r>
            <a:endParaRPr lang="en" sz="2000" b="1"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36911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50" name="Google Shape;350;p39"/>
          <p:cNvSpPr txBox="1">
            <a:spLocks noGrp="1"/>
          </p:cNvSpPr>
          <p:nvPr>
            <p:ph type="title" idx="21"/>
          </p:nvPr>
        </p:nvSpPr>
        <p:spPr>
          <a:xfrm>
            <a:off x="44450" y="202675"/>
            <a:ext cx="9048750" cy="640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smtClean="0">
                <a:solidFill>
                  <a:srgbClr val="FF0000"/>
                </a:solidFill>
                <a:latin typeface="Times New Roman" panose="02020603050405020304" pitchFamily="18" charset="0"/>
                <a:cs typeface="Times New Roman" panose="02020603050405020304" pitchFamily="18" charset="0"/>
              </a:rPr>
              <a:t>CÁC NỘI </a:t>
            </a:r>
            <a:r>
              <a:rPr lang="en" sz="2400" smtClean="0">
                <a:solidFill>
                  <a:srgbClr val="FF0000"/>
                </a:solidFill>
                <a:latin typeface="Times New Roman" panose="02020603050405020304" pitchFamily="18" charset="0"/>
                <a:cs typeface="Times New Roman" panose="02020603050405020304" pitchFamily="18" charset="0"/>
              </a:rPr>
              <a:t>DUNG CHÍNH CỦA PHÁP LUẬT VỀ NHÀ Ở</a:t>
            </a:r>
            <a:endParaRPr sz="2400" dirty="0">
              <a:solidFill>
                <a:srgbClr val="FF0000"/>
              </a:solidFill>
              <a:latin typeface="Times New Roman" panose="02020603050405020304" pitchFamily="18" charset="0"/>
              <a:cs typeface="Times New Roman" panose="02020603050405020304" pitchFamily="18" charset="0"/>
            </a:endParaRPr>
          </a:p>
        </p:txBody>
      </p:sp>
      <p:grpSp>
        <p:nvGrpSpPr>
          <p:cNvPr id="351" name="Google Shape;351;p39"/>
          <p:cNvGrpSpPr/>
          <p:nvPr/>
        </p:nvGrpSpPr>
        <p:grpSpPr>
          <a:xfrm>
            <a:off x="8132111" y="265324"/>
            <a:ext cx="583790" cy="549355"/>
            <a:chOff x="1649829" y="1700610"/>
            <a:chExt cx="470343" cy="439203"/>
          </a:xfrm>
        </p:grpSpPr>
        <p:sp>
          <p:nvSpPr>
            <p:cNvPr id="352" name="Google Shape;352;p39"/>
            <p:cNvSpPr/>
            <p:nvPr/>
          </p:nvSpPr>
          <p:spPr>
            <a:xfrm>
              <a:off x="1767926" y="2025006"/>
              <a:ext cx="96769" cy="114806"/>
            </a:xfrm>
            <a:custGeom>
              <a:avLst/>
              <a:gdLst/>
              <a:ahLst/>
              <a:cxnLst/>
              <a:rect l="l" t="t" r="r" b="b"/>
              <a:pathLst>
                <a:path w="1706" h="2024" extrusionOk="0">
                  <a:moveTo>
                    <a:pt x="854" y="1"/>
                  </a:moveTo>
                  <a:lnTo>
                    <a:pt x="549" y="675"/>
                  </a:lnTo>
                  <a:lnTo>
                    <a:pt x="1" y="1013"/>
                  </a:lnTo>
                  <a:lnTo>
                    <a:pt x="549" y="1350"/>
                  </a:lnTo>
                  <a:lnTo>
                    <a:pt x="854" y="2024"/>
                  </a:lnTo>
                  <a:lnTo>
                    <a:pt x="1157" y="1350"/>
                  </a:lnTo>
                  <a:lnTo>
                    <a:pt x="1706" y="1013"/>
                  </a:lnTo>
                  <a:lnTo>
                    <a:pt x="1157" y="675"/>
                  </a:lnTo>
                  <a:lnTo>
                    <a:pt x="85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39"/>
            <p:cNvSpPr/>
            <p:nvPr/>
          </p:nvSpPr>
          <p:spPr>
            <a:xfrm>
              <a:off x="1977345" y="1767315"/>
              <a:ext cx="142827" cy="169600"/>
            </a:xfrm>
            <a:custGeom>
              <a:avLst/>
              <a:gdLst/>
              <a:ahLst/>
              <a:cxnLst/>
              <a:rect l="l" t="t" r="r" b="b"/>
              <a:pathLst>
                <a:path w="2518" h="2990" extrusionOk="0">
                  <a:moveTo>
                    <a:pt x="1258" y="1"/>
                  </a:moveTo>
                  <a:lnTo>
                    <a:pt x="810" y="996"/>
                  </a:lnTo>
                  <a:lnTo>
                    <a:pt x="0" y="1495"/>
                  </a:lnTo>
                  <a:lnTo>
                    <a:pt x="810" y="1993"/>
                  </a:lnTo>
                  <a:lnTo>
                    <a:pt x="1258" y="2989"/>
                  </a:lnTo>
                  <a:lnTo>
                    <a:pt x="1707" y="1993"/>
                  </a:lnTo>
                  <a:lnTo>
                    <a:pt x="2517" y="1495"/>
                  </a:lnTo>
                  <a:lnTo>
                    <a:pt x="1707" y="996"/>
                  </a:lnTo>
                  <a:lnTo>
                    <a:pt x="12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p:nvPr/>
          </p:nvSpPr>
          <p:spPr>
            <a:xfrm>
              <a:off x="1649829" y="1700610"/>
              <a:ext cx="64550" cy="76632"/>
            </a:xfrm>
            <a:custGeom>
              <a:avLst/>
              <a:gdLst/>
              <a:ahLst/>
              <a:cxnLst/>
              <a:rect l="l" t="t" r="r" b="b"/>
              <a:pathLst>
                <a:path w="1138" h="1351" extrusionOk="0">
                  <a:moveTo>
                    <a:pt x="569" y="1"/>
                  </a:moveTo>
                  <a:lnTo>
                    <a:pt x="366" y="451"/>
                  </a:lnTo>
                  <a:lnTo>
                    <a:pt x="1" y="675"/>
                  </a:lnTo>
                  <a:lnTo>
                    <a:pt x="366" y="901"/>
                  </a:lnTo>
                  <a:lnTo>
                    <a:pt x="569" y="1351"/>
                  </a:lnTo>
                  <a:lnTo>
                    <a:pt x="771" y="901"/>
                  </a:lnTo>
                  <a:lnTo>
                    <a:pt x="1137" y="675"/>
                  </a:lnTo>
                  <a:lnTo>
                    <a:pt x="771" y="451"/>
                  </a:lnTo>
                  <a:lnTo>
                    <a:pt x="56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333;p39"/>
          <p:cNvSpPr txBox="1">
            <a:spLocks noGrp="1"/>
          </p:cNvSpPr>
          <p:nvPr>
            <p:ph type="title" idx="2"/>
          </p:nvPr>
        </p:nvSpPr>
        <p:spPr>
          <a:xfrm>
            <a:off x="491519" y="1135160"/>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a:solidFill>
                  <a:srgbClr val="ED2727"/>
                </a:solidFill>
                <a:latin typeface="Times New Roman" panose="02020603050405020304" pitchFamily="18" charset="0"/>
                <a:cs typeface="Times New Roman" panose="02020603050405020304" pitchFamily="18" charset="0"/>
              </a:rPr>
              <a:t>01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44" name="Google Shape;332;p39"/>
          <p:cNvSpPr txBox="1">
            <a:spLocks noGrp="1"/>
          </p:cNvSpPr>
          <p:nvPr>
            <p:ph type="title"/>
          </p:nvPr>
        </p:nvSpPr>
        <p:spPr>
          <a:xfrm>
            <a:off x="870458" y="1184328"/>
            <a:ext cx="2846101" cy="457200"/>
          </a:xfrm>
          <a:prstGeom prst="rect">
            <a:avLst/>
          </a:prstGeom>
        </p:spPr>
        <p:txBody>
          <a:bodyPr spcFirstLastPara="1" wrap="square" lIns="91425" tIns="91425" rIns="91425" bIns="91425" anchor="b" anchorCtr="0">
            <a:noAutofit/>
          </a:bodyPr>
          <a:lstStyle/>
          <a:p>
            <a:pPr lvl="0"/>
            <a:r>
              <a:rPr lang="en-US" sz="1400" smtClean="0">
                <a:latin typeface="Times New Roman" panose="02020603050405020304" pitchFamily="18" charset="0"/>
                <a:cs typeface="Times New Roman" panose="02020603050405020304" pitchFamily="18" charset="0"/>
              </a:rPr>
              <a:t>QUY </a:t>
            </a:r>
            <a:r>
              <a:rPr lang="en-US" sz="1400" dirty="0">
                <a:latin typeface="Times New Roman" panose="02020603050405020304" pitchFamily="18" charset="0"/>
                <a:cs typeface="Times New Roman" panose="02020603050405020304" pitchFamily="18" charset="0"/>
              </a:rPr>
              <a:t>ĐỊNH CHUNG</a:t>
            </a:r>
          </a:p>
        </p:txBody>
      </p:sp>
      <p:sp>
        <p:nvSpPr>
          <p:cNvPr id="45" name="Google Shape;335;p39"/>
          <p:cNvSpPr txBox="1">
            <a:spLocks noGrp="1"/>
          </p:cNvSpPr>
          <p:nvPr>
            <p:ph type="title" idx="3"/>
          </p:nvPr>
        </p:nvSpPr>
        <p:spPr>
          <a:xfrm>
            <a:off x="905881" y="1614988"/>
            <a:ext cx="2011800" cy="416535"/>
          </a:xfrm>
          <a:prstGeom prst="rect">
            <a:avLst/>
          </a:prstGeom>
        </p:spPr>
        <p:txBody>
          <a:bodyPr spcFirstLastPara="1" wrap="square" lIns="91425" tIns="91425" rIns="91425" bIns="91425" anchor="b" anchorCtr="0">
            <a:noAutofit/>
          </a:bodyPr>
          <a:lstStyle/>
          <a:p>
            <a:pPr lvl="0"/>
            <a:r>
              <a:rPr lang="en-US" sz="1400" dirty="0">
                <a:latin typeface="Times New Roman" panose="02020603050405020304" pitchFamily="18" charset="0"/>
                <a:cs typeface="Times New Roman" panose="02020603050405020304" pitchFamily="18" charset="0"/>
              </a:rPr>
              <a:t>SỞ HỮU NHÀ Ở</a:t>
            </a:r>
          </a:p>
        </p:txBody>
      </p:sp>
      <p:sp>
        <p:nvSpPr>
          <p:cNvPr id="46" name="Google Shape;338;p39"/>
          <p:cNvSpPr txBox="1">
            <a:spLocks noGrp="1"/>
          </p:cNvSpPr>
          <p:nvPr>
            <p:ph type="title" idx="6"/>
          </p:nvPr>
        </p:nvSpPr>
        <p:spPr>
          <a:xfrm>
            <a:off x="870458" y="2311105"/>
            <a:ext cx="3882107" cy="348793"/>
          </a:xfrm>
          <a:prstGeom prst="rect">
            <a:avLst/>
          </a:prstGeom>
        </p:spPr>
        <p:txBody>
          <a:bodyPr spcFirstLastPara="1" wrap="square" lIns="91425" tIns="91425" rIns="91425" bIns="91425" anchor="b" anchorCtr="0">
            <a:noAutofit/>
          </a:bodyPr>
          <a:lstStyle/>
          <a:p>
            <a:pPr marL="0" indent="0" algn="just"/>
            <a:r>
              <a:rPr lang="vi-VN" sz="1400" dirty="0">
                <a:latin typeface="Times New Roman" panose="02020603050405020304" pitchFamily="18" charset="0"/>
                <a:cs typeface="Times New Roman" panose="02020603050405020304" pitchFamily="18" charset="0"/>
              </a:rPr>
              <a:t>CHIẾN </a:t>
            </a:r>
            <a:r>
              <a:rPr lang="vi-VN" sz="1400" dirty="0" smtClean="0">
                <a:latin typeface="Times New Roman" panose="02020603050405020304" pitchFamily="18" charset="0"/>
                <a:cs typeface="Times New Roman" panose="02020603050405020304" pitchFamily="18" charset="0"/>
              </a:rPr>
              <a:t>LƯỢC </a:t>
            </a:r>
            <a:r>
              <a:rPr lang="vi-VN" sz="1400" smtClean="0">
                <a:latin typeface="Times New Roman" panose="02020603050405020304" pitchFamily="18" charset="0"/>
                <a:cs typeface="Times New Roman" panose="02020603050405020304" pitchFamily="18" charset="0"/>
              </a:rPr>
              <a:t>P</a:t>
            </a:r>
            <a:r>
              <a:rPr lang="en-US" sz="1400" smtClean="0">
                <a:latin typeface="Times New Roman" panose="02020603050405020304" pitchFamily="18" charset="0"/>
                <a:cs typeface="Times New Roman" panose="02020603050405020304" pitchFamily="18" charset="0"/>
              </a:rPr>
              <a:t>T NO </a:t>
            </a:r>
            <a:r>
              <a:rPr lang="vi-VN" sz="1400" dirty="0" smtClean="0">
                <a:latin typeface="Times New Roman" panose="02020603050405020304" pitchFamily="18" charset="0"/>
                <a:cs typeface="Times New Roman" panose="02020603050405020304" pitchFamily="18" charset="0"/>
              </a:rPr>
              <a:t>QUỐC GIA</a:t>
            </a:r>
            <a:r>
              <a:rPr lang="vi-VN" sz="1400" smtClean="0">
                <a:latin typeface="Times New Roman" panose="02020603050405020304" pitchFamily="18" charset="0"/>
                <a:cs typeface="Times New Roman" panose="02020603050405020304" pitchFamily="18" charset="0"/>
              </a:rPr>
              <a:t>, CHƯƠNG</a:t>
            </a:r>
            <a:r>
              <a:rPr lang="en-US" sz="1400" smtClean="0">
                <a:latin typeface="Times New Roman" panose="02020603050405020304" pitchFamily="18" charset="0"/>
                <a:cs typeface="Times New Roman" panose="02020603050405020304" pitchFamily="18" charset="0"/>
              </a:rPr>
              <a:t/>
            </a:r>
            <a:br>
              <a:rPr lang="en-US" sz="1400" smtClean="0">
                <a:latin typeface="Times New Roman" panose="02020603050405020304" pitchFamily="18" charset="0"/>
                <a:cs typeface="Times New Roman" panose="02020603050405020304" pitchFamily="18" charset="0"/>
              </a:rPr>
            </a:br>
            <a:r>
              <a:rPr lang="en-US" sz="1400" smtClean="0">
                <a:latin typeface="Times New Roman" panose="02020603050405020304" pitchFamily="18" charset="0"/>
                <a:cs typeface="Times New Roman" panose="02020603050405020304" pitchFamily="18" charset="0"/>
              </a:rPr>
              <a:t>T</a:t>
            </a:r>
            <a:r>
              <a:rPr lang="vi-VN" sz="1400" smtClean="0">
                <a:latin typeface="Times New Roman" panose="02020603050405020304" pitchFamily="18" charset="0"/>
                <a:cs typeface="Times New Roman" panose="02020603050405020304" pitchFamily="18" charset="0"/>
              </a:rPr>
              <a:t>RÌNH</a:t>
            </a:r>
            <a:r>
              <a:rPr lang="vi-VN" sz="1400" dirty="0">
                <a:latin typeface="Times New Roman" panose="02020603050405020304" pitchFamily="18" charset="0"/>
                <a:cs typeface="Times New Roman" panose="02020603050405020304" pitchFamily="18" charset="0"/>
              </a:rPr>
              <a:t>, KẾ </a:t>
            </a:r>
            <a:r>
              <a:rPr lang="vi-VN" sz="1400">
                <a:latin typeface="Times New Roman" panose="02020603050405020304" pitchFamily="18" charset="0"/>
                <a:cs typeface="Times New Roman" panose="02020603050405020304" pitchFamily="18" charset="0"/>
              </a:rPr>
              <a:t>HOẠCH </a:t>
            </a:r>
            <a:r>
              <a:rPr lang="en-US" sz="1400" smtClean="0">
                <a:latin typeface="Times New Roman" panose="02020603050405020304" pitchFamily="18" charset="0"/>
                <a:cs typeface="Times New Roman" panose="02020603050405020304" pitchFamily="18" charset="0"/>
              </a:rPr>
              <a:t>PT NHÀ Ở </a:t>
            </a:r>
            <a:r>
              <a:rPr lang="vi-VN" sz="1400" dirty="0">
                <a:latin typeface="Times New Roman" panose="02020603050405020304" pitchFamily="18" charset="0"/>
                <a:cs typeface="Times New Roman" panose="02020603050405020304" pitchFamily="18" charset="0"/>
              </a:rPr>
              <a:t>CẤP TỈNH </a:t>
            </a:r>
          </a:p>
        </p:txBody>
      </p:sp>
      <p:sp>
        <p:nvSpPr>
          <p:cNvPr id="47" name="Google Shape;341;p39"/>
          <p:cNvSpPr txBox="1">
            <a:spLocks noGrp="1"/>
          </p:cNvSpPr>
          <p:nvPr>
            <p:ph type="title" idx="9"/>
          </p:nvPr>
        </p:nvSpPr>
        <p:spPr>
          <a:xfrm>
            <a:off x="903200" y="2631000"/>
            <a:ext cx="3859672"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PHÁT TRIỂN NHÀ </a:t>
            </a:r>
            <a:r>
              <a:rPr lang="en" sz="1400" dirty="0" smtClean="0">
                <a:latin typeface="Times New Roman" panose="02020603050405020304" pitchFamily="18" charset="0"/>
                <a:cs typeface="Times New Roman" panose="02020603050405020304" pitchFamily="18" charset="0"/>
              </a:rPr>
              <a:t>Ở</a:t>
            </a:r>
            <a:endParaRPr sz="1400" i="1" dirty="0">
              <a:latin typeface="Times New Roman" panose="02020603050405020304" pitchFamily="18" charset="0"/>
              <a:cs typeface="Times New Roman" panose="02020603050405020304" pitchFamily="18" charset="0"/>
            </a:endParaRPr>
          </a:p>
        </p:txBody>
      </p:sp>
      <p:sp>
        <p:nvSpPr>
          <p:cNvPr id="48" name="Google Shape;344;p39"/>
          <p:cNvSpPr txBox="1">
            <a:spLocks noGrp="1"/>
          </p:cNvSpPr>
          <p:nvPr>
            <p:ph type="title" idx="15"/>
          </p:nvPr>
        </p:nvSpPr>
        <p:spPr>
          <a:xfrm>
            <a:off x="903201" y="3274261"/>
            <a:ext cx="4295855" cy="348793"/>
          </a:xfrm>
          <a:prstGeom prst="rect">
            <a:avLst/>
          </a:prstGeom>
        </p:spPr>
        <p:txBody>
          <a:bodyPr spcFirstLastPara="1" wrap="square" lIns="91425" tIns="91425" rIns="91425" bIns="91425" anchor="b" anchorCtr="0">
            <a:noAutofit/>
          </a:bodyPr>
          <a:lstStyle/>
          <a:p>
            <a:pPr marL="0" indent="0"/>
            <a:r>
              <a:rPr lang="en" sz="1400" dirty="0">
                <a:latin typeface="Times New Roman" panose="02020603050405020304" pitchFamily="18" charset="0"/>
                <a:cs typeface="Times New Roman" panose="02020603050405020304" pitchFamily="18" charset="0"/>
              </a:rPr>
              <a:t>CẢI TẠO, XÂY DỰNG LẠI NHÀ CHUNG CƯ</a:t>
            </a:r>
            <a:endParaRPr sz="1400" dirty="0">
              <a:latin typeface="Times New Roman" panose="02020603050405020304" pitchFamily="18" charset="0"/>
              <a:cs typeface="Times New Roman" panose="02020603050405020304" pitchFamily="18" charset="0"/>
            </a:endParaRPr>
          </a:p>
        </p:txBody>
      </p:sp>
      <p:sp>
        <p:nvSpPr>
          <p:cNvPr id="50" name="Google Shape;332;p39"/>
          <p:cNvSpPr txBox="1">
            <a:spLocks noGrp="1"/>
          </p:cNvSpPr>
          <p:nvPr>
            <p:ph type="title"/>
          </p:nvPr>
        </p:nvSpPr>
        <p:spPr>
          <a:xfrm>
            <a:off x="892893" y="4264405"/>
            <a:ext cx="3811465" cy="347233"/>
          </a:xfrm>
          <a:prstGeom prst="rect">
            <a:avLst/>
          </a:prstGeom>
        </p:spPr>
        <p:txBody>
          <a:bodyPr spcFirstLastPara="1" wrap="square" lIns="91425" tIns="91425" rIns="91425" bIns="91425" anchor="b" anchorCtr="0">
            <a:noAutofit/>
          </a:bodyPr>
          <a:lstStyle/>
          <a:p>
            <a:pPr lvl="0"/>
            <a:r>
              <a:rPr lang="en-US" sz="1400" dirty="0">
                <a:latin typeface="Times New Roman" panose="02020603050405020304" pitchFamily="18" charset="0"/>
                <a:cs typeface="Times New Roman" panose="02020603050405020304" pitchFamily="18" charset="0"/>
              </a:rPr>
              <a:t>TÀI CHÍNH ĐỂ </a:t>
            </a:r>
            <a:r>
              <a:rPr lang="en-US" sz="1400" dirty="0" smtClean="0">
                <a:latin typeface="Times New Roman" panose="02020603050405020304" pitchFamily="18" charset="0"/>
                <a:cs typeface="Times New Roman" panose="02020603050405020304" pitchFamily="18" charset="0"/>
              </a:rPr>
              <a:t>PHÁT TRIỂN NHÀ Ở</a:t>
            </a:r>
            <a:endParaRPr lang="en-US" sz="1400" dirty="0">
              <a:latin typeface="Times New Roman" panose="02020603050405020304" pitchFamily="18" charset="0"/>
              <a:cs typeface="Times New Roman" panose="02020603050405020304" pitchFamily="18" charset="0"/>
            </a:endParaRPr>
          </a:p>
        </p:txBody>
      </p:sp>
      <p:sp>
        <p:nvSpPr>
          <p:cNvPr id="51" name="Google Shape;335;p39"/>
          <p:cNvSpPr txBox="1">
            <a:spLocks noGrp="1"/>
          </p:cNvSpPr>
          <p:nvPr>
            <p:ph type="title" idx="3"/>
          </p:nvPr>
        </p:nvSpPr>
        <p:spPr>
          <a:xfrm>
            <a:off x="5501053" y="1267336"/>
            <a:ext cx="2711177" cy="348792"/>
          </a:xfrm>
          <a:prstGeom prst="rect">
            <a:avLst/>
          </a:prstGeom>
        </p:spPr>
        <p:txBody>
          <a:bodyPr spcFirstLastPara="1" wrap="square" lIns="91425" tIns="91425" rIns="91425" bIns="91425" anchor="b" anchorCtr="0">
            <a:noAutofit/>
          </a:bodyPr>
          <a:lstStyle/>
          <a:p>
            <a:pPr lvl="0"/>
            <a:r>
              <a:rPr lang="en-US" sz="1400" dirty="0">
                <a:latin typeface="Times New Roman" panose="02020603050405020304" pitchFamily="18" charset="0"/>
                <a:cs typeface="Times New Roman" panose="02020603050405020304" pitchFamily="18" charset="0"/>
              </a:rPr>
              <a:t>QUẢN LÝ, SỬ DỤNG NHÀ Ở</a:t>
            </a:r>
          </a:p>
        </p:txBody>
      </p:sp>
      <p:sp>
        <p:nvSpPr>
          <p:cNvPr id="52" name="Google Shape;333;p39"/>
          <p:cNvSpPr txBox="1">
            <a:spLocks noGrp="1"/>
          </p:cNvSpPr>
          <p:nvPr>
            <p:ph type="title" idx="2"/>
          </p:nvPr>
        </p:nvSpPr>
        <p:spPr>
          <a:xfrm>
            <a:off x="499374" y="1535744"/>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3" name="Google Shape;333;p39"/>
          <p:cNvSpPr txBox="1">
            <a:spLocks noGrp="1"/>
          </p:cNvSpPr>
          <p:nvPr>
            <p:ph type="title" idx="2"/>
          </p:nvPr>
        </p:nvSpPr>
        <p:spPr>
          <a:xfrm>
            <a:off x="499373" y="2044283"/>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03</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4" name="Google Shape;333;p39"/>
          <p:cNvSpPr txBox="1">
            <a:spLocks noGrp="1"/>
          </p:cNvSpPr>
          <p:nvPr>
            <p:ph type="title" idx="2"/>
          </p:nvPr>
        </p:nvSpPr>
        <p:spPr>
          <a:xfrm>
            <a:off x="499079" y="2561845"/>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04</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55" name="Google Shape;341;p39"/>
          <p:cNvSpPr txBox="1">
            <a:spLocks noGrp="1"/>
          </p:cNvSpPr>
          <p:nvPr>
            <p:ph type="title" idx="9"/>
          </p:nvPr>
        </p:nvSpPr>
        <p:spPr>
          <a:xfrm>
            <a:off x="5504855" y="1996185"/>
            <a:ext cx="2415086" cy="457200"/>
          </a:xfrm>
          <a:prstGeom prst="rect">
            <a:avLst/>
          </a:prstGeom>
        </p:spPr>
        <p:txBody>
          <a:bodyPr spcFirstLastPara="1" wrap="square" lIns="91425" tIns="91425" rIns="91425" bIns="91425" anchor="b" anchorCtr="0">
            <a:noAutofit/>
          </a:bodyPr>
          <a:lstStyle/>
          <a:p>
            <a:pPr lvl="0"/>
            <a:r>
              <a:rPr lang="en" sz="1400" dirty="0">
                <a:latin typeface="Times New Roman" panose="02020603050405020304" pitchFamily="18" charset="0"/>
                <a:cs typeface="Times New Roman" panose="02020603050405020304" pitchFamily="18" charset="0"/>
              </a:rPr>
              <a:t>GIAO DỊCH VỀ NHÀ Ở</a:t>
            </a:r>
            <a:endParaRPr sz="1400" dirty="0">
              <a:latin typeface="Times New Roman" panose="02020603050405020304" pitchFamily="18" charset="0"/>
              <a:cs typeface="Times New Roman" panose="02020603050405020304" pitchFamily="18" charset="0"/>
            </a:endParaRPr>
          </a:p>
        </p:txBody>
      </p:sp>
      <p:sp>
        <p:nvSpPr>
          <p:cNvPr id="56" name="Google Shape;344;p39"/>
          <p:cNvSpPr txBox="1">
            <a:spLocks noGrp="1"/>
          </p:cNvSpPr>
          <p:nvPr>
            <p:ph type="title" idx="15"/>
          </p:nvPr>
        </p:nvSpPr>
        <p:spPr>
          <a:xfrm>
            <a:off x="5523721" y="2523847"/>
            <a:ext cx="3225416" cy="723788"/>
          </a:xfrm>
          <a:prstGeom prst="rect">
            <a:avLst/>
          </a:prstGeom>
        </p:spPr>
        <p:txBody>
          <a:bodyPr spcFirstLastPara="1" wrap="square" lIns="91425" tIns="91425" rIns="91425" bIns="91425" anchor="b" anchorCtr="0">
            <a:noAutofit/>
          </a:bodyPr>
          <a:lstStyle/>
          <a:p>
            <a:pPr lvl="0" algn="just"/>
            <a:r>
              <a:rPr lang="en" sz="1400" dirty="0">
                <a:latin typeface="Times New Roman" panose="02020603050405020304" pitchFamily="18" charset="0"/>
                <a:cs typeface="Times New Roman" panose="02020603050405020304" pitchFamily="18" charset="0"/>
              </a:rPr>
              <a:t>QUẢN LÝ </a:t>
            </a:r>
            <a:r>
              <a:rPr lang="en" sz="1400" dirty="0" smtClean="0">
                <a:latin typeface="Times New Roman" panose="02020603050405020304" pitchFamily="18" charset="0"/>
                <a:cs typeface="Times New Roman" panose="02020603050405020304" pitchFamily="18" charset="0"/>
              </a:rPr>
              <a:t>NHÀ NƯỚC </a:t>
            </a:r>
            <a:r>
              <a:rPr lang="en" sz="1400" dirty="0">
                <a:latin typeface="Times New Roman" panose="02020603050405020304" pitchFamily="18" charset="0"/>
                <a:cs typeface="Times New Roman" panose="02020603050405020304" pitchFamily="18" charset="0"/>
              </a:rPr>
              <a:t>VỀ NHÀ </a:t>
            </a:r>
            <a:r>
              <a:rPr lang="en" sz="1400" dirty="0" smtClean="0">
                <a:latin typeface="Times New Roman" panose="02020603050405020304" pitchFamily="18" charset="0"/>
                <a:cs typeface="Times New Roman" panose="02020603050405020304" pitchFamily="18" charset="0"/>
              </a:rPr>
              <a:t>Ở, </a:t>
            </a:r>
            <a:r>
              <a:rPr lang="en-US" sz="1400" dirty="0">
                <a:latin typeface="Times New Roman" panose="02020603050405020304" pitchFamily="18" charset="0"/>
                <a:cs typeface="Times New Roman" panose="02020603050405020304" pitchFamily="18" charset="0"/>
              </a:rPr>
              <a:t>GIẢI QUYẾT TRANH CHẤP VÀ XỬ LÝ VI </a:t>
            </a:r>
            <a:r>
              <a:rPr lang="en-US" sz="1400" dirty="0" smtClean="0">
                <a:latin typeface="Times New Roman" panose="02020603050405020304" pitchFamily="18" charset="0"/>
                <a:cs typeface="Times New Roman" panose="02020603050405020304" pitchFamily="18" charset="0"/>
              </a:rPr>
              <a:t>PHẠM</a:t>
            </a:r>
            <a:endParaRPr sz="1400" dirty="0">
              <a:latin typeface="Times New Roman" panose="02020603050405020304" pitchFamily="18" charset="0"/>
              <a:cs typeface="Times New Roman" panose="02020603050405020304" pitchFamily="18" charset="0"/>
            </a:endParaRPr>
          </a:p>
        </p:txBody>
      </p:sp>
      <p:sp>
        <p:nvSpPr>
          <p:cNvPr id="20" name="Rectangle 19"/>
          <p:cNvSpPr/>
          <p:nvPr/>
        </p:nvSpPr>
        <p:spPr>
          <a:xfrm>
            <a:off x="5501053" y="3279017"/>
            <a:ext cx="2387192" cy="307777"/>
          </a:xfrm>
          <a:prstGeom prst="rect">
            <a:avLst/>
          </a:prstGeom>
        </p:spPr>
        <p:txBody>
          <a:bodyPr wrap="none">
            <a:spAutoFit/>
          </a:bodyPr>
          <a:lstStyle/>
          <a:p>
            <a:pPr lvl="0"/>
            <a:r>
              <a:rPr lang="en-US" b="1" dirty="0" smtClean="0">
                <a:latin typeface="Times New Roman" panose="02020603050405020304" pitchFamily="18" charset="0"/>
                <a:cs typeface="Times New Roman" panose="02020603050405020304" pitchFamily="18" charset="0"/>
              </a:rPr>
              <a:t>QUY ĐỊNH CHUYỂN TIẾP</a:t>
            </a:r>
            <a:endParaRPr lang="en-US" b="1" dirty="0">
              <a:latin typeface="Times New Roman" panose="02020603050405020304" pitchFamily="18" charset="0"/>
              <a:cs typeface="Times New Roman" panose="02020603050405020304" pitchFamily="18" charset="0"/>
            </a:endParaRPr>
          </a:p>
        </p:txBody>
      </p:sp>
      <p:sp>
        <p:nvSpPr>
          <p:cNvPr id="58" name="Google Shape;333;p39"/>
          <p:cNvSpPr txBox="1">
            <a:spLocks noGrp="1"/>
          </p:cNvSpPr>
          <p:nvPr>
            <p:ph type="title" idx="2"/>
          </p:nvPr>
        </p:nvSpPr>
        <p:spPr>
          <a:xfrm>
            <a:off x="499079" y="313739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05</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60" name="Google Shape;333;p39"/>
          <p:cNvSpPr txBox="1">
            <a:spLocks noGrp="1"/>
          </p:cNvSpPr>
          <p:nvPr>
            <p:ph type="title" idx="2"/>
          </p:nvPr>
        </p:nvSpPr>
        <p:spPr>
          <a:xfrm>
            <a:off x="499672" y="3629132"/>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06</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61" name="Google Shape;333;p39"/>
          <p:cNvSpPr txBox="1">
            <a:spLocks noGrp="1"/>
          </p:cNvSpPr>
          <p:nvPr>
            <p:ph type="title" idx="2"/>
          </p:nvPr>
        </p:nvSpPr>
        <p:spPr>
          <a:xfrm>
            <a:off x="533583" y="4104854"/>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dirty="0" smtClean="0">
                <a:solidFill>
                  <a:srgbClr val="ED2727"/>
                </a:solidFill>
                <a:latin typeface="Times New Roman" panose="02020603050405020304" pitchFamily="18" charset="0"/>
                <a:cs typeface="Times New Roman" panose="02020603050405020304" pitchFamily="18" charset="0"/>
              </a:rPr>
              <a:t>07</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62" name="Google Shape;333;p39"/>
          <p:cNvSpPr txBox="1">
            <a:spLocks noGrp="1"/>
          </p:cNvSpPr>
          <p:nvPr>
            <p:ph type="title" idx="2"/>
          </p:nvPr>
        </p:nvSpPr>
        <p:spPr>
          <a:xfrm>
            <a:off x="5109244" y="156399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smtClean="0">
                <a:solidFill>
                  <a:srgbClr val="ED2727"/>
                </a:solidFill>
                <a:latin typeface="Times New Roman" panose="02020603050405020304" pitchFamily="18" charset="0"/>
                <a:cs typeface="Times New Roman" panose="02020603050405020304" pitchFamily="18" charset="0"/>
              </a:rPr>
              <a:t>09</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63" name="Google Shape;333;p39"/>
          <p:cNvSpPr txBox="1">
            <a:spLocks noGrp="1"/>
          </p:cNvSpPr>
          <p:nvPr>
            <p:ph type="title" idx="2"/>
          </p:nvPr>
        </p:nvSpPr>
        <p:spPr>
          <a:xfrm>
            <a:off x="5105983" y="1946811"/>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US" sz="1800" smtClean="0">
                <a:solidFill>
                  <a:srgbClr val="ED2727"/>
                </a:solidFill>
                <a:latin typeface="Times New Roman" panose="02020603050405020304" pitchFamily="18" charset="0"/>
                <a:cs typeface="Times New Roman" panose="02020603050405020304" pitchFamily="18" charset="0"/>
              </a:rPr>
              <a:t>10</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64" name="Google Shape;333;p39"/>
          <p:cNvSpPr txBox="1">
            <a:spLocks noGrp="1"/>
          </p:cNvSpPr>
          <p:nvPr>
            <p:ph type="title" idx="2"/>
          </p:nvPr>
        </p:nvSpPr>
        <p:spPr>
          <a:xfrm>
            <a:off x="5104761" y="2428658"/>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smtClean="0">
                <a:solidFill>
                  <a:srgbClr val="ED2727"/>
                </a:solidFill>
                <a:latin typeface="Times New Roman" panose="02020603050405020304" pitchFamily="18" charset="0"/>
                <a:cs typeface="Times New Roman" panose="02020603050405020304" pitchFamily="18" charset="0"/>
              </a:rPr>
              <a:t>11</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27" name="Google Shape;341;p39"/>
          <p:cNvSpPr txBox="1">
            <a:spLocks noGrp="1"/>
          </p:cNvSpPr>
          <p:nvPr>
            <p:ph type="title" idx="9"/>
          </p:nvPr>
        </p:nvSpPr>
        <p:spPr>
          <a:xfrm>
            <a:off x="5501053" y="1585475"/>
            <a:ext cx="4210445" cy="457200"/>
          </a:xfrm>
          <a:prstGeom prst="rect">
            <a:avLst/>
          </a:prstGeom>
        </p:spPr>
        <p:txBody>
          <a:bodyPr spcFirstLastPara="1" wrap="square" lIns="91425" tIns="91425" rIns="91425" bIns="91425" anchor="b" anchorCtr="0">
            <a:noAutofit/>
          </a:bodyPr>
          <a:lstStyle/>
          <a:p>
            <a:pPr lvl="0"/>
            <a:r>
              <a:rPr lang="en" sz="1400" dirty="0" smtClean="0">
                <a:latin typeface="Times New Roman" panose="02020603050405020304" pitchFamily="18" charset="0"/>
                <a:cs typeface="Times New Roman" panose="02020603050405020304" pitchFamily="18" charset="0"/>
              </a:rPr>
              <a:t>QUẢN LÝ, SỬ DỤNG NHÀ CHUNG CƯ</a:t>
            </a:r>
            <a:endParaRPr sz="1400" dirty="0">
              <a:latin typeface="Times New Roman" panose="02020603050405020304" pitchFamily="18" charset="0"/>
              <a:cs typeface="Times New Roman" panose="02020603050405020304" pitchFamily="18" charset="0"/>
            </a:endParaRPr>
          </a:p>
        </p:txBody>
      </p:sp>
      <p:sp>
        <p:nvSpPr>
          <p:cNvPr id="28" name="Google Shape;333;p39"/>
          <p:cNvSpPr txBox="1">
            <a:spLocks noGrp="1"/>
          </p:cNvSpPr>
          <p:nvPr>
            <p:ph type="title" idx="2"/>
          </p:nvPr>
        </p:nvSpPr>
        <p:spPr>
          <a:xfrm>
            <a:off x="5097622" y="1132657"/>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smtClean="0">
                <a:solidFill>
                  <a:srgbClr val="ED2727"/>
                </a:solidFill>
                <a:latin typeface="Times New Roman" panose="02020603050405020304" pitchFamily="18" charset="0"/>
                <a:cs typeface="Times New Roman" panose="02020603050405020304" pitchFamily="18" charset="0"/>
              </a:rPr>
              <a:t>08</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29" name="Google Shape;344;p39"/>
          <p:cNvSpPr txBox="1">
            <a:spLocks noGrp="1"/>
          </p:cNvSpPr>
          <p:nvPr>
            <p:ph type="title" idx="15"/>
          </p:nvPr>
        </p:nvSpPr>
        <p:spPr>
          <a:xfrm>
            <a:off x="903200" y="3778955"/>
            <a:ext cx="4295855" cy="348793"/>
          </a:xfrm>
          <a:prstGeom prst="rect">
            <a:avLst/>
          </a:prstGeom>
        </p:spPr>
        <p:txBody>
          <a:bodyPr spcFirstLastPara="1" wrap="square" lIns="91425" tIns="91425" rIns="91425" bIns="91425" anchor="b" anchorCtr="0">
            <a:noAutofit/>
          </a:bodyPr>
          <a:lstStyle/>
          <a:p>
            <a:pPr marL="0" indent="0"/>
            <a:r>
              <a:rPr lang="en" sz="1400" dirty="0" smtClean="0">
                <a:latin typeface="Times New Roman" panose="02020603050405020304" pitchFamily="18" charset="0"/>
                <a:cs typeface="Times New Roman" panose="02020603050405020304" pitchFamily="18" charset="0"/>
              </a:rPr>
              <a:t>CHÍNH SÁCH VỀ NHÀ Ở XÃ HỘI</a:t>
            </a:r>
            <a:endParaRPr sz="1400" dirty="0">
              <a:latin typeface="Times New Roman" panose="02020603050405020304" pitchFamily="18" charset="0"/>
              <a:cs typeface="Times New Roman" panose="02020603050405020304" pitchFamily="18" charset="0"/>
            </a:endParaRPr>
          </a:p>
        </p:txBody>
      </p:sp>
      <p:sp>
        <p:nvSpPr>
          <p:cNvPr id="30" name="Google Shape;333;p39"/>
          <p:cNvSpPr txBox="1">
            <a:spLocks noGrp="1"/>
          </p:cNvSpPr>
          <p:nvPr>
            <p:ph type="title" idx="2"/>
          </p:nvPr>
        </p:nvSpPr>
        <p:spPr>
          <a:xfrm>
            <a:off x="5083342" y="3158506"/>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smtClean="0">
                <a:solidFill>
                  <a:srgbClr val="ED2727"/>
                </a:solidFill>
                <a:latin typeface="Times New Roman" panose="02020603050405020304" pitchFamily="18" charset="0"/>
                <a:cs typeface="Times New Roman" panose="02020603050405020304" pitchFamily="18" charset="0"/>
              </a:rPr>
              <a:t>12</a:t>
            </a:r>
            <a:endParaRPr sz="1800" dirty="0">
              <a:solidFill>
                <a:srgbClr val="ED2727"/>
              </a:solidFill>
              <a:latin typeface="Times New Roman" panose="02020603050405020304" pitchFamily="18" charset="0"/>
              <a:cs typeface="Times New Roman" panose="02020603050405020304" pitchFamily="18" charset="0"/>
            </a:endParaRPr>
          </a:p>
        </p:txBody>
      </p:sp>
      <p:sp>
        <p:nvSpPr>
          <p:cNvPr id="31" name="Rectangle 30"/>
          <p:cNvSpPr/>
          <p:nvPr/>
        </p:nvSpPr>
        <p:spPr>
          <a:xfrm>
            <a:off x="5486773" y="3772811"/>
            <a:ext cx="3286184" cy="738664"/>
          </a:xfrm>
          <a:prstGeom prst="rect">
            <a:avLst/>
          </a:prstGeom>
        </p:spPr>
        <p:txBody>
          <a:bodyPr wrap="square">
            <a:spAutoFit/>
          </a:bodyPr>
          <a:lstStyle/>
          <a:p>
            <a:pPr lvl="0" algn="just"/>
            <a:r>
              <a:rPr lang="en-US" b="1" dirty="0" smtClean="0">
                <a:latin typeface="Times New Roman" panose="02020603050405020304" pitchFamily="18" charset="0"/>
                <a:cs typeface="Times New Roman" panose="02020603050405020304" pitchFamily="18" charset="0"/>
              </a:rPr>
              <a:t>MỘT SỐ NỘI DUNG CỦA THÔNG TƯ SỐ 05/2024/TT-BXD </a:t>
            </a:r>
            <a:r>
              <a:rPr lang="en-US" b="1" smtClean="0">
                <a:latin typeface="Times New Roman" panose="02020603050405020304" pitchFamily="18" charset="0"/>
                <a:cs typeface="Times New Roman" panose="02020603050405020304" pitchFamily="18" charset="0"/>
              </a:rPr>
              <a:t>CỦA BÔ TRƯỞNG BỘ XÂY DỰNG</a:t>
            </a:r>
            <a:endParaRPr lang="en-US" b="1" dirty="0">
              <a:latin typeface="Times New Roman" panose="02020603050405020304" pitchFamily="18" charset="0"/>
              <a:cs typeface="Times New Roman" panose="02020603050405020304" pitchFamily="18" charset="0"/>
            </a:endParaRPr>
          </a:p>
        </p:txBody>
      </p:sp>
      <p:sp>
        <p:nvSpPr>
          <p:cNvPr id="32" name="Google Shape;333;p39"/>
          <p:cNvSpPr txBox="1">
            <a:spLocks noGrp="1"/>
          </p:cNvSpPr>
          <p:nvPr>
            <p:ph type="title" idx="2"/>
          </p:nvPr>
        </p:nvSpPr>
        <p:spPr>
          <a:xfrm>
            <a:off x="5083342" y="3654436"/>
            <a:ext cx="471339" cy="593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1800" smtClean="0">
                <a:solidFill>
                  <a:srgbClr val="ED2727"/>
                </a:solidFill>
                <a:latin typeface="Times New Roman" panose="02020603050405020304" pitchFamily="18" charset="0"/>
                <a:cs typeface="Times New Roman" panose="02020603050405020304" pitchFamily="18" charset="0"/>
              </a:rPr>
              <a:t>13</a:t>
            </a:r>
            <a:endParaRPr sz="1800" dirty="0">
              <a:solidFill>
                <a:srgbClr val="ED2727"/>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617438" y="102412"/>
            <a:ext cx="6523500" cy="442205"/>
          </a:xfrm>
          <a:prstGeom prst="rect">
            <a:avLst/>
          </a:prstGeom>
        </p:spPr>
        <p:txBody>
          <a:bodyPr spcFirstLastPara="1" wrap="square" lIns="91425" tIns="91425" rIns="91425" bIns="91425" anchor="b" anchorCtr="0">
            <a:noAutofit/>
          </a:bodyPr>
          <a:lstStyle/>
          <a:p>
            <a:pPr lvl="0" algn="ctr"/>
            <a:r>
              <a:rPr lang="en-US" sz="2000" dirty="0" smtClean="0">
                <a:solidFill>
                  <a:srgbClr val="FF0000"/>
                </a:solidFill>
                <a:latin typeface="Times New Roman" panose="02020603050405020304" pitchFamily="18" charset="0"/>
                <a:cs typeface="Times New Roman" panose="02020603050405020304" pitchFamily="18" charset="0"/>
              </a:rPr>
              <a:t>01</a:t>
            </a:r>
            <a:r>
              <a:rPr lang="en-US" sz="2000" smtClean="0">
                <a:solidFill>
                  <a:srgbClr val="FF0000"/>
                </a:solidFill>
                <a:latin typeface="Times New Roman" panose="02020603050405020304" pitchFamily="18" charset="0"/>
                <a:cs typeface="Times New Roman" panose="02020603050405020304" pitchFamily="18" charset="0"/>
              </a:rPr>
              <a:t>. QUY </a:t>
            </a:r>
            <a:r>
              <a:rPr lang="en-US" sz="2000" dirty="0">
                <a:solidFill>
                  <a:srgbClr val="FF0000"/>
                </a:solidFill>
                <a:latin typeface="Times New Roman" panose="02020603050405020304" pitchFamily="18" charset="0"/>
                <a:cs typeface="Times New Roman" panose="02020603050405020304" pitchFamily="18" charset="0"/>
              </a:rPr>
              <a:t>ĐỊNH </a:t>
            </a:r>
            <a:r>
              <a:rPr lang="en-US" sz="2000" dirty="0" smtClean="0">
                <a:solidFill>
                  <a:srgbClr val="FF0000"/>
                </a:solidFill>
                <a:latin typeface="Times New Roman" panose="02020603050405020304" pitchFamily="18" charset="0"/>
                <a:cs typeface="Times New Roman" panose="02020603050405020304" pitchFamily="18" charset="0"/>
              </a:rPr>
              <a:t>CHUNG</a:t>
            </a:r>
            <a:endParaRPr sz="2000" dirty="0">
              <a:solidFill>
                <a:srgbClr val="FF0000"/>
              </a:solidFill>
            </a:endParaRPr>
          </a:p>
        </p:txBody>
      </p:sp>
      <p:grpSp>
        <p:nvGrpSpPr>
          <p:cNvPr id="37" name="Google Shape;925;p50"/>
          <p:cNvGrpSpPr/>
          <p:nvPr/>
        </p:nvGrpSpPr>
        <p:grpSpPr>
          <a:xfrm>
            <a:off x="7523389" y="4387714"/>
            <a:ext cx="1065497" cy="320789"/>
            <a:chOff x="7746596" y="3772992"/>
            <a:chExt cx="622643" cy="187468"/>
          </a:xfrm>
        </p:grpSpPr>
        <p:sp>
          <p:nvSpPr>
            <p:cNvPr id="38" name="Google Shape;926;p50"/>
            <p:cNvSpPr/>
            <p:nvPr/>
          </p:nvSpPr>
          <p:spPr>
            <a:xfrm>
              <a:off x="7813018" y="3772992"/>
              <a:ext cx="489742" cy="134432"/>
            </a:xfrm>
            <a:custGeom>
              <a:avLst/>
              <a:gdLst/>
              <a:ahLst/>
              <a:cxnLst/>
              <a:rect l="l" t="t" r="r" b="b"/>
              <a:pathLst>
                <a:path w="8634" h="2370" extrusionOk="0">
                  <a:moveTo>
                    <a:pt x="1184" y="1"/>
                  </a:moveTo>
                  <a:cubicBezTo>
                    <a:pt x="532" y="1"/>
                    <a:pt x="1" y="534"/>
                    <a:pt x="1" y="1185"/>
                  </a:cubicBezTo>
                  <a:cubicBezTo>
                    <a:pt x="1" y="1836"/>
                    <a:pt x="534" y="2370"/>
                    <a:pt x="1184" y="2370"/>
                  </a:cubicBezTo>
                  <a:lnTo>
                    <a:pt x="7449" y="2370"/>
                  </a:lnTo>
                  <a:cubicBezTo>
                    <a:pt x="8100" y="2370"/>
                    <a:pt x="8634" y="1836"/>
                    <a:pt x="8634" y="1185"/>
                  </a:cubicBezTo>
                  <a:cubicBezTo>
                    <a:pt x="8634" y="534"/>
                    <a:pt x="8100" y="1"/>
                    <a:pt x="744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927;p50"/>
            <p:cNvSpPr/>
            <p:nvPr/>
          </p:nvSpPr>
          <p:spPr>
            <a:xfrm>
              <a:off x="7777623" y="3806004"/>
              <a:ext cx="560588" cy="154455"/>
            </a:xfrm>
            <a:custGeom>
              <a:avLst/>
              <a:gdLst/>
              <a:ahLst/>
              <a:cxnLst/>
              <a:rect l="l" t="t" r="r" b="b"/>
              <a:pathLst>
                <a:path w="9883" h="2723" extrusionOk="0">
                  <a:moveTo>
                    <a:pt x="0" y="1"/>
                  </a:moveTo>
                  <a:lnTo>
                    <a:pt x="0" y="2723"/>
                  </a:lnTo>
                  <a:lnTo>
                    <a:pt x="9882" y="2723"/>
                  </a:lnTo>
                  <a:lnTo>
                    <a:pt x="9882"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928;p50"/>
            <p:cNvSpPr/>
            <p:nvPr/>
          </p:nvSpPr>
          <p:spPr>
            <a:xfrm>
              <a:off x="7746596" y="3859153"/>
              <a:ext cx="622643" cy="48271"/>
            </a:xfrm>
            <a:custGeom>
              <a:avLst/>
              <a:gdLst/>
              <a:ahLst/>
              <a:cxnLst/>
              <a:rect l="l" t="t" r="r" b="b"/>
              <a:pathLst>
                <a:path w="10977" h="851" extrusionOk="0">
                  <a:moveTo>
                    <a:pt x="547" y="0"/>
                  </a:moveTo>
                  <a:cubicBezTo>
                    <a:pt x="0" y="0"/>
                    <a:pt x="0" y="851"/>
                    <a:pt x="547" y="851"/>
                  </a:cubicBezTo>
                  <a:lnTo>
                    <a:pt x="10429" y="851"/>
                  </a:lnTo>
                  <a:cubicBezTo>
                    <a:pt x="10975" y="851"/>
                    <a:pt x="10976" y="0"/>
                    <a:pt x="1042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 name="Google Shape;279;p37"/>
          <p:cNvGrpSpPr/>
          <p:nvPr/>
        </p:nvGrpSpPr>
        <p:grpSpPr>
          <a:xfrm flipH="1">
            <a:off x="413385" y="694083"/>
            <a:ext cx="991133" cy="913235"/>
            <a:chOff x="5426865" y="1757616"/>
            <a:chExt cx="1458280" cy="1495035"/>
          </a:xfrm>
        </p:grpSpPr>
        <p:sp>
          <p:nvSpPr>
            <p:cNvPr id="51" name="Google Shape;280;p37"/>
            <p:cNvSpPr/>
            <p:nvPr/>
          </p:nvSpPr>
          <p:spPr>
            <a:xfrm>
              <a:off x="6586671" y="1757616"/>
              <a:ext cx="298474" cy="171983"/>
            </a:xfrm>
            <a:custGeom>
              <a:avLst/>
              <a:gdLst/>
              <a:ahLst/>
              <a:cxnLst/>
              <a:rect l="l" t="t" r="r" b="b"/>
              <a:pathLst>
                <a:path w="5262" h="3032" extrusionOk="0">
                  <a:moveTo>
                    <a:pt x="3112" y="1"/>
                  </a:moveTo>
                  <a:cubicBezTo>
                    <a:pt x="1276" y="1"/>
                    <a:pt x="0" y="2305"/>
                    <a:pt x="0" y="2305"/>
                  </a:cubicBezTo>
                  <a:cubicBezTo>
                    <a:pt x="595" y="1875"/>
                    <a:pt x="1164" y="1716"/>
                    <a:pt x="1682" y="1716"/>
                  </a:cubicBezTo>
                  <a:cubicBezTo>
                    <a:pt x="3169" y="1716"/>
                    <a:pt x="4228" y="3031"/>
                    <a:pt x="4228" y="3031"/>
                  </a:cubicBezTo>
                  <a:cubicBezTo>
                    <a:pt x="5262" y="211"/>
                    <a:pt x="3378" y="17"/>
                    <a:pt x="3378" y="17"/>
                  </a:cubicBezTo>
                  <a:cubicBezTo>
                    <a:pt x="3288" y="6"/>
                    <a:pt x="3200" y="1"/>
                    <a:pt x="311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281;p37"/>
            <p:cNvSpPr/>
            <p:nvPr/>
          </p:nvSpPr>
          <p:spPr>
            <a:xfrm>
              <a:off x="5559426" y="1758467"/>
              <a:ext cx="1218910" cy="1494184"/>
            </a:xfrm>
            <a:custGeom>
              <a:avLst/>
              <a:gdLst/>
              <a:ahLst/>
              <a:cxnLst/>
              <a:rect l="l" t="t" r="r" b="b"/>
              <a:pathLst>
                <a:path w="21489" h="26342" extrusionOk="0">
                  <a:moveTo>
                    <a:pt x="8044" y="1"/>
                  </a:moveTo>
                  <a:cubicBezTo>
                    <a:pt x="7289" y="1"/>
                    <a:pt x="2505" y="197"/>
                    <a:pt x="2505" y="5183"/>
                  </a:cubicBezTo>
                  <a:cubicBezTo>
                    <a:pt x="2505" y="10596"/>
                    <a:pt x="2678" y="13171"/>
                    <a:pt x="2678" y="13171"/>
                  </a:cubicBezTo>
                  <a:cubicBezTo>
                    <a:pt x="2678" y="13171"/>
                    <a:pt x="4008" y="25499"/>
                    <a:pt x="0" y="26340"/>
                  </a:cubicBezTo>
                  <a:lnTo>
                    <a:pt x="13343" y="26340"/>
                  </a:lnTo>
                  <a:cubicBezTo>
                    <a:pt x="13343" y="26340"/>
                    <a:pt x="13378" y="26341"/>
                    <a:pt x="13443" y="26341"/>
                  </a:cubicBezTo>
                  <a:cubicBezTo>
                    <a:pt x="14198" y="26341"/>
                    <a:pt x="18982" y="26144"/>
                    <a:pt x="18982" y="21159"/>
                  </a:cubicBezTo>
                  <a:cubicBezTo>
                    <a:pt x="18982" y="15746"/>
                    <a:pt x="18465" y="13171"/>
                    <a:pt x="18465" y="13171"/>
                  </a:cubicBezTo>
                  <a:cubicBezTo>
                    <a:pt x="18465" y="13171"/>
                    <a:pt x="17479" y="845"/>
                    <a:pt x="21488" y="2"/>
                  </a:cubicBezTo>
                  <a:lnTo>
                    <a:pt x="8144" y="2"/>
                  </a:lnTo>
                  <a:cubicBezTo>
                    <a:pt x="8144" y="2"/>
                    <a:pt x="8109" y="1"/>
                    <a:pt x="80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282;p37"/>
            <p:cNvSpPr/>
            <p:nvPr/>
          </p:nvSpPr>
          <p:spPr>
            <a:xfrm>
              <a:off x="6244464" y="1758580"/>
              <a:ext cx="533872" cy="1481478"/>
            </a:xfrm>
            <a:custGeom>
              <a:avLst/>
              <a:gdLst/>
              <a:ahLst/>
              <a:cxnLst/>
              <a:rect l="l" t="t" r="r" b="b"/>
              <a:pathLst>
                <a:path w="9412" h="26118" extrusionOk="0">
                  <a:moveTo>
                    <a:pt x="4260" y="0"/>
                  </a:moveTo>
                  <a:cubicBezTo>
                    <a:pt x="1" y="1694"/>
                    <a:pt x="4188" y="15909"/>
                    <a:pt x="4276" y="21105"/>
                  </a:cubicBezTo>
                  <a:cubicBezTo>
                    <a:pt x="4324" y="23966"/>
                    <a:pt x="3533" y="25286"/>
                    <a:pt x="3081" y="26118"/>
                  </a:cubicBezTo>
                  <a:cubicBezTo>
                    <a:pt x="4729" y="25703"/>
                    <a:pt x="6905" y="24519"/>
                    <a:pt x="6905" y="21157"/>
                  </a:cubicBezTo>
                  <a:cubicBezTo>
                    <a:pt x="6905" y="15744"/>
                    <a:pt x="6388" y="13169"/>
                    <a:pt x="6388" y="13169"/>
                  </a:cubicBezTo>
                  <a:cubicBezTo>
                    <a:pt x="6388" y="13169"/>
                    <a:pt x="5402" y="843"/>
                    <a:pt x="9411" y="0"/>
                  </a:cubicBezTo>
                  <a:close/>
                </a:path>
              </a:pathLst>
            </a:custGeom>
            <a:solidFill>
              <a:srgbClr val="191919">
                <a:alpha val="62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4" name="Google Shape;283;p37"/>
            <p:cNvGrpSpPr/>
            <p:nvPr/>
          </p:nvGrpSpPr>
          <p:grpSpPr>
            <a:xfrm>
              <a:off x="5833182" y="2669035"/>
              <a:ext cx="295808" cy="246233"/>
              <a:chOff x="4004382" y="2669035"/>
              <a:chExt cx="295808" cy="246233"/>
            </a:xfrm>
          </p:grpSpPr>
          <p:sp>
            <p:nvSpPr>
              <p:cNvPr id="62" name="Google Shape;284;p37"/>
              <p:cNvSpPr/>
              <p:nvPr/>
            </p:nvSpPr>
            <p:spPr>
              <a:xfrm>
                <a:off x="4004382" y="2739144"/>
                <a:ext cx="175840" cy="176123"/>
              </a:xfrm>
              <a:custGeom>
                <a:avLst/>
                <a:gdLst/>
                <a:ahLst/>
                <a:cxnLst/>
                <a:rect l="l" t="t" r="r" b="b"/>
                <a:pathLst>
                  <a:path w="3100" h="3105" extrusionOk="0">
                    <a:moveTo>
                      <a:pt x="2158" y="1"/>
                    </a:moveTo>
                    <a:lnTo>
                      <a:pt x="0" y="2168"/>
                    </a:lnTo>
                    <a:lnTo>
                      <a:pt x="819" y="2287"/>
                    </a:lnTo>
                    <a:lnTo>
                      <a:pt x="941" y="3104"/>
                    </a:lnTo>
                    <a:lnTo>
                      <a:pt x="3099" y="937"/>
                    </a:lnTo>
                    <a:lnTo>
                      <a:pt x="2158"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285;p37"/>
              <p:cNvSpPr/>
              <p:nvPr/>
            </p:nvSpPr>
            <p:spPr>
              <a:xfrm>
                <a:off x="4124010" y="2738974"/>
                <a:ext cx="176180" cy="175840"/>
              </a:xfrm>
              <a:custGeom>
                <a:avLst/>
                <a:gdLst/>
                <a:ahLst/>
                <a:cxnLst/>
                <a:rect l="l" t="t" r="r" b="b"/>
                <a:pathLst>
                  <a:path w="3106" h="3100" extrusionOk="0">
                    <a:moveTo>
                      <a:pt x="939" y="1"/>
                    </a:moveTo>
                    <a:lnTo>
                      <a:pt x="1" y="942"/>
                    </a:lnTo>
                    <a:lnTo>
                      <a:pt x="2169" y="3100"/>
                    </a:lnTo>
                    <a:lnTo>
                      <a:pt x="2287" y="2281"/>
                    </a:lnTo>
                    <a:lnTo>
                      <a:pt x="3106" y="2159"/>
                    </a:lnTo>
                    <a:lnTo>
                      <a:pt x="93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286;p37"/>
              <p:cNvSpPr/>
              <p:nvPr/>
            </p:nvSpPr>
            <p:spPr>
              <a:xfrm>
                <a:off x="4047945" y="2669035"/>
                <a:ext cx="208228" cy="203407"/>
              </a:xfrm>
              <a:custGeom>
                <a:avLst/>
                <a:gdLst/>
                <a:ahLst/>
                <a:cxnLst/>
                <a:rect l="l" t="t" r="r" b="b"/>
                <a:pathLst>
                  <a:path w="3671" h="3586" extrusionOk="0">
                    <a:moveTo>
                      <a:pt x="2214" y="0"/>
                    </a:moveTo>
                    <a:cubicBezTo>
                      <a:pt x="2095" y="0"/>
                      <a:pt x="1955" y="165"/>
                      <a:pt x="1833" y="165"/>
                    </a:cubicBezTo>
                    <a:cubicBezTo>
                      <a:pt x="1709" y="165"/>
                      <a:pt x="1569" y="2"/>
                      <a:pt x="1450" y="2"/>
                    </a:cubicBezTo>
                    <a:cubicBezTo>
                      <a:pt x="1441" y="2"/>
                      <a:pt x="1432" y="3"/>
                      <a:pt x="1424" y="5"/>
                    </a:cubicBezTo>
                    <a:cubicBezTo>
                      <a:pt x="1296" y="34"/>
                      <a:pt x="1242" y="271"/>
                      <a:pt x="1127" y="328"/>
                    </a:cubicBezTo>
                    <a:cubicBezTo>
                      <a:pt x="1099" y="341"/>
                      <a:pt x="1065" y="346"/>
                      <a:pt x="1028" y="346"/>
                    </a:cubicBezTo>
                    <a:cubicBezTo>
                      <a:pt x="958" y="346"/>
                      <a:pt x="877" y="329"/>
                      <a:pt x="807" y="329"/>
                    </a:cubicBezTo>
                    <a:cubicBezTo>
                      <a:pt x="761" y="329"/>
                      <a:pt x="719" y="336"/>
                      <a:pt x="689" y="361"/>
                    </a:cubicBezTo>
                    <a:cubicBezTo>
                      <a:pt x="587" y="443"/>
                      <a:pt x="642" y="679"/>
                      <a:pt x="561" y="781"/>
                    </a:cubicBezTo>
                    <a:cubicBezTo>
                      <a:pt x="481" y="882"/>
                      <a:pt x="237" y="884"/>
                      <a:pt x="181" y="1000"/>
                    </a:cubicBezTo>
                    <a:cubicBezTo>
                      <a:pt x="125" y="1116"/>
                      <a:pt x="278" y="1306"/>
                      <a:pt x="249" y="1434"/>
                    </a:cubicBezTo>
                    <a:cubicBezTo>
                      <a:pt x="220" y="1558"/>
                      <a:pt x="1" y="1664"/>
                      <a:pt x="1" y="1797"/>
                    </a:cubicBezTo>
                    <a:cubicBezTo>
                      <a:pt x="2" y="1929"/>
                      <a:pt x="222" y="2035"/>
                      <a:pt x="251" y="2160"/>
                    </a:cubicBezTo>
                    <a:cubicBezTo>
                      <a:pt x="279" y="2287"/>
                      <a:pt x="129" y="2478"/>
                      <a:pt x="184" y="2593"/>
                    </a:cubicBezTo>
                    <a:cubicBezTo>
                      <a:pt x="242" y="2710"/>
                      <a:pt x="486" y="2710"/>
                      <a:pt x="566" y="2811"/>
                    </a:cubicBezTo>
                    <a:cubicBezTo>
                      <a:pt x="648" y="2911"/>
                      <a:pt x="593" y="3149"/>
                      <a:pt x="695" y="3229"/>
                    </a:cubicBezTo>
                    <a:cubicBezTo>
                      <a:pt x="725" y="3254"/>
                      <a:pt x="767" y="3261"/>
                      <a:pt x="813" y="3261"/>
                    </a:cubicBezTo>
                    <a:cubicBezTo>
                      <a:pt x="884" y="3261"/>
                      <a:pt x="966" y="3244"/>
                      <a:pt x="1037" y="3244"/>
                    </a:cubicBezTo>
                    <a:cubicBezTo>
                      <a:pt x="1073" y="3244"/>
                      <a:pt x="1105" y="3248"/>
                      <a:pt x="1133" y="3261"/>
                    </a:cubicBezTo>
                    <a:cubicBezTo>
                      <a:pt x="1249" y="3317"/>
                      <a:pt x="1304" y="3554"/>
                      <a:pt x="1431" y="3583"/>
                    </a:cubicBezTo>
                    <a:cubicBezTo>
                      <a:pt x="1440" y="3585"/>
                      <a:pt x="1449" y="3586"/>
                      <a:pt x="1458" y="3586"/>
                    </a:cubicBezTo>
                    <a:cubicBezTo>
                      <a:pt x="1577" y="3586"/>
                      <a:pt x="1716" y="3420"/>
                      <a:pt x="1840" y="3420"/>
                    </a:cubicBezTo>
                    <a:cubicBezTo>
                      <a:pt x="1963" y="3420"/>
                      <a:pt x="2104" y="3584"/>
                      <a:pt x="2221" y="3584"/>
                    </a:cubicBezTo>
                    <a:cubicBezTo>
                      <a:pt x="2230" y="3584"/>
                      <a:pt x="2239" y="3583"/>
                      <a:pt x="2248" y="3581"/>
                    </a:cubicBezTo>
                    <a:cubicBezTo>
                      <a:pt x="2377" y="3552"/>
                      <a:pt x="2430" y="3314"/>
                      <a:pt x="2545" y="3258"/>
                    </a:cubicBezTo>
                    <a:cubicBezTo>
                      <a:pt x="2573" y="3245"/>
                      <a:pt x="2607" y="3240"/>
                      <a:pt x="2644" y="3240"/>
                    </a:cubicBezTo>
                    <a:cubicBezTo>
                      <a:pt x="2714" y="3240"/>
                      <a:pt x="2795" y="3257"/>
                      <a:pt x="2865" y="3257"/>
                    </a:cubicBezTo>
                    <a:cubicBezTo>
                      <a:pt x="2911" y="3257"/>
                      <a:pt x="2953" y="3249"/>
                      <a:pt x="2983" y="3225"/>
                    </a:cubicBezTo>
                    <a:cubicBezTo>
                      <a:pt x="3084" y="3143"/>
                      <a:pt x="3030" y="2907"/>
                      <a:pt x="3110" y="2805"/>
                    </a:cubicBezTo>
                    <a:cubicBezTo>
                      <a:pt x="3191" y="2704"/>
                      <a:pt x="3434" y="2702"/>
                      <a:pt x="3491" y="2585"/>
                    </a:cubicBezTo>
                    <a:cubicBezTo>
                      <a:pt x="3547" y="2470"/>
                      <a:pt x="3395" y="2279"/>
                      <a:pt x="3424" y="2152"/>
                    </a:cubicBezTo>
                    <a:cubicBezTo>
                      <a:pt x="3451" y="2028"/>
                      <a:pt x="3671" y="1922"/>
                      <a:pt x="3671" y="1788"/>
                    </a:cubicBezTo>
                    <a:cubicBezTo>
                      <a:pt x="3671" y="1657"/>
                      <a:pt x="3451" y="1550"/>
                      <a:pt x="3422" y="1428"/>
                    </a:cubicBezTo>
                    <a:cubicBezTo>
                      <a:pt x="3392" y="1299"/>
                      <a:pt x="3544" y="1108"/>
                      <a:pt x="3488" y="993"/>
                    </a:cubicBezTo>
                    <a:cubicBezTo>
                      <a:pt x="3430" y="876"/>
                      <a:pt x="3186" y="876"/>
                      <a:pt x="3106" y="776"/>
                    </a:cubicBezTo>
                    <a:cubicBezTo>
                      <a:pt x="3025" y="675"/>
                      <a:pt x="3078" y="437"/>
                      <a:pt x="2977" y="356"/>
                    </a:cubicBezTo>
                    <a:cubicBezTo>
                      <a:pt x="2946" y="332"/>
                      <a:pt x="2904" y="325"/>
                      <a:pt x="2858" y="325"/>
                    </a:cubicBezTo>
                    <a:cubicBezTo>
                      <a:pt x="2787" y="325"/>
                      <a:pt x="2705" y="342"/>
                      <a:pt x="2634" y="342"/>
                    </a:cubicBezTo>
                    <a:cubicBezTo>
                      <a:pt x="2599" y="342"/>
                      <a:pt x="2566" y="338"/>
                      <a:pt x="2539" y="324"/>
                    </a:cubicBezTo>
                    <a:cubicBezTo>
                      <a:pt x="2424" y="270"/>
                      <a:pt x="2368" y="32"/>
                      <a:pt x="2240" y="3"/>
                    </a:cubicBezTo>
                    <a:cubicBezTo>
                      <a:pt x="2232" y="1"/>
                      <a:pt x="2223" y="0"/>
                      <a:pt x="2214"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287;p37"/>
              <p:cNvSpPr/>
              <p:nvPr/>
            </p:nvSpPr>
            <p:spPr>
              <a:xfrm>
                <a:off x="4073981" y="2694503"/>
                <a:ext cx="156157" cy="152527"/>
              </a:xfrm>
              <a:custGeom>
                <a:avLst/>
                <a:gdLst/>
                <a:ahLst/>
                <a:cxnLst/>
                <a:rect l="l" t="t" r="r" b="b"/>
                <a:pathLst>
                  <a:path w="2753" h="2689" extrusionOk="0">
                    <a:moveTo>
                      <a:pt x="1087" y="1"/>
                    </a:moveTo>
                    <a:cubicBezTo>
                      <a:pt x="1081" y="1"/>
                      <a:pt x="1074" y="1"/>
                      <a:pt x="1068" y="3"/>
                    </a:cubicBezTo>
                    <a:cubicBezTo>
                      <a:pt x="972" y="26"/>
                      <a:pt x="931" y="204"/>
                      <a:pt x="845" y="245"/>
                    </a:cubicBezTo>
                    <a:cubicBezTo>
                      <a:pt x="824" y="256"/>
                      <a:pt x="798" y="259"/>
                      <a:pt x="770" y="259"/>
                    </a:cubicBezTo>
                    <a:cubicBezTo>
                      <a:pt x="718" y="259"/>
                      <a:pt x="658" y="247"/>
                      <a:pt x="605" y="247"/>
                    </a:cubicBezTo>
                    <a:cubicBezTo>
                      <a:pt x="570" y="247"/>
                      <a:pt x="539" y="253"/>
                      <a:pt x="516" y="271"/>
                    </a:cubicBezTo>
                    <a:cubicBezTo>
                      <a:pt x="440" y="332"/>
                      <a:pt x="481" y="509"/>
                      <a:pt x="421" y="586"/>
                    </a:cubicBezTo>
                    <a:cubicBezTo>
                      <a:pt x="361" y="662"/>
                      <a:pt x="178" y="662"/>
                      <a:pt x="136" y="750"/>
                    </a:cubicBezTo>
                    <a:cubicBezTo>
                      <a:pt x="93" y="836"/>
                      <a:pt x="208" y="979"/>
                      <a:pt x="186" y="1076"/>
                    </a:cubicBezTo>
                    <a:cubicBezTo>
                      <a:pt x="166" y="1168"/>
                      <a:pt x="1" y="1248"/>
                      <a:pt x="1" y="1347"/>
                    </a:cubicBezTo>
                    <a:cubicBezTo>
                      <a:pt x="1" y="1447"/>
                      <a:pt x="166" y="1526"/>
                      <a:pt x="187" y="1618"/>
                    </a:cubicBezTo>
                    <a:cubicBezTo>
                      <a:pt x="210" y="1715"/>
                      <a:pt x="96" y="1858"/>
                      <a:pt x="139" y="1944"/>
                    </a:cubicBezTo>
                    <a:cubicBezTo>
                      <a:pt x="181" y="2032"/>
                      <a:pt x="364" y="2032"/>
                      <a:pt x="425" y="2108"/>
                    </a:cubicBezTo>
                    <a:cubicBezTo>
                      <a:pt x="486" y="2183"/>
                      <a:pt x="445" y="2361"/>
                      <a:pt x="522" y="2421"/>
                    </a:cubicBezTo>
                    <a:cubicBezTo>
                      <a:pt x="545" y="2440"/>
                      <a:pt x="576" y="2445"/>
                      <a:pt x="611" y="2445"/>
                    </a:cubicBezTo>
                    <a:cubicBezTo>
                      <a:pt x="664" y="2445"/>
                      <a:pt x="725" y="2432"/>
                      <a:pt x="777" y="2432"/>
                    </a:cubicBezTo>
                    <a:cubicBezTo>
                      <a:pt x="804" y="2432"/>
                      <a:pt x="829" y="2436"/>
                      <a:pt x="849" y="2446"/>
                    </a:cubicBezTo>
                    <a:cubicBezTo>
                      <a:pt x="936" y="2486"/>
                      <a:pt x="978" y="2665"/>
                      <a:pt x="1074" y="2687"/>
                    </a:cubicBezTo>
                    <a:cubicBezTo>
                      <a:pt x="1080" y="2688"/>
                      <a:pt x="1086" y="2689"/>
                      <a:pt x="1093" y="2689"/>
                    </a:cubicBezTo>
                    <a:cubicBezTo>
                      <a:pt x="1182" y="2689"/>
                      <a:pt x="1287" y="2564"/>
                      <a:pt x="1380" y="2564"/>
                    </a:cubicBezTo>
                    <a:cubicBezTo>
                      <a:pt x="1471" y="2564"/>
                      <a:pt x="1578" y="2687"/>
                      <a:pt x="1666" y="2687"/>
                    </a:cubicBezTo>
                    <a:cubicBezTo>
                      <a:pt x="1673" y="2687"/>
                      <a:pt x="1679" y="2686"/>
                      <a:pt x="1686" y="2685"/>
                    </a:cubicBezTo>
                    <a:cubicBezTo>
                      <a:pt x="1781" y="2662"/>
                      <a:pt x="1822" y="2485"/>
                      <a:pt x="1909" y="2443"/>
                    </a:cubicBezTo>
                    <a:cubicBezTo>
                      <a:pt x="1930" y="2432"/>
                      <a:pt x="1955" y="2429"/>
                      <a:pt x="1982" y="2429"/>
                    </a:cubicBezTo>
                    <a:cubicBezTo>
                      <a:pt x="2035" y="2429"/>
                      <a:pt x="2096" y="2442"/>
                      <a:pt x="2149" y="2442"/>
                    </a:cubicBezTo>
                    <a:cubicBezTo>
                      <a:pt x="2183" y="2442"/>
                      <a:pt x="2215" y="2436"/>
                      <a:pt x="2237" y="2418"/>
                    </a:cubicBezTo>
                    <a:cubicBezTo>
                      <a:pt x="2313" y="2356"/>
                      <a:pt x="2272" y="2179"/>
                      <a:pt x="2333" y="2103"/>
                    </a:cubicBezTo>
                    <a:cubicBezTo>
                      <a:pt x="2392" y="2027"/>
                      <a:pt x="2575" y="2026"/>
                      <a:pt x="2618" y="1938"/>
                    </a:cubicBezTo>
                    <a:cubicBezTo>
                      <a:pt x="2660" y="1852"/>
                      <a:pt x="2545" y="1709"/>
                      <a:pt x="2568" y="1614"/>
                    </a:cubicBezTo>
                    <a:cubicBezTo>
                      <a:pt x="2588" y="1520"/>
                      <a:pt x="2753" y="1439"/>
                      <a:pt x="2753" y="1341"/>
                    </a:cubicBezTo>
                    <a:cubicBezTo>
                      <a:pt x="2753" y="1241"/>
                      <a:pt x="2588" y="1162"/>
                      <a:pt x="2566" y="1070"/>
                    </a:cubicBezTo>
                    <a:cubicBezTo>
                      <a:pt x="2544" y="974"/>
                      <a:pt x="2657" y="830"/>
                      <a:pt x="2615" y="744"/>
                    </a:cubicBezTo>
                    <a:cubicBezTo>
                      <a:pt x="2572" y="656"/>
                      <a:pt x="2389" y="657"/>
                      <a:pt x="2328" y="582"/>
                    </a:cubicBezTo>
                    <a:cubicBezTo>
                      <a:pt x="2268" y="506"/>
                      <a:pt x="2309" y="327"/>
                      <a:pt x="2231" y="266"/>
                    </a:cubicBezTo>
                    <a:cubicBezTo>
                      <a:pt x="2209" y="248"/>
                      <a:pt x="2178" y="243"/>
                      <a:pt x="2145" y="243"/>
                    </a:cubicBezTo>
                    <a:cubicBezTo>
                      <a:pt x="2091" y="243"/>
                      <a:pt x="2028" y="257"/>
                      <a:pt x="1975" y="257"/>
                    </a:cubicBezTo>
                    <a:cubicBezTo>
                      <a:pt x="1948" y="257"/>
                      <a:pt x="1924" y="253"/>
                      <a:pt x="1904" y="244"/>
                    </a:cubicBezTo>
                    <a:cubicBezTo>
                      <a:pt x="1816" y="201"/>
                      <a:pt x="1775" y="24"/>
                      <a:pt x="1680" y="3"/>
                    </a:cubicBezTo>
                    <a:cubicBezTo>
                      <a:pt x="1673" y="1"/>
                      <a:pt x="1667" y="1"/>
                      <a:pt x="1660" y="1"/>
                    </a:cubicBezTo>
                    <a:cubicBezTo>
                      <a:pt x="1572" y="1"/>
                      <a:pt x="1467" y="124"/>
                      <a:pt x="1374" y="124"/>
                    </a:cubicBezTo>
                    <a:cubicBezTo>
                      <a:pt x="1281" y="124"/>
                      <a:pt x="1176" y="1"/>
                      <a:pt x="108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 name="Google Shape;288;p37"/>
            <p:cNvSpPr/>
            <p:nvPr/>
          </p:nvSpPr>
          <p:spPr>
            <a:xfrm>
              <a:off x="5813770" y="1965618"/>
              <a:ext cx="693546" cy="13387"/>
            </a:xfrm>
            <a:custGeom>
              <a:avLst/>
              <a:gdLst/>
              <a:ahLst/>
              <a:cxnLst/>
              <a:rect l="l" t="t" r="r" b="b"/>
              <a:pathLst>
                <a:path w="12227" h="236" extrusionOk="0">
                  <a:moveTo>
                    <a:pt x="12225" y="1"/>
                  </a:moveTo>
                  <a:lnTo>
                    <a:pt x="0" y="30"/>
                  </a:lnTo>
                  <a:lnTo>
                    <a:pt x="2" y="236"/>
                  </a:lnTo>
                  <a:lnTo>
                    <a:pt x="12226"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289;p37"/>
            <p:cNvSpPr/>
            <p:nvPr/>
          </p:nvSpPr>
          <p:spPr>
            <a:xfrm>
              <a:off x="5813996" y="2082466"/>
              <a:ext cx="693546" cy="13273"/>
            </a:xfrm>
            <a:custGeom>
              <a:avLst/>
              <a:gdLst/>
              <a:ahLst/>
              <a:cxnLst/>
              <a:rect l="l" t="t" r="r" b="b"/>
              <a:pathLst>
                <a:path w="12227" h="234" extrusionOk="0">
                  <a:moveTo>
                    <a:pt x="12225" y="0"/>
                  </a:moveTo>
                  <a:lnTo>
                    <a:pt x="1" y="27"/>
                  </a:lnTo>
                  <a:lnTo>
                    <a:pt x="2" y="234"/>
                  </a:lnTo>
                  <a:lnTo>
                    <a:pt x="12227" y="205"/>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290;p37"/>
            <p:cNvSpPr/>
            <p:nvPr/>
          </p:nvSpPr>
          <p:spPr>
            <a:xfrm>
              <a:off x="5814337" y="2199201"/>
              <a:ext cx="693489" cy="13330"/>
            </a:xfrm>
            <a:custGeom>
              <a:avLst/>
              <a:gdLst/>
              <a:ahLst/>
              <a:cxnLst/>
              <a:rect l="l" t="t" r="r" b="b"/>
              <a:pathLst>
                <a:path w="12226" h="235" extrusionOk="0">
                  <a:moveTo>
                    <a:pt x="12225" y="0"/>
                  </a:moveTo>
                  <a:lnTo>
                    <a:pt x="1" y="29"/>
                  </a:lnTo>
                  <a:lnTo>
                    <a:pt x="1" y="235"/>
                  </a:lnTo>
                  <a:lnTo>
                    <a:pt x="12225" y="206"/>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291;p37"/>
            <p:cNvSpPr/>
            <p:nvPr/>
          </p:nvSpPr>
          <p:spPr>
            <a:xfrm>
              <a:off x="5814620" y="2315993"/>
              <a:ext cx="693433" cy="13387"/>
            </a:xfrm>
            <a:custGeom>
              <a:avLst/>
              <a:gdLst/>
              <a:ahLst/>
              <a:cxnLst/>
              <a:rect l="l" t="t" r="r" b="b"/>
              <a:pathLst>
                <a:path w="12225" h="236" extrusionOk="0">
                  <a:moveTo>
                    <a:pt x="12225" y="0"/>
                  </a:moveTo>
                  <a:lnTo>
                    <a:pt x="0" y="29"/>
                  </a:lnTo>
                  <a:lnTo>
                    <a:pt x="0" y="235"/>
                  </a:lnTo>
                  <a:lnTo>
                    <a:pt x="12225" y="207"/>
                  </a:lnTo>
                  <a:lnTo>
                    <a:pt x="12225"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292;p37"/>
            <p:cNvSpPr/>
            <p:nvPr/>
          </p:nvSpPr>
          <p:spPr>
            <a:xfrm>
              <a:off x="5814847" y="2432785"/>
              <a:ext cx="693489" cy="13330"/>
            </a:xfrm>
            <a:custGeom>
              <a:avLst/>
              <a:gdLst/>
              <a:ahLst/>
              <a:cxnLst/>
              <a:rect l="l" t="t" r="r" b="b"/>
              <a:pathLst>
                <a:path w="12226" h="235" extrusionOk="0">
                  <a:moveTo>
                    <a:pt x="12225" y="1"/>
                  </a:moveTo>
                  <a:lnTo>
                    <a:pt x="1" y="28"/>
                  </a:lnTo>
                  <a:lnTo>
                    <a:pt x="1" y="234"/>
                  </a:lnTo>
                  <a:lnTo>
                    <a:pt x="12225" y="205"/>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293;p37"/>
            <p:cNvSpPr/>
            <p:nvPr/>
          </p:nvSpPr>
          <p:spPr>
            <a:xfrm>
              <a:off x="5815131" y="2549520"/>
              <a:ext cx="693433" cy="13387"/>
            </a:xfrm>
            <a:custGeom>
              <a:avLst/>
              <a:gdLst/>
              <a:ahLst/>
              <a:cxnLst/>
              <a:rect l="l" t="t" r="r" b="b"/>
              <a:pathLst>
                <a:path w="12225" h="236" extrusionOk="0">
                  <a:moveTo>
                    <a:pt x="12225" y="1"/>
                  </a:moveTo>
                  <a:lnTo>
                    <a:pt x="0" y="30"/>
                  </a:lnTo>
                  <a:lnTo>
                    <a:pt x="0" y="236"/>
                  </a:lnTo>
                  <a:lnTo>
                    <a:pt x="12225" y="207"/>
                  </a:lnTo>
                  <a:lnTo>
                    <a:pt x="12225"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294;p37"/>
            <p:cNvSpPr/>
            <p:nvPr/>
          </p:nvSpPr>
          <p:spPr>
            <a:xfrm>
              <a:off x="5426865" y="3080728"/>
              <a:ext cx="1161904" cy="171869"/>
            </a:xfrm>
            <a:custGeom>
              <a:avLst/>
              <a:gdLst/>
              <a:ahLst/>
              <a:cxnLst/>
              <a:rect l="l" t="t" r="r" b="b"/>
              <a:pathLst>
                <a:path w="20484" h="3030" extrusionOk="0">
                  <a:moveTo>
                    <a:pt x="1034" y="1"/>
                  </a:moveTo>
                  <a:cubicBezTo>
                    <a:pt x="0" y="2820"/>
                    <a:pt x="1884" y="3014"/>
                    <a:pt x="1884" y="3014"/>
                  </a:cubicBezTo>
                  <a:cubicBezTo>
                    <a:pt x="1973" y="3025"/>
                    <a:pt x="2062" y="3030"/>
                    <a:pt x="2149" y="3030"/>
                  </a:cubicBezTo>
                  <a:cubicBezTo>
                    <a:pt x="2239" y="3030"/>
                    <a:pt x="2327" y="3024"/>
                    <a:pt x="2414" y="3014"/>
                  </a:cubicBezTo>
                  <a:lnTo>
                    <a:pt x="16241" y="3014"/>
                  </a:lnTo>
                  <a:cubicBezTo>
                    <a:pt x="19634" y="2712"/>
                    <a:pt x="20484" y="875"/>
                    <a:pt x="20484" y="875"/>
                  </a:cubicBezTo>
                  <a:lnTo>
                    <a:pt x="20484" y="875"/>
                  </a:lnTo>
                  <a:cubicBezTo>
                    <a:pt x="19372" y="1435"/>
                    <a:pt x="18494" y="1642"/>
                    <a:pt x="17802" y="1642"/>
                  </a:cubicBezTo>
                  <a:cubicBezTo>
                    <a:pt x="15854" y="1642"/>
                    <a:pt x="15391" y="1"/>
                    <a:pt x="1539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 name="Google Shape;929;p50"/>
          <p:cNvGrpSpPr/>
          <p:nvPr/>
        </p:nvGrpSpPr>
        <p:grpSpPr>
          <a:xfrm>
            <a:off x="7717038" y="3332351"/>
            <a:ext cx="1289818" cy="1168334"/>
            <a:chOff x="7897194" y="3202568"/>
            <a:chExt cx="753729" cy="682770"/>
          </a:xfrm>
        </p:grpSpPr>
        <p:sp>
          <p:nvSpPr>
            <p:cNvPr id="42" name="Google Shape;930;p50"/>
            <p:cNvSpPr/>
            <p:nvPr/>
          </p:nvSpPr>
          <p:spPr>
            <a:xfrm>
              <a:off x="8162428" y="3463151"/>
              <a:ext cx="488494" cy="422186"/>
            </a:xfrm>
            <a:custGeom>
              <a:avLst/>
              <a:gdLst/>
              <a:ahLst/>
              <a:cxnLst/>
              <a:rect l="l" t="t" r="r" b="b"/>
              <a:pathLst>
                <a:path w="8612" h="7443" extrusionOk="0">
                  <a:moveTo>
                    <a:pt x="655" y="0"/>
                  </a:moveTo>
                  <a:cubicBezTo>
                    <a:pt x="487" y="0"/>
                    <a:pt x="327" y="64"/>
                    <a:pt x="217" y="192"/>
                  </a:cubicBezTo>
                  <a:cubicBezTo>
                    <a:pt x="1" y="444"/>
                    <a:pt x="55" y="848"/>
                    <a:pt x="337" y="1094"/>
                  </a:cubicBezTo>
                  <a:lnTo>
                    <a:pt x="7485" y="7263"/>
                  </a:lnTo>
                  <a:cubicBezTo>
                    <a:pt x="7624" y="7383"/>
                    <a:pt x="7794" y="7443"/>
                    <a:pt x="7956" y="7443"/>
                  </a:cubicBezTo>
                  <a:cubicBezTo>
                    <a:pt x="8124" y="7443"/>
                    <a:pt x="8284" y="7379"/>
                    <a:pt x="8394" y="7251"/>
                  </a:cubicBezTo>
                  <a:cubicBezTo>
                    <a:pt x="8611" y="6999"/>
                    <a:pt x="8556" y="6595"/>
                    <a:pt x="8273" y="6349"/>
                  </a:cubicBezTo>
                  <a:lnTo>
                    <a:pt x="1127" y="180"/>
                  </a:lnTo>
                  <a:cubicBezTo>
                    <a:pt x="987" y="60"/>
                    <a:pt x="818" y="0"/>
                    <a:pt x="65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931;p50"/>
            <p:cNvSpPr/>
            <p:nvPr/>
          </p:nvSpPr>
          <p:spPr>
            <a:xfrm>
              <a:off x="8559713" y="3799800"/>
              <a:ext cx="91210" cy="85538"/>
            </a:xfrm>
            <a:custGeom>
              <a:avLst/>
              <a:gdLst/>
              <a:ahLst/>
              <a:cxnLst/>
              <a:rect l="l" t="t" r="r" b="b"/>
              <a:pathLst>
                <a:path w="1608" h="1508" extrusionOk="0">
                  <a:moveTo>
                    <a:pt x="790" y="0"/>
                  </a:moveTo>
                  <a:lnTo>
                    <a:pt x="1" y="914"/>
                  </a:lnTo>
                  <a:lnTo>
                    <a:pt x="481" y="1328"/>
                  </a:lnTo>
                  <a:cubicBezTo>
                    <a:pt x="620" y="1448"/>
                    <a:pt x="790" y="1508"/>
                    <a:pt x="952" y="1508"/>
                  </a:cubicBezTo>
                  <a:cubicBezTo>
                    <a:pt x="1119" y="1508"/>
                    <a:pt x="1279" y="1444"/>
                    <a:pt x="1389" y="1316"/>
                  </a:cubicBezTo>
                  <a:cubicBezTo>
                    <a:pt x="1607" y="1064"/>
                    <a:pt x="1552" y="660"/>
                    <a:pt x="1269" y="414"/>
                  </a:cubicBezTo>
                  <a:lnTo>
                    <a:pt x="79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932;p50"/>
            <p:cNvSpPr/>
            <p:nvPr/>
          </p:nvSpPr>
          <p:spPr>
            <a:xfrm>
              <a:off x="8167590" y="3463151"/>
              <a:ext cx="483332" cy="420654"/>
            </a:xfrm>
            <a:custGeom>
              <a:avLst/>
              <a:gdLst/>
              <a:ahLst/>
              <a:cxnLst/>
              <a:rect l="l" t="t" r="r" b="b"/>
              <a:pathLst>
                <a:path w="8521" h="7416" extrusionOk="0">
                  <a:moveTo>
                    <a:pt x="564" y="0"/>
                  </a:moveTo>
                  <a:cubicBezTo>
                    <a:pt x="396" y="0"/>
                    <a:pt x="236" y="64"/>
                    <a:pt x="126" y="192"/>
                  </a:cubicBezTo>
                  <a:cubicBezTo>
                    <a:pt x="54" y="275"/>
                    <a:pt x="14" y="377"/>
                    <a:pt x="0" y="483"/>
                  </a:cubicBezTo>
                  <a:cubicBezTo>
                    <a:pt x="56" y="467"/>
                    <a:pt x="114" y="459"/>
                    <a:pt x="174" y="459"/>
                  </a:cubicBezTo>
                  <a:cubicBezTo>
                    <a:pt x="334" y="459"/>
                    <a:pt x="502" y="518"/>
                    <a:pt x="640" y="636"/>
                  </a:cubicBezTo>
                  <a:lnTo>
                    <a:pt x="7788" y="6807"/>
                  </a:lnTo>
                  <a:cubicBezTo>
                    <a:pt x="7978" y="6969"/>
                    <a:pt x="8061" y="7204"/>
                    <a:pt x="8034" y="7416"/>
                  </a:cubicBezTo>
                  <a:cubicBezTo>
                    <a:pt x="8137" y="7387"/>
                    <a:pt x="8231" y="7334"/>
                    <a:pt x="8302" y="7251"/>
                  </a:cubicBezTo>
                  <a:cubicBezTo>
                    <a:pt x="8520" y="6999"/>
                    <a:pt x="8465" y="6595"/>
                    <a:pt x="8182" y="6349"/>
                  </a:cubicBezTo>
                  <a:lnTo>
                    <a:pt x="1034" y="180"/>
                  </a:lnTo>
                  <a:cubicBezTo>
                    <a:pt x="895" y="60"/>
                    <a:pt x="726" y="0"/>
                    <a:pt x="564" y="0"/>
                  </a:cubicBez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933;p50"/>
            <p:cNvSpPr/>
            <p:nvPr/>
          </p:nvSpPr>
          <p:spPr>
            <a:xfrm>
              <a:off x="7931624" y="3216408"/>
              <a:ext cx="445158" cy="461835"/>
            </a:xfrm>
            <a:custGeom>
              <a:avLst/>
              <a:gdLst/>
              <a:ahLst/>
              <a:cxnLst/>
              <a:rect l="l" t="t" r="r" b="b"/>
              <a:pathLst>
                <a:path w="7848" h="8142" extrusionOk="0">
                  <a:moveTo>
                    <a:pt x="4624" y="0"/>
                  </a:moveTo>
                  <a:lnTo>
                    <a:pt x="1" y="5357"/>
                  </a:lnTo>
                  <a:lnTo>
                    <a:pt x="3224" y="8141"/>
                  </a:lnTo>
                  <a:lnTo>
                    <a:pt x="7847" y="2784"/>
                  </a:lnTo>
                  <a:lnTo>
                    <a:pt x="462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934;p50"/>
            <p:cNvSpPr/>
            <p:nvPr/>
          </p:nvSpPr>
          <p:spPr>
            <a:xfrm>
              <a:off x="7897194" y="3496334"/>
              <a:ext cx="251791" cy="206300"/>
            </a:xfrm>
            <a:custGeom>
              <a:avLst/>
              <a:gdLst/>
              <a:ahLst/>
              <a:cxnLst/>
              <a:rect l="l" t="t" r="r" b="b"/>
              <a:pathLst>
                <a:path w="4439" h="3637" extrusionOk="0">
                  <a:moveTo>
                    <a:pt x="621" y="1"/>
                  </a:moveTo>
                  <a:cubicBezTo>
                    <a:pt x="283" y="1"/>
                    <a:pt x="1" y="464"/>
                    <a:pt x="330" y="748"/>
                  </a:cubicBezTo>
                  <a:cubicBezTo>
                    <a:pt x="1268" y="1559"/>
                    <a:pt x="2208" y="2370"/>
                    <a:pt x="3148" y="3182"/>
                  </a:cubicBezTo>
                  <a:cubicBezTo>
                    <a:pt x="3282" y="3299"/>
                    <a:pt x="3419" y="3414"/>
                    <a:pt x="3554" y="3532"/>
                  </a:cubicBezTo>
                  <a:cubicBezTo>
                    <a:pt x="3639" y="3605"/>
                    <a:pt x="3730" y="3636"/>
                    <a:pt x="3817" y="3636"/>
                  </a:cubicBezTo>
                  <a:cubicBezTo>
                    <a:pt x="4155" y="3636"/>
                    <a:pt x="4438" y="3172"/>
                    <a:pt x="4108" y="2888"/>
                  </a:cubicBezTo>
                  <a:cubicBezTo>
                    <a:pt x="3169" y="2077"/>
                    <a:pt x="2229" y="1266"/>
                    <a:pt x="1290" y="456"/>
                  </a:cubicBezTo>
                  <a:cubicBezTo>
                    <a:pt x="1155" y="339"/>
                    <a:pt x="1020" y="222"/>
                    <a:pt x="885" y="106"/>
                  </a:cubicBezTo>
                  <a:cubicBezTo>
                    <a:pt x="800" y="32"/>
                    <a:pt x="709" y="1"/>
                    <a:pt x="62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935;p50"/>
            <p:cNvSpPr/>
            <p:nvPr/>
          </p:nvSpPr>
          <p:spPr>
            <a:xfrm>
              <a:off x="8150800" y="3202568"/>
              <a:ext cx="251734" cy="206300"/>
            </a:xfrm>
            <a:custGeom>
              <a:avLst/>
              <a:gdLst/>
              <a:ahLst/>
              <a:cxnLst/>
              <a:rect l="l" t="t" r="r" b="b"/>
              <a:pathLst>
                <a:path w="4438" h="3637" extrusionOk="0">
                  <a:moveTo>
                    <a:pt x="620" y="0"/>
                  </a:moveTo>
                  <a:cubicBezTo>
                    <a:pt x="283" y="0"/>
                    <a:pt x="0" y="464"/>
                    <a:pt x="330" y="749"/>
                  </a:cubicBezTo>
                  <a:cubicBezTo>
                    <a:pt x="1269" y="1560"/>
                    <a:pt x="2207" y="2371"/>
                    <a:pt x="3147" y="3181"/>
                  </a:cubicBezTo>
                  <a:cubicBezTo>
                    <a:pt x="3282" y="3298"/>
                    <a:pt x="3418" y="3415"/>
                    <a:pt x="3553" y="3531"/>
                  </a:cubicBezTo>
                  <a:cubicBezTo>
                    <a:pt x="3638" y="3605"/>
                    <a:pt x="3730" y="3636"/>
                    <a:pt x="3817" y="3636"/>
                  </a:cubicBezTo>
                  <a:cubicBezTo>
                    <a:pt x="4155" y="3636"/>
                    <a:pt x="4437" y="3173"/>
                    <a:pt x="4108" y="2889"/>
                  </a:cubicBezTo>
                  <a:cubicBezTo>
                    <a:pt x="3168" y="2077"/>
                    <a:pt x="2229" y="1266"/>
                    <a:pt x="1291" y="455"/>
                  </a:cubicBezTo>
                  <a:cubicBezTo>
                    <a:pt x="1154" y="338"/>
                    <a:pt x="1019" y="222"/>
                    <a:pt x="884" y="105"/>
                  </a:cubicBezTo>
                  <a:cubicBezTo>
                    <a:pt x="799" y="31"/>
                    <a:pt x="708" y="0"/>
                    <a:pt x="6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936;p50"/>
            <p:cNvSpPr/>
            <p:nvPr/>
          </p:nvSpPr>
          <p:spPr>
            <a:xfrm>
              <a:off x="7973769" y="3275399"/>
              <a:ext cx="352190" cy="354005"/>
            </a:xfrm>
            <a:custGeom>
              <a:avLst/>
              <a:gdLst/>
              <a:ahLst/>
              <a:cxnLst/>
              <a:rect l="l" t="t" r="r" b="b"/>
              <a:pathLst>
                <a:path w="6209" h="6241" extrusionOk="0">
                  <a:moveTo>
                    <a:pt x="2984" y="0"/>
                  </a:moveTo>
                  <a:lnTo>
                    <a:pt x="0" y="3458"/>
                  </a:lnTo>
                  <a:lnTo>
                    <a:pt x="3224" y="6240"/>
                  </a:lnTo>
                  <a:lnTo>
                    <a:pt x="6209" y="2782"/>
                  </a:lnTo>
                  <a:lnTo>
                    <a:pt x="298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937;p50"/>
            <p:cNvSpPr/>
            <p:nvPr/>
          </p:nvSpPr>
          <p:spPr>
            <a:xfrm>
              <a:off x="8029811" y="3253561"/>
              <a:ext cx="372724" cy="449015"/>
            </a:xfrm>
            <a:custGeom>
              <a:avLst/>
              <a:gdLst/>
              <a:ahLst/>
              <a:cxnLst/>
              <a:rect l="l" t="t" r="r" b="b"/>
              <a:pathLst>
                <a:path w="6571" h="7916" extrusionOk="0">
                  <a:moveTo>
                    <a:pt x="3937" y="0"/>
                  </a:moveTo>
                  <a:cubicBezTo>
                    <a:pt x="3915" y="1663"/>
                    <a:pt x="3193" y="3537"/>
                    <a:pt x="1811" y="5137"/>
                  </a:cubicBezTo>
                  <a:cubicBezTo>
                    <a:pt x="1257" y="5780"/>
                    <a:pt x="643" y="6324"/>
                    <a:pt x="0" y="6762"/>
                  </a:cubicBezTo>
                  <a:lnTo>
                    <a:pt x="810" y="7460"/>
                  </a:lnTo>
                  <a:cubicBezTo>
                    <a:pt x="944" y="7577"/>
                    <a:pt x="1081" y="7694"/>
                    <a:pt x="1216" y="7810"/>
                  </a:cubicBezTo>
                  <a:cubicBezTo>
                    <a:pt x="1301" y="7884"/>
                    <a:pt x="1392" y="7915"/>
                    <a:pt x="1480" y="7915"/>
                  </a:cubicBezTo>
                  <a:cubicBezTo>
                    <a:pt x="1817" y="7915"/>
                    <a:pt x="2100" y="7452"/>
                    <a:pt x="1770" y="7168"/>
                  </a:cubicBezTo>
                  <a:lnTo>
                    <a:pt x="2236" y="6628"/>
                  </a:lnTo>
                  <a:lnTo>
                    <a:pt x="5221" y="3172"/>
                  </a:lnTo>
                  <a:lnTo>
                    <a:pt x="5686" y="2632"/>
                  </a:lnTo>
                  <a:cubicBezTo>
                    <a:pt x="5771" y="2706"/>
                    <a:pt x="5863" y="2737"/>
                    <a:pt x="5950" y="2737"/>
                  </a:cubicBezTo>
                  <a:cubicBezTo>
                    <a:pt x="6288" y="2737"/>
                    <a:pt x="6570" y="2273"/>
                    <a:pt x="6241" y="1988"/>
                  </a:cubicBezTo>
                  <a:cubicBezTo>
                    <a:pt x="5474" y="1326"/>
                    <a:pt x="4706" y="664"/>
                    <a:pt x="3937" y="0"/>
                  </a:cubicBezTo>
                  <a:close/>
                </a:path>
              </a:pathLst>
            </a:custGeom>
            <a:solidFill>
              <a:srgbClr val="191919">
                <a:alpha val="14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 name="Rectangle 2"/>
          <p:cNvSpPr/>
          <p:nvPr/>
        </p:nvSpPr>
        <p:spPr>
          <a:xfrm>
            <a:off x="1497775" y="754014"/>
            <a:ext cx="7420485" cy="738664"/>
          </a:xfrm>
          <a:prstGeom prst="rect">
            <a:avLst/>
          </a:prstGeom>
        </p:spPr>
        <p:txBody>
          <a:bodyPr wrap="square">
            <a:spAutoFit/>
          </a:bodyPr>
          <a:lstStyle/>
          <a:p>
            <a:pPr algn="just">
              <a:spcBef>
                <a:spcPts val="400"/>
              </a:spcBef>
              <a:spcAft>
                <a:spcPts val="400"/>
              </a:spcAft>
            </a:pPr>
            <a:r>
              <a:rPr lang="en-US" b="1" dirty="0" err="1" smtClean="0">
                <a:solidFill>
                  <a:srgbClr val="FF5050"/>
                </a:solidFill>
                <a:latin typeface="Times New Roman" panose="02020603050405020304" pitchFamily="18" charset="0"/>
                <a:cs typeface="Times New Roman" panose="02020603050405020304" pitchFamily="18" charset="0"/>
              </a:rPr>
              <a:t>Chương</a:t>
            </a:r>
            <a:r>
              <a:rPr lang="en-US" b="1" dirty="0" smtClean="0">
                <a:solidFill>
                  <a:srgbClr val="FF5050"/>
                </a:solidFill>
                <a:latin typeface="Times New Roman" panose="02020603050405020304" pitchFamily="18" charset="0"/>
                <a:cs typeface="Times New Roman" panose="02020603050405020304" pitchFamily="18" charset="0"/>
              </a:rPr>
              <a:t> I: </a:t>
            </a:r>
            <a:r>
              <a:rPr lang="en-US" b="1" dirty="0" err="1" smtClean="0">
                <a:solidFill>
                  <a:srgbClr val="FF5050"/>
                </a:solidFill>
                <a:latin typeface="Times New Roman" panose="02020603050405020304" pitchFamily="18" charset="0"/>
                <a:cs typeface="Times New Roman" panose="02020603050405020304" pitchFamily="18" charset="0"/>
              </a:rPr>
              <a:t>gồm</a:t>
            </a:r>
            <a:r>
              <a:rPr lang="en-US" b="1" dirty="0" smtClean="0">
                <a:solidFill>
                  <a:srgbClr val="FF5050"/>
                </a:solidFill>
                <a:latin typeface="Times New Roman" panose="02020603050405020304" pitchFamily="18" charset="0"/>
                <a:cs typeface="Times New Roman" panose="02020603050405020304" pitchFamily="18" charset="0"/>
              </a:rPr>
              <a:t> 5 </a:t>
            </a:r>
            <a:r>
              <a:rPr lang="en-US" b="1" dirty="0" err="1" smtClean="0">
                <a:solidFill>
                  <a:srgbClr val="FF5050"/>
                </a:solidFill>
                <a:latin typeface="Times New Roman" panose="02020603050405020304" pitchFamily="18" charset="0"/>
                <a:cs typeface="Times New Roman" panose="02020603050405020304" pitchFamily="18" charset="0"/>
              </a:rPr>
              <a:t>Điều</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Điều</a:t>
            </a:r>
            <a:r>
              <a:rPr lang="en-US" b="1" dirty="0" smtClean="0">
                <a:solidFill>
                  <a:srgbClr val="FF5050"/>
                </a:solidFill>
                <a:latin typeface="Times New Roman" panose="02020603050405020304" pitchFamily="18" charset="0"/>
                <a:cs typeface="Times New Roman" panose="02020603050405020304" pitchFamily="18" charset="0"/>
              </a:rPr>
              <a:t> 1 –5) </a:t>
            </a:r>
            <a:r>
              <a:rPr lang="en-US" b="1" dirty="0" err="1" smtClean="0">
                <a:solidFill>
                  <a:srgbClr val="FF5050"/>
                </a:solidFill>
                <a:latin typeface="Times New Roman" panose="02020603050405020304" pitchFamily="18" charset="0"/>
                <a:cs typeface="Times New Roman" panose="02020603050405020304" pitchFamily="18" charset="0"/>
              </a:rPr>
              <a:t>quy</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a:solidFill>
                  <a:srgbClr val="FF5050"/>
                </a:solidFill>
                <a:latin typeface="Times New Roman" panose="02020603050405020304" pitchFamily="18" charset="0"/>
                <a:cs typeface="Times New Roman" panose="02020603050405020304" pitchFamily="18" charset="0"/>
              </a:rPr>
              <a:t>định</a:t>
            </a:r>
            <a:r>
              <a:rPr lang="en-US" b="1" dirty="0">
                <a:solidFill>
                  <a:srgbClr val="FF5050"/>
                </a:solidFill>
                <a:latin typeface="Times New Roman" panose="02020603050405020304" pitchFamily="18" charset="0"/>
                <a:cs typeface="Times New Roman" panose="02020603050405020304" pitchFamily="18" charset="0"/>
              </a:rPr>
              <a:t> </a:t>
            </a:r>
            <a:r>
              <a:rPr lang="en-US" b="1" dirty="0" err="1">
                <a:solidFill>
                  <a:srgbClr val="FF5050"/>
                </a:solidFill>
                <a:latin typeface="Times New Roman" panose="02020603050405020304" pitchFamily="18" charset="0"/>
                <a:cs typeface="Times New Roman" panose="02020603050405020304" pitchFamily="18" charset="0"/>
              </a:rPr>
              <a:t>về</a:t>
            </a:r>
            <a:r>
              <a:rPr lang="en-US" b="1" dirty="0">
                <a:solidFill>
                  <a:srgbClr val="FF505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Phạm</a:t>
            </a:r>
            <a:r>
              <a:rPr lang="en-US" dirty="0" smtClean="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vi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chỉnh</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Giải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thích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từ</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ngữ</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Các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hành</a:t>
            </a:r>
            <a:r>
              <a:rPr lang="en-US" dirty="0">
                <a:solidFill>
                  <a:srgbClr val="7030A0"/>
                </a:solidFill>
                <a:latin typeface="Times New Roman" panose="02020603050405020304" pitchFamily="18" charset="0"/>
                <a:cs typeface="Times New Roman" panose="02020603050405020304" pitchFamily="18" charset="0"/>
              </a:rPr>
              <a:t> vi </a:t>
            </a:r>
            <a:r>
              <a:rPr lang="en-US" dirty="0" err="1">
                <a:solidFill>
                  <a:srgbClr val="7030A0"/>
                </a:solidFill>
                <a:latin typeface="Times New Roman" panose="02020603050405020304" pitchFamily="18" charset="0"/>
                <a:cs typeface="Times New Roman" panose="02020603050405020304" pitchFamily="18" charset="0"/>
              </a:rPr>
              <a:t>bị</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nghiêm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cấm</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Chính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sách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lý</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Yêu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cầu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về</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lý</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p>
        </p:txBody>
      </p:sp>
      <p:sp>
        <p:nvSpPr>
          <p:cNvPr id="6" name="Rectangle 5"/>
          <p:cNvSpPr/>
          <p:nvPr/>
        </p:nvSpPr>
        <p:spPr>
          <a:xfrm>
            <a:off x="485979" y="1591241"/>
            <a:ext cx="8525017" cy="738664"/>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Phạm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a:solidFill>
                  <a:schemeClr val="accent6">
                    <a:lumMod val="75000"/>
                  </a:schemeClr>
                </a:solidFill>
                <a:latin typeface="Times New Roman" panose="02020603050405020304" pitchFamily="18" charset="0"/>
                <a:cs typeface="Times New Roman" panose="02020603050405020304" pitchFamily="18" charset="0"/>
              </a:rPr>
              <a:t>vi </a:t>
            </a:r>
            <a:r>
              <a:rPr lang="en-US" b="1" dirty="0" err="1">
                <a:solidFill>
                  <a:schemeClr val="accent6">
                    <a:lumMod val="75000"/>
                  </a:schemeClr>
                </a:solidFill>
                <a:latin typeface="Times New Roman" panose="02020603050405020304" pitchFamily="18" charset="0"/>
                <a:cs typeface="Times New Roman" panose="02020603050405020304" pitchFamily="18" charset="0"/>
              </a:rPr>
              <a:t>điều</a:t>
            </a:r>
            <a:r>
              <a:rPr lang="en-US" b="1" dirty="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chỉnh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trừ các </a:t>
            </a:r>
            <a:r>
              <a:rPr lang="en-US" dirty="0" err="1" smtClean="0">
                <a:solidFill>
                  <a:srgbClr val="7030A0"/>
                </a:solidFill>
                <a:latin typeface="Times New Roman" panose="02020603050405020304" pitchFamily="18" charset="0"/>
                <a:cs typeface="Times New Roman" panose="02020603050405020304" pitchFamily="18" charset="0"/>
              </a:rPr>
              <a:t>giao</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dịch</a:t>
            </a:r>
            <a:r>
              <a:rPr lang="en-US" smtClean="0">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mua bán, cho thuê mua, cho thuê nhà ở TM </a:t>
            </a:r>
            <a:r>
              <a:rPr lang="en-US" smtClean="0">
                <a:solidFill>
                  <a:srgbClr val="7030A0"/>
                </a:solidFill>
                <a:latin typeface="Times New Roman" panose="02020603050405020304" pitchFamily="18" charset="0"/>
                <a:cs typeface="Times New Roman" panose="02020603050405020304" pitchFamily="18" charset="0"/>
              </a:rPr>
              <a:t>của DN, HTX, Liên hơp HTX kinh </a:t>
            </a:r>
            <a:r>
              <a:rPr lang="en-US" dirty="0" err="1" smtClean="0">
                <a:solidFill>
                  <a:srgbClr val="7030A0"/>
                </a:solidFill>
                <a:latin typeface="Times New Roman" panose="02020603050405020304" pitchFamily="18" charset="0"/>
                <a:cs typeface="Times New Roman" panose="02020603050405020304" pitchFamily="18" charset="0"/>
              </a:rPr>
              <a:t>doanh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bất</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động</a:t>
            </a:r>
            <a:r>
              <a:rPr lang="en-US" smtClean="0">
                <a:solidFill>
                  <a:srgbClr val="7030A0"/>
                </a:solidFill>
                <a:latin typeface="Times New Roman" panose="02020603050405020304" pitchFamily="18" charset="0"/>
                <a:cs typeface="Times New Roman" panose="02020603050405020304" pitchFamily="18" charset="0"/>
              </a:rPr>
              <a:t> sản và </a:t>
            </a:r>
            <a:r>
              <a:rPr lang="en-US" b="1" smtClean="0">
                <a:solidFill>
                  <a:srgbClr val="7030A0"/>
                </a:solidFill>
                <a:latin typeface="Times New Roman" panose="02020603050405020304" pitchFamily="18" charset="0"/>
                <a:cs typeface="Times New Roman" panose="02020603050405020304" pitchFamily="18" charset="0"/>
              </a:rPr>
              <a:t>giao dịch </a:t>
            </a:r>
            <a:r>
              <a:rPr lang="en-US" b="1" dirty="0" err="1" smtClean="0">
                <a:solidFill>
                  <a:srgbClr val="7030A0"/>
                </a:solidFill>
                <a:latin typeface="Times New Roman" panose="02020603050405020304" pitchFamily="18" charset="0"/>
                <a:cs typeface="Times New Roman" panose="02020603050405020304" pitchFamily="18" charset="0"/>
              </a:rPr>
              <a:t>chuyển</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nhượng</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hợp</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đồng</a:t>
            </a:r>
            <a:r>
              <a:rPr lang="en-US" b="1" dirty="0" smtClean="0">
                <a:solidFill>
                  <a:srgbClr val="7030A0"/>
                </a:solidFill>
                <a:latin typeface="Times New Roman" panose="02020603050405020304" pitchFamily="18" charset="0"/>
                <a:cs typeface="Times New Roman" panose="02020603050405020304" pitchFamily="18" charset="0"/>
              </a:rPr>
              <a:t> </a:t>
            </a:r>
            <a:r>
              <a:rPr lang="en-US" b="1" err="1" smtClean="0">
                <a:solidFill>
                  <a:srgbClr val="7030A0"/>
                </a:solidFill>
                <a:latin typeface="Times New Roman" panose="02020603050405020304" pitchFamily="18" charset="0"/>
                <a:cs typeface="Times New Roman" panose="02020603050405020304" pitchFamily="18" charset="0"/>
              </a:rPr>
              <a:t>mua</a:t>
            </a:r>
            <a:r>
              <a:rPr lang="en-US" b="1" smtClean="0">
                <a:solidFill>
                  <a:srgbClr val="7030A0"/>
                </a:solidFill>
                <a:latin typeface="Times New Roman" panose="02020603050405020304" pitchFamily="18" charset="0"/>
                <a:cs typeface="Times New Roman" panose="02020603050405020304" pitchFamily="18" charset="0"/>
              </a:rPr>
              <a:t> bán nhà ở </a:t>
            </a:r>
            <a:r>
              <a:rPr lang="en-US" smtClean="0">
                <a:solidFill>
                  <a:srgbClr val="7030A0"/>
                </a:solidFill>
                <a:latin typeface="Times New Roman" panose="02020603050405020304" pitchFamily="18" charset="0"/>
                <a:cs typeface="Times New Roman" panose="02020603050405020304" pitchFamily="18" charset="0"/>
              </a:rPr>
              <a:t>thì thực hiện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pháp</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kinh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doanh</a:t>
            </a:r>
            <a:r>
              <a:rPr lang="en-US" dirty="0" smtClean="0">
                <a:solidFill>
                  <a:srgbClr val="7030A0"/>
                </a:solidFill>
                <a:latin typeface="Times New Roman" panose="02020603050405020304" pitchFamily="18" charset="0"/>
                <a:cs typeface="Times New Roman" panose="02020603050405020304" pitchFamily="18" charset="0"/>
              </a:rPr>
              <a:t> BĐS (</a:t>
            </a:r>
            <a:r>
              <a:rPr lang="en-US" dirty="0" err="1" smtClean="0">
                <a:solidFill>
                  <a:srgbClr val="7030A0"/>
                </a:solidFill>
                <a:latin typeface="Times New Roman" panose="02020603050405020304" pitchFamily="18" charset="0"/>
                <a:cs typeface="Times New Roman" panose="02020603050405020304" pitchFamily="18" charset="0"/>
              </a:rPr>
              <a:t>khoản</a:t>
            </a:r>
            <a:r>
              <a:rPr lang="en-US" dirty="0" smtClean="0">
                <a:solidFill>
                  <a:srgbClr val="7030A0"/>
                </a:solidFill>
                <a:latin typeface="Times New Roman" panose="02020603050405020304" pitchFamily="18" charset="0"/>
                <a:cs typeface="Times New Roman" panose="02020603050405020304" pitchFamily="18" charset="0"/>
              </a:rPr>
              <a:t> 2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1</a:t>
            </a:r>
            <a:r>
              <a:rPr lang="en-US" smtClean="0">
                <a:solidFill>
                  <a:srgbClr val="7030A0"/>
                </a:solidFill>
                <a:latin typeface="Times New Roman" panose="02020603050405020304" pitchFamily="18" charset="0"/>
                <a:cs typeface="Times New Roman" panose="02020603050405020304" pitchFamily="18" charset="0"/>
              </a:rPr>
              <a:t>); các vấn đề về đât đâi (đất XD nhà ở TM, NOXH…)</a:t>
            </a:r>
            <a:endParaRPr lang="en-US" dirty="0">
              <a:solidFill>
                <a:srgbClr val="7030A0"/>
              </a:solidFill>
            </a:endParaRPr>
          </a:p>
        </p:txBody>
      </p:sp>
      <p:sp>
        <p:nvSpPr>
          <p:cNvPr id="67" name="Rectangle 66"/>
          <p:cNvSpPr/>
          <p:nvPr/>
        </p:nvSpPr>
        <p:spPr>
          <a:xfrm>
            <a:off x="485979" y="2285911"/>
            <a:ext cx="8525017"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Giải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thích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từ</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ngữ</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khái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niệm</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có</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mục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đích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sử</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dụng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hỗn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hợp</a:t>
            </a:r>
            <a:r>
              <a:rPr lang="en-US" dirty="0" smtClean="0">
                <a:solidFill>
                  <a:srgbClr val="7030A0"/>
                </a:solidFill>
                <a:latin typeface="Times New Roman" panose="02020603050405020304" pitchFamily="18" charset="0"/>
                <a:cs typeface="Times New Roman" panose="02020603050405020304" pitchFamily="18" charset="0"/>
              </a:rPr>
              <a:t>,</a:t>
            </a:r>
            <a:r>
              <a:rPr lang="vi-VN"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n</a:t>
            </a:r>
            <a:r>
              <a:rPr lang="vi-VN" dirty="0" smtClean="0">
                <a:solidFill>
                  <a:srgbClr val="7030A0"/>
                </a:solidFill>
                <a:latin typeface="Times New Roman" panose="02020603050405020304" pitchFamily="18" charset="0"/>
                <a:cs typeface="Times New Roman" panose="02020603050405020304" pitchFamily="18" charset="0"/>
              </a:rPr>
              <a:t>hà </a:t>
            </a:r>
            <a:r>
              <a:rPr lang="vi-VN" dirty="0">
                <a:solidFill>
                  <a:srgbClr val="7030A0"/>
                </a:solidFill>
                <a:latin typeface="Times New Roman" panose="02020603050405020304" pitchFamily="18" charset="0"/>
                <a:cs typeface="Times New Roman" panose="02020603050405020304" pitchFamily="18" charset="0"/>
              </a:rPr>
              <a:t>lưu </a:t>
            </a:r>
            <a:r>
              <a:rPr lang="vi-VN">
                <a:solidFill>
                  <a:srgbClr val="7030A0"/>
                </a:solidFill>
                <a:latin typeface="Times New Roman" panose="02020603050405020304" pitchFamily="18" charset="0"/>
                <a:cs typeface="Times New Roman" panose="02020603050405020304" pitchFamily="18" charset="0"/>
              </a:rPr>
              <a:t>trú </a:t>
            </a:r>
            <a:r>
              <a:rPr lang="en-US" smtClean="0">
                <a:solidFill>
                  <a:srgbClr val="7030A0"/>
                </a:solidFill>
                <a:latin typeface="Times New Roman" panose="02020603050405020304" pitchFamily="18" charset="0"/>
                <a:cs typeface="Times New Roman" panose="02020603050405020304" pitchFamily="18" charset="0"/>
              </a:rPr>
              <a:t>CN </a:t>
            </a:r>
            <a:r>
              <a:rPr lang="vi-VN" smtClean="0">
                <a:solidFill>
                  <a:srgbClr val="7030A0"/>
                </a:solidFill>
                <a:latin typeface="Times New Roman" panose="02020603050405020304" pitchFamily="18" charset="0"/>
                <a:cs typeface="Times New Roman" panose="02020603050405020304" pitchFamily="18" charset="0"/>
              </a:rPr>
              <a:t>trong </a:t>
            </a:r>
            <a:r>
              <a:rPr lang="vi-VN" dirty="0">
                <a:solidFill>
                  <a:srgbClr val="7030A0"/>
                </a:solidFill>
                <a:latin typeface="Times New Roman" panose="02020603050405020304" pitchFamily="18" charset="0"/>
                <a:cs typeface="Times New Roman" panose="02020603050405020304" pitchFamily="18" charset="0"/>
              </a:rPr>
              <a:t>khu công </a:t>
            </a:r>
            <a:r>
              <a:rPr lang="vi-VN" dirty="0" smtClean="0">
                <a:solidFill>
                  <a:srgbClr val="7030A0"/>
                </a:solidFill>
                <a:latin typeface="Times New Roman" panose="02020603050405020304" pitchFamily="18" charset="0"/>
                <a:cs typeface="Times New Roman" panose="02020603050405020304" pitchFamily="18" charset="0"/>
              </a:rPr>
              <a:t>nghiệp</a:t>
            </a:r>
            <a:r>
              <a:rPr lang="en-US" smtClean="0">
                <a:solidFill>
                  <a:srgbClr val="7030A0"/>
                </a:solidFill>
                <a:latin typeface="Times New Roman" panose="02020603050405020304" pitchFamily="18" charset="0"/>
                <a:cs typeface="Times New Roman" panose="02020603050405020304" pitchFamily="18" charset="0"/>
              </a:rPr>
              <a:t>, nhà ở cho LLVT, chủ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xây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khoản</a:t>
            </a:r>
            <a:r>
              <a:rPr lang="en-US" dirty="0" smtClean="0">
                <a:solidFill>
                  <a:srgbClr val="7030A0"/>
                </a:solidFill>
                <a:latin typeface="Times New Roman" panose="02020603050405020304" pitchFamily="18" charset="0"/>
                <a:cs typeface="Times New Roman" panose="02020603050405020304" pitchFamily="18" charset="0"/>
              </a:rPr>
              <a:t> 1, 8, 14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2)</a:t>
            </a:r>
            <a:endParaRPr lang="en-US" dirty="0">
              <a:solidFill>
                <a:srgbClr val="7030A0"/>
              </a:solidFill>
            </a:endParaRPr>
          </a:p>
        </p:txBody>
      </p:sp>
      <p:sp>
        <p:nvSpPr>
          <p:cNvPr id="68" name="Rectangle 67"/>
          <p:cNvSpPr/>
          <p:nvPr/>
        </p:nvSpPr>
        <p:spPr>
          <a:xfrm>
            <a:off x="485978" y="2849050"/>
            <a:ext cx="8525017"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3.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hành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vi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bị</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nghiêm</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cấm</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sung </a:t>
            </a:r>
            <a:r>
              <a:rPr lang="en-US" dirty="0" err="1" smtClean="0">
                <a:solidFill>
                  <a:srgbClr val="7030A0"/>
                </a:solidFill>
                <a:latin typeface="Times New Roman" panose="02020603050405020304" pitchFamily="18" charset="0"/>
                <a:cs typeface="Times New Roman" panose="02020603050405020304" pitchFamily="18" charset="0"/>
              </a:rPr>
              <a:t>các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hành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vi </a:t>
            </a:r>
            <a:r>
              <a:rPr lang="en-US" dirty="0" err="1">
                <a:solidFill>
                  <a:srgbClr val="7030A0"/>
                </a:solidFill>
                <a:latin typeface="Times New Roman" panose="02020603050405020304" pitchFamily="18" charset="0"/>
                <a:cs typeface="Times New Roman" panose="02020603050405020304" pitchFamily="18" charset="0"/>
              </a:rPr>
              <a:t>bị</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nghiêm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cấm</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lý</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khoản</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8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3</a:t>
            </a:r>
            <a:r>
              <a:rPr lang="en-US" smtClean="0">
                <a:solidFill>
                  <a:srgbClr val="7030A0"/>
                </a:solidFill>
                <a:latin typeface="Times New Roman" panose="02020603050405020304" pitchFamily="18" charset="0"/>
                <a:cs typeface="Times New Roman" panose="02020603050405020304" pitchFamily="18" charset="0"/>
              </a:rPr>
              <a:t>); trong sử dụng nhà ở riêng lẻ.</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69" name="Rectangle 68"/>
          <p:cNvSpPr/>
          <p:nvPr/>
        </p:nvSpPr>
        <p:spPr>
          <a:xfrm>
            <a:off x="485977" y="3420428"/>
            <a:ext cx="8525017" cy="30777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4.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Chính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sách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thừa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Luật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4)</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70" name="Rectangle 69"/>
          <p:cNvSpPr/>
          <p:nvPr/>
        </p:nvSpPr>
        <p:spPr>
          <a:xfrm>
            <a:off x="514815" y="3788763"/>
            <a:ext cx="6773031" cy="1169551"/>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5.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Yêu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cầu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chung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và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lý</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sử</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dụng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smtClean="0">
                <a:solidFill>
                  <a:schemeClr val="accent6">
                    <a:lumMod val="75000"/>
                  </a:schemeClr>
                </a:solidFill>
                <a:latin typeface="Times New Roman" panose="02020603050405020304" pitchFamily="18" charset="0"/>
                <a:cs typeface="Times New Roman" panose="02020603050405020304" pitchFamily="18" charset="0"/>
              </a:rPr>
              <a:t> ở</a:t>
            </a:r>
            <a:r>
              <a:rPr lang="en-US"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yêu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phát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triển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chủ</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yếu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theo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đô</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khoản</a:t>
            </a:r>
            <a:r>
              <a:rPr lang="en-US" dirty="0" smtClean="0">
                <a:solidFill>
                  <a:srgbClr val="7030A0"/>
                </a:solidFill>
                <a:latin typeface="Times New Roman" panose="02020603050405020304" pitchFamily="18" charset="0"/>
                <a:cs typeface="Times New Roman" panose="02020603050405020304" pitchFamily="18" charset="0"/>
              </a:rPr>
              <a:t> 4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5);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vực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phường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quận</a:t>
            </a:r>
            <a:r>
              <a:rPr lang="en-US" dirty="0" smtClean="0">
                <a:solidFill>
                  <a:srgbClr val="7030A0"/>
                </a:solidFill>
                <a:latin typeface="Times New Roman" panose="02020603050405020304" pitchFamily="18" charset="0"/>
                <a:cs typeface="Times New Roman" panose="02020603050405020304" pitchFamily="18" charset="0"/>
              </a:rPr>
              <a:t>, TP </a:t>
            </a:r>
            <a:r>
              <a:rPr lang="en-US" dirty="0" err="1" smtClean="0">
                <a:solidFill>
                  <a:srgbClr val="7030A0"/>
                </a:solidFill>
                <a:latin typeface="Times New Roman" panose="02020603050405020304" pitchFamily="18" charset="0"/>
                <a:cs typeface="Times New Roman" panose="02020603050405020304" pitchFamily="18" charset="0"/>
              </a:rPr>
              <a:t>thuộc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đô</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thị</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loại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đặc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biệt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loại</a:t>
            </a:r>
            <a:r>
              <a:rPr lang="en-US" dirty="0" smtClean="0">
                <a:solidFill>
                  <a:srgbClr val="7030A0"/>
                </a:solidFill>
                <a:latin typeface="Times New Roman" panose="02020603050405020304" pitchFamily="18" charset="0"/>
                <a:cs typeface="Times New Roman" panose="02020603050405020304" pitchFamily="18" charset="0"/>
              </a:rPr>
              <a:t> I, II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III </a:t>
            </a:r>
            <a:r>
              <a:rPr lang="en-US" dirty="0" err="1" smtClean="0">
                <a:solidFill>
                  <a:srgbClr val="7030A0"/>
                </a:solidFill>
                <a:latin typeface="Times New Roman" panose="02020603050405020304" pitchFamily="18" charset="0"/>
                <a:cs typeface="Times New Roman" panose="02020603050405020304" pitchFamily="18" charset="0"/>
              </a:rPr>
              <a:t>thì</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chủ</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đầu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phải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xây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dựng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err="1" smtClean="0">
                <a:solidFill>
                  <a:srgbClr val="7030A0"/>
                </a:solidFill>
                <a:latin typeface="Times New Roman" panose="02020603050405020304" pitchFamily="18" charset="0"/>
                <a:cs typeface="Times New Roman" panose="02020603050405020304" pitchFamily="18" charset="0"/>
              </a:rPr>
              <a:t>để</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bán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mua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thuê</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không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được</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lô</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bán</a:t>
            </a:r>
            <a:r>
              <a:rPr lang="en-US" dirty="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nền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khoản</a:t>
            </a:r>
            <a:r>
              <a:rPr lang="en-US" dirty="0" smtClean="0">
                <a:solidFill>
                  <a:srgbClr val="7030A0"/>
                </a:solidFill>
                <a:latin typeface="Times New Roman" panose="02020603050405020304" pitchFamily="18" charset="0"/>
                <a:cs typeface="Times New Roman" panose="02020603050405020304" pitchFamily="18" charset="0"/>
              </a:rPr>
              <a:t> 5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5)</a:t>
            </a:r>
            <a:endParaRPr lang="en-US" dirty="0">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612999" y="0"/>
            <a:ext cx="65235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02. SỞ HỮU NHÀ Ở</a:t>
            </a:r>
            <a:endParaRPr sz="1800" dirty="0">
              <a:solidFill>
                <a:srgbClr val="FF0000"/>
              </a:solidFill>
            </a:endParaRPr>
          </a:p>
        </p:txBody>
      </p:sp>
      <p:pic>
        <p:nvPicPr>
          <p:cNvPr id="80" name="Picture 79"/>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flipH="1">
            <a:off x="387888" y="317837"/>
            <a:ext cx="1256982" cy="1186615"/>
          </a:xfrm>
          <a:prstGeom prst="rect">
            <a:avLst/>
          </a:prstGeom>
        </p:spPr>
      </p:pic>
      <p:sp>
        <p:nvSpPr>
          <p:cNvPr id="2" name="Rectangle 1"/>
          <p:cNvSpPr/>
          <p:nvPr/>
        </p:nvSpPr>
        <p:spPr>
          <a:xfrm>
            <a:off x="1770622" y="442205"/>
            <a:ext cx="7266817" cy="1169551"/>
          </a:xfrm>
          <a:prstGeom prst="rect">
            <a:avLst/>
          </a:prstGeom>
        </p:spPr>
        <p:txBody>
          <a:bodyPr wrap="square">
            <a:spAutoFit/>
          </a:bodyPr>
          <a:lstStyle/>
          <a:p>
            <a:pPr algn="just"/>
            <a:r>
              <a:rPr lang="en-US" b="1" err="1" smtClean="0">
                <a:solidFill>
                  <a:srgbClr val="FF5050"/>
                </a:solidFill>
                <a:latin typeface="Times New Roman" panose="02020603050405020304" pitchFamily="18" charset="0"/>
                <a:cs typeface="Times New Roman" panose="02020603050405020304" pitchFamily="18" charset="0"/>
              </a:rPr>
              <a:t>Chương</a:t>
            </a:r>
            <a:r>
              <a:rPr lang="en-US" b="1" smtClean="0">
                <a:solidFill>
                  <a:srgbClr val="FF5050"/>
                </a:solidFill>
                <a:latin typeface="Times New Roman" panose="02020603050405020304" pitchFamily="18" charset="0"/>
                <a:cs typeface="Times New Roman" panose="02020603050405020304" pitchFamily="18" charset="0"/>
              </a:rPr>
              <a:t> </a:t>
            </a:r>
            <a:r>
              <a:rPr lang="en-US" b="1">
                <a:solidFill>
                  <a:srgbClr val="FF5050"/>
                </a:solidFill>
                <a:latin typeface="Times New Roman" panose="02020603050405020304" pitchFamily="18" charset="0"/>
                <a:cs typeface="Times New Roman" panose="02020603050405020304" pitchFamily="18" charset="0"/>
              </a:rPr>
              <a:t>I</a:t>
            </a:r>
            <a:r>
              <a:rPr lang="en-US" b="1" smtClean="0">
                <a:solidFill>
                  <a:srgbClr val="FF5050"/>
                </a:solidFill>
                <a:latin typeface="Times New Roman" panose="02020603050405020304" pitchFamily="18" charset="0"/>
                <a:cs typeface="Times New Roman" panose="02020603050405020304" pitchFamily="18" charset="0"/>
              </a:rPr>
              <a:t>I</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gồm</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a:solidFill>
                  <a:srgbClr val="FF5050"/>
                </a:solidFill>
                <a:latin typeface="Times New Roman" panose="02020603050405020304" pitchFamily="18" charset="0"/>
                <a:cs typeface="Times New Roman" panose="02020603050405020304" pitchFamily="18" charset="0"/>
              </a:rPr>
              <a:t>17 </a:t>
            </a:r>
            <a:r>
              <a:rPr lang="en-US" b="1" dirty="0" err="1" smtClean="0">
                <a:solidFill>
                  <a:srgbClr val="FF5050"/>
                </a:solidFill>
                <a:latin typeface="Times New Roman" panose="02020603050405020304" pitchFamily="18" charset="0"/>
                <a:cs typeface="Times New Roman" panose="02020603050405020304" pitchFamily="18" charset="0"/>
              </a:rPr>
              <a:t>Điều</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từ</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Điều</a:t>
            </a:r>
            <a:r>
              <a:rPr lang="en-US" b="1" dirty="0" smtClean="0">
                <a:solidFill>
                  <a:srgbClr val="FF5050"/>
                </a:solidFill>
                <a:latin typeface="Times New Roman" panose="02020603050405020304" pitchFamily="18" charset="0"/>
                <a:cs typeface="Times New Roman" panose="02020603050405020304" pitchFamily="18" charset="0"/>
              </a:rPr>
              <a:t> 6 – 22) </a:t>
            </a:r>
            <a:r>
              <a:rPr lang="en-US" b="1" dirty="0" err="1">
                <a:solidFill>
                  <a:srgbClr val="FF5050"/>
                </a:solidFill>
                <a:latin typeface="Times New Roman" panose="02020603050405020304" pitchFamily="18" charset="0"/>
                <a:cs typeface="Times New Roman" panose="02020603050405020304" pitchFamily="18" charset="0"/>
              </a:rPr>
              <a:t>quy</a:t>
            </a:r>
            <a:r>
              <a:rPr lang="en-US" b="1" dirty="0">
                <a:solidFill>
                  <a:srgbClr val="FF5050"/>
                </a:solidFill>
                <a:latin typeface="Times New Roman" panose="02020603050405020304" pitchFamily="18" charset="0"/>
                <a:cs typeface="Times New Roman" panose="02020603050405020304" pitchFamily="18" charset="0"/>
              </a:rPr>
              <a:t> </a:t>
            </a:r>
            <a:r>
              <a:rPr lang="en-US" b="1" dirty="0" err="1">
                <a:solidFill>
                  <a:srgbClr val="FF5050"/>
                </a:solidFill>
                <a:latin typeface="Times New Roman" panose="02020603050405020304" pitchFamily="18" charset="0"/>
                <a:cs typeface="Times New Roman" panose="02020603050405020304" pitchFamily="18" charset="0"/>
              </a:rPr>
              <a:t>định</a:t>
            </a:r>
            <a:r>
              <a:rPr lang="en-US" b="1" dirty="0">
                <a:solidFill>
                  <a:srgbClr val="FF5050"/>
                </a:solidFill>
                <a:latin typeface="Times New Roman" panose="02020603050405020304" pitchFamily="18" charset="0"/>
                <a:cs typeface="Times New Roman" panose="02020603050405020304" pitchFamily="18" charset="0"/>
              </a:rPr>
              <a:t> </a:t>
            </a:r>
            <a:r>
              <a:rPr lang="en-US" b="1" dirty="0" err="1">
                <a:solidFill>
                  <a:srgbClr val="FF5050"/>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hữu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ở (q</a:t>
            </a:r>
            <a:r>
              <a:rPr lang="pt-BR" dirty="0">
                <a:solidFill>
                  <a:schemeClr val="accent6">
                    <a:lumMod val="75000"/>
                  </a:schemeClr>
                </a:solidFill>
                <a:latin typeface="Times New Roman" panose="02020603050405020304" pitchFamily="18" charset="0"/>
                <a:cs typeface="Times New Roman" panose="02020603050405020304" pitchFamily="18" charset="0"/>
              </a:rPr>
              <a:t>uyền, nghĩa vụ, bảo hộ, công nhận, thời điểm xác lập quyền sở hữu nhà ở, đối tượng và điều kiện được sở hữu nhà ở tại </a:t>
            </a:r>
            <a:r>
              <a:rPr lang="pt-BR" dirty="0" smtClean="0">
                <a:solidFill>
                  <a:schemeClr val="accent6">
                    <a:lumMod val="75000"/>
                  </a:schemeClr>
                </a:solidFill>
                <a:latin typeface="Times New Roman" panose="02020603050405020304" pitchFamily="18" charset="0"/>
                <a:cs typeface="Times New Roman" panose="02020603050405020304" pitchFamily="18" charset="0"/>
              </a:rPr>
              <a:t>...); Nhà </a:t>
            </a:r>
            <a:r>
              <a:rPr lang="pt-BR" dirty="0">
                <a:solidFill>
                  <a:schemeClr val="accent6">
                    <a:lumMod val="75000"/>
                  </a:schemeClr>
                </a:solidFill>
                <a:latin typeface="Times New Roman" panose="02020603050405020304" pitchFamily="18" charset="0"/>
                <a:cs typeface="Times New Roman" panose="02020603050405020304" pitchFamily="18" charset="0"/>
              </a:rPr>
              <a:t>ở thuộc tài sản </a:t>
            </a:r>
            <a:r>
              <a:rPr lang="pt-BR" dirty="0" smtClean="0">
                <a:solidFill>
                  <a:schemeClr val="accent6">
                    <a:lumMod val="75000"/>
                  </a:schemeClr>
                </a:solidFill>
                <a:latin typeface="Times New Roman" panose="02020603050405020304" pitchFamily="18" charset="0"/>
                <a:cs typeface="Times New Roman" panose="02020603050405020304" pitchFamily="18" charset="0"/>
              </a:rPr>
              <a:t>công; Sở </a:t>
            </a:r>
            <a:r>
              <a:rPr lang="pt-BR" dirty="0">
                <a:solidFill>
                  <a:schemeClr val="accent6">
                    <a:lumMod val="75000"/>
                  </a:schemeClr>
                </a:solidFill>
                <a:latin typeface="Times New Roman" panose="02020603050405020304" pitchFamily="18" charset="0"/>
                <a:cs typeface="Times New Roman" panose="02020603050405020304" pitchFamily="18" charset="0"/>
              </a:rPr>
              <a:t>hữu nhà ở tại Việt Nam của tổ chức, cá nhân nước </a:t>
            </a:r>
            <a:r>
              <a:rPr lang="pt-BR" dirty="0" smtClean="0">
                <a:solidFill>
                  <a:schemeClr val="accent6">
                    <a:lumMod val="75000"/>
                  </a:schemeClr>
                </a:solidFill>
                <a:latin typeface="Times New Roman" panose="02020603050405020304" pitchFamily="18" charset="0"/>
                <a:cs typeface="Times New Roman" panose="02020603050405020304" pitchFamily="18" charset="0"/>
              </a:rPr>
              <a:t>ngoài (khu </a:t>
            </a:r>
            <a:r>
              <a:rPr lang="pt-BR" dirty="0">
                <a:solidFill>
                  <a:schemeClr val="accent6">
                    <a:lumMod val="75000"/>
                  </a:schemeClr>
                </a:solidFill>
                <a:latin typeface="Times New Roman" panose="02020603050405020304" pitchFamily="18" charset="0"/>
                <a:cs typeface="Times New Roman" panose="02020603050405020304" pitchFamily="18" charset="0"/>
              </a:rPr>
              <a:t>vực được sở hữu, hình thức sở hữu, điều kiện, nghĩa vụ, các trường hợp không được cấp </a:t>
            </a:r>
            <a:r>
              <a:rPr lang="pt-BR" dirty="0" smtClean="0">
                <a:solidFill>
                  <a:schemeClr val="accent6">
                    <a:lumMod val="75000"/>
                  </a:schemeClr>
                </a:solidFill>
                <a:latin typeface="Times New Roman" panose="02020603050405020304" pitchFamily="18" charset="0"/>
                <a:cs typeface="Times New Roman" panose="02020603050405020304" pitchFamily="18" charset="0"/>
              </a:rPr>
              <a:t>GCN,...)</a:t>
            </a:r>
            <a:endParaRPr lang="pt-BR" dirty="0">
              <a:solidFill>
                <a:schemeClr val="accent6">
                  <a:lumMod val="75000"/>
                </a:schemeClr>
              </a:solidFill>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   </a:t>
            </a:r>
            <a:endParaRPr lang="en-US" dirty="0"/>
          </a:p>
        </p:txBody>
      </p:sp>
      <p:sp>
        <p:nvSpPr>
          <p:cNvPr id="97" name="Rectangle 96"/>
          <p:cNvSpPr/>
          <p:nvPr/>
        </p:nvSpPr>
        <p:spPr>
          <a:xfrm>
            <a:off x="450155" y="1442897"/>
            <a:ext cx="8525017" cy="523220"/>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Sở</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hữu</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Luật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a:solidFill>
                  <a:schemeClr val="accent6">
                    <a:lumMod val="75000"/>
                  </a:schemeClr>
                </a:solidFill>
                <a:latin typeface="Times New Roman" panose="02020603050405020304" pitchFamily="18" charset="0"/>
                <a:cs typeface="Times New Roman" panose="02020603050405020304" pitchFamily="18" charset="0"/>
              </a:rPr>
              <a:t>Nghị</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số</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99/2015/NĐ-CP </a:t>
            </a:r>
            <a:r>
              <a:rPr lang="en-US" dirty="0" err="1" smtClean="0">
                <a:solidFill>
                  <a:srgbClr val="7030A0"/>
                </a:solidFill>
                <a:latin typeface="Times New Roman" panose="02020603050405020304" pitchFamily="18" charset="0"/>
                <a:cs typeface="Times New Roman" panose="02020603050405020304" pitchFamily="18" charset="0"/>
              </a:rPr>
              <a:t>và</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lý</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các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kiện</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về</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đối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tượng</a:t>
            </a:r>
            <a:r>
              <a:rPr lang="en-US" smtClean="0">
                <a:solidFill>
                  <a:srgbClr val="7030A0"/>
                </a:solidFill>
                <a:latin typeface="Times New Roman" panose="02020603050405020304" pitchFamily="18" charset="0"/>
                <a:cs typeface="Times New Roman" panose="02020603050405020304" pitchFamily="18" charset="0"/>
              </a:rPr>
              <a:t>, hình </a:t>
            </a:r>
            <a:r>
              <a:rPr lang="en-US" dirty="0" err="1" smtClean="0">
                <a:solidFill>
                  <a:srgbClr val="7030A0"/>
                </a:solidFill>
                <a:latin typeface="Times New Roman" panose="02020603050405020304" pitchFamily="18" charset="0"/>
                <a:cs typeface="Times New Roman" panose="02020603050405020304" pitchFamily="18" charset="0"/>
              </a:rPr>
              <a:t>thức</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sở</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hữu</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nhà</a:t>
            </a:r>
            <a:r>
              <a:rPr lang="en-US" dirty="0" smtClean="0">
                <a:solidFill>
                  <a:srgbClr val="7030A0"/>
                </a:solidFill>
                <a:latin typeface="Times New Roman" panose="02020603050405020304" pitchFamily="18" charset="0"/>
                <a:cs typeface="Times New Roman" panose="02020603050405020304" pitchFamily="18" charset="0"/>
              </a:rPr>
              <a:t> ở… </a:t>
            </a:r>
            <a:r>
              <a:rPr lang="en-US" dirty="0">
                <a:solidFill>
                  <a:srgbClr val="7030A0"/>
                </a:solidFill>
                <a:latin typeface="Times New Roman" panose="02020603050405020304" pitchFamily="18" charset="0"/>
                <a:cs typeface="Times New Roman" panose="02020603050405020304" pitchFamily="18" charset="0"/>
              </a:rPr>
              <a:t>(</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8</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cho</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thống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nhất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với</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quy</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định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của</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Luật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Đất</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đai</a:t>
            </a:r>
            <a:r>
              <a:rPr lang="en-US" dirty="0" smtClean="0">
                <a:solidFill>
                  <a:srgbClr val="7030A0"/>
                </a:solidFill>
                <a:latin typeface="Times New Roman" panose="02020603050405020304" pitchFamily="18" charset="0"/>
                <a:cs typeface="Times New Roman" panose="02020603050405020304" pitchFamily="18" charset="0"/>
              </a:rPr>
              <a:t>. </a:t>
            </a:r>
            <a:endParaRPr lang="en-US" dirty="0">
              <a:solidFill>
                <a:srgbClr val="7030A0"/>
              </a:solidFill>
              <a:latin typeface="Times New Roman" panose="02020603050405020304" pitchFamily="18" charset="0"/>
              <a:cs typeface="Times New Roman" panose="02020603050405020304" pitchFamily="18" charset="0"/>
            </a:endParaRPr>
          </a:p>
        </p:txBody>
      </p:sp>
      <p:cxnSp>
        <p:nvCxnSpPr>
          <p:cNvPr id="5" name="Elbow Connector 4"/>
          <p:cNvCxnSpPr/>
          <p:nvPr/>
        </p:nvCxnSpPr>
        <p:spPr>
          <a:xfrm>
            <a:off x="633508" y="1966117"/>
            <a:ext cx="735186" cy="213610"/>
          </a:xfrm>
          <a:prstGeom prst="bentConnector3">
            <a:avLst/>
          </a:prstGeom>
          <a:ln>
            <a:solidFill>
              <a:srgbClr val="FF0000"/>
            </a:solidFill>
            <a:tailEnd type="triangle"/>
          </a:ln>
        </p:spPr>
        <p:style>
          <a:lnRef idx="1">
            <a:schemeClr val="accent4"/>
          </a:lnRef>
          <a:fillRef idx="0">
            <a:schemeClr val="accent4"/>
          </a:fillRef>
          <a:effectRef idx="0">
            <a:schemeClr val="accent4"/>
          </a:effectRef>
          <a:fontRef idx="minor">
            <a:schemeClr val="tx1"/>
          </a:fontRef>
        </p:style>
      </p:cxnSp>
      <p:sp>
        <p:nvSpPr>
          <p:cNvPr id="7" name="Rectangle 6"/>
          <p:cNvSpPr/>
          <p:nvPr/>
        </p:nvSpPr>
        <p:spPr>
          <a:xfrm>
            <a:off x="1400208" y="2033842"/>
            <a:ext cx="7532579" cy="307777"/>
          </a:xfrm>
          <a:prstGeom prst="rect">
            <a:avLst/>
          </a:prstGeom>
        </p:spPr>
        <p:txBody>
          <a:bodyPr wrap="square">
            <a:spAutoFit/>
          </a:bodyPr>
          <a:lstStyle/>
          <a:p>
            <a:pPr algn="just"/>
            <a:r>
              <a:rPr lang="en-US" dirty="0" err="1" smtClean="0">
                <a:solidFill>
                  <a:srgbClr val="FF0000"/>
                </a:solidFill>
                <a:latin typeface="Times New Roman" panose="02020603050405020304" pitchFamily="18" charset="0"/>
                <a:cs typeface="Times New Roman" panose="02020603050405020304" pitchFamily="18" charset="0"/>
              </a:rPr>
              <a:t>Nghị</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a:solidFill>
                  <a:srgbClr val="FF0000"/>
                </a:solidFill>
                <a:latin typeface="Times New Roman" panose="02020603050405020304" pitchFamily="18" charset="0"/>
                <a:cs typeface="Times New Roman" panose="02020603050405020304" pitchFamily="18" charset="0"/>
              </a:rPr>
              <a:t>định</a:t>
            </a:r>
            <a:r>
              <a:rPr lang="en-US" dirty="0">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số</a:t>
            </a:r>
            <a:r>
              <a:rPr lang="en-US">
                <a:solidFill>
                  <a:srgbClr val="FF000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95/2024/NĐ-CP quy định </a:t>
            </a:r>
            <a:r>
              <a:rPr lang="en-US" smtClean="0">
                <a:solidFill>
                  <a:srgbClr val="FF0000"/>
                </a:solidFill>
                <a:latin typeface="Times New Roman" panose="02020603050405020304" pitchFamily="18" charset="0"/>
                <a:cs typeface="Times New Roman" panose="02020603050405020304" pitchFamily="18" charset="0"/>
              </a:rPr>
              <a:t>về </a:t>
            </a:r>
            <a:r>
              <a:rPr lang="en-US" dirty="0" err="1" smtClean="0">
                <a:solidFill>
                  <a:srgbClr val="FF0000"/>
                </a:solidFill>
                <a:latin typeface="Times New Roman" panose="02020603050405020304" pitchFamily="18" charset="0"/>
                <a:cs typeface="Times New Roman" panose="02020603050405020304" pitchFamily="18" charset="0"/>
              </a:rPr>
              <a:t>giấy</a:t>
            </a:r>
            <a:r>
              <a:rPr lang="en-US" dirty="0" smtClean="0">
                <a:solidFill>
                  <a:srgbClr val="FF0000"/>
                </a:solidFill>
                <a:latin typeface="Times New Roman" panose="02020603050405020304" pitchFamily="18" charset="0"/>
                <a:cs typeface="Times New Roman" panose="02020603050405020304" pitchFamily="18" charset="0"/>
              </a:rPr>
              <a:t> </a:t>
            </a:r>
            <a:r>
              <a:rPr lang="en-US" dirty="0" err="1">
                <a:solidFill>
                  <a:srgbClr val="FF0000"/>
                </a:solidFill>
                <a:latin typeface="Times New Roman" panose="02020603050405020304" pitchFamily="18" charset="0"/>
                <a:cs typeface="Times New Roman" panose="02020603050405020304" pitchFamily="18" charset="0"/>
              </a:rPr>
              <a:t>tờ</a:t>
            </a:r>
            <a:r>
              <a:rPr lang="en-US" dirty="0">
                <a:solidFill>
                  <a:srgbClr val="FF0000"/>
                </a:solidFill>
                <a:latin typeface="Times New Roman" panose="02020603050405020304" pitchFamily="18" charset="0"/>
                <a:cs typeface="Times New Roman" panose="02020603050405020304" pitchFamily="18" charset="0"/>
              </a:rPr>
              <a:t> </a:t>
            </a:r>
            <a:r>
              <a:rPr lang="en-US" err="1">
                <a:solidFill>
                  <a:srgbClr val="FF0000"/>
                </a:solidFill>
                <a:latin typeface="Times New Roman" panose="02020603050405020304" pitchFamily="18" charset="0"/>
                <a:cs typeface="Times New Roman" panose="02020603050405020304" pitchFamily="18" charset="0"/>
              </a:rPr>
              <a:t>chứng</a:t>
            </a:r>
            <a:r>
              <a:rPr lang="en-US">
                <a:solidFill>
                  <a:srgbClr val="FF000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minh đối tượng, </a:t>
            </a:r>
            <a:r>
              <a:rPr lang="en-US" err="1">
                <a:solidFill>
                  <a:srgbClr val="FF0000"/>
                </a:solidFill>
                <a:latin typeface="Times New Roman" panose="02020603050405020304" pitchFamily="18" charset="0"/>
                <a:cs typeface="Times New Roman" panose="02020603050405020304" pitchFamily="18" charset="0"/>
              </a:rPr>
              <a:t>điều</a:t>
            </a:r>
            <a:r>
              <a:rPr lang="en-US">
                <a:solidFill>
                  <a:srgbClr val="FF000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kiện </a:t>
            </a:r>
            <a:r>
              <a:rPr lang="en-US" dirty="0" smtClean="0">
                <a:solidFill>
                  <a:srgbClr val="FF0000"/>
                </a:solidFill>
                <a:latin typeface="Times New Roman" panose="02020603050405020304" pitchFamily="18" charset="0"/>
                <a:cs typeface="Times New Roman" panose="02020603050405020304" pitchFamily="18" charset="0"/>
              </a:rPr>
              <a:t>(</a:t>
            </a:r>
            <a:r>
              <a:rPr lang="en-US" dirty="0" err="1" smtClean="0">
                <a:solidFill>
                  <a:srgbClr val="FF0000"/>
                </a:solidFill>
                <a:latin typeface="Times New Roman" panose="02020603050405020304" pitchFamily="18" charset="0"/>
                <a:cs typeface="Times New Roman" panose="02020603050405020304" pitchFamily="18" charset="0"/>
              </a:rPr>
              <a:t>Điều</a:t>
            </a:r>
            <a:r>
              <a:rPr lang="en-US" dirty="0" smtClean="0">
                <a:solidFill>
                  <a:srgbClr val="FF0000"/>
                </a:solidFill>
                <a:latin typeface="Times New Roman" panose="02020603050405020304" pitchFamily="18" charset="0"/>
                <a:cs typeface="Times New Roman" panose="02020603050405020304" pitchFamily="18" charset="0"/>
              </a:rPr>
              <a:t> </a:t>
            </a:r>
            <a:r>
              <a:rPr lang="en-US" smtClean="0">
                <a:solidFill>
                  <a:srgbClr val="FF0000"/>
                </a:solidFill>
                <a:latin typeface="Times New Roman" panose="02020603050405020304" pitchFamily="18" charset="0"/>
                <a:cs typeface="Times New Roman" panose="02020603050405020304" pitchFamily="18" charset="0"/>
              </a:rPr>
              <a:t>3), cụ thể là:</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98" name="Rectangle 97"/>
          <p:cNvSpPr/>
          <p:nvPr/>
        </p:nvSpPr>
        <p:spPr>
          <a:xfrm>
            <a:off x="450155" y="4245576"/>
            <a:ext cx="8525017" cy="746358"/>
          </a:xfrm>
          <a:prstGeom prst="rect">
            <a:avLst/>
          </a:prstGeom>
        </p:spPr>
        <p:txBody>
          <a:bodyPr wrap="square">
            <a:spAutoFit/>
          </a:bodyPr>
          <a:lstStyle/>
          <a:p>
            <a:pPr algn="just">
              <a:lnSpc>
                <a:spcPts val="1700"/>
              </a:lnSpc>
              <a:spcBef>
                <a:spcPts val="600"/>
              </a:spcBef>
              <a:spcAft>
                <a:spcPts val="600"/>
              </a:spcAft>
            </a:pPr>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thuộc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tài</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sản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công</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về</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loại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thuộc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hữu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nước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đại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diện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chủ</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sở</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hữu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u="sng" err="1" smtClean="0">
                <a:solidFill>
                  <a:srgbClr val="7030A0"/>
                </a:solidFill>
                <a:latin typeface="Times New Roman" panose="02020603050405020304" pitchFamily="18" charset="0"/>
                <a:cs typeface="Times New Roman" panose="02020603050405020304" pitchFamily="18" charset="0"/>
              </a:rPr>
              <a:t>chỉnh</a:t>
            </a:r>
            <a:r>
              <a:rPr lang="en-US" b="1" u="sng" smtClean="0">
                <a:solidFill>
                  <a:srgbClr val="7030A0"/>
                </a:solidFill>
                <a:latin typeface="Times New Roman" panose="02020603050405020304" pitchFamily="18" charset="0"/>
                <a:cs typeface="Times New Roman" panose="02020603050405020304" pitchFamily="18" charset="0"/>
              </a:rPr>
              <a:t> lý </a:t>
            </a:r>
            <a:r>
              <a:rPr lang="en-US" smtClean="0">
                <a:solidFill>
                  <a:srgbClr val="7030A0"/>
                </a:solidFill>
                <a:latin typeface="Times New Roman" panose="02020603050405020304" pitchFamily="18" charset="0"/>
                <a:cs typeface="Times New Roman" panose="02020603050405020304" pitchFamily="18" charset="0"/>
              </a:rPr>
              <a:t>khái niệm </a:t>
            </a:r>
            <a:r>
              <a:rPr lang="en-US" dirty="0" smtClean="0">
                <a:solidFill>
                  <a:srgbClr val="7030A0"/>
                </a:solidFill>
                <a:latin typeface="Times New Roman" panose="02020603050405020304" pitchFamily="18" charset="0"/>
                <a:cs typeface="Times New Roman" panose="02020603050405020304" pitchFamily="18" charset="0"/>
              </a:rPr>
              <a:t>“</a:t>
            </a:r>
            <a:r>
              <a:rPr lang="en-US" b="1" dirty="0" err="1" smtClean="0">
                <a:solidFill>
                  <a:srgbClr val="7030A0"/>
                </a:solidFill>
                <a:latin typeface="Times New Roman" panose="02020603050405020304" pitchFamily="18" charset="0"/>
                <a:cs typeface="Times New Roman" panose="02020603050405020304" pitchFamily="18" charset="0"/>
              </a:rPr>
              <a:t>nhà</a:t>
            </a:r>
            <a:r>
              <a:rPr lang="en-US" b="1" dirty="0" smtClean="0">
                <a:solidFill>
                  <a:srgbClr val="7030A0"/>
                </a:solidFill>
                <a:latin typeface="Times New Roman" panose="02020603050405020304" pitchFamily="18" charset="0"/>
                <a:cs typeface="Times New Roman" panose="02020603050405020304" pitchFamily="18" charset="0"/>
              </a:rPr>
              <a:t> ở </a:t>
            </a:r>
            <a:r>
              <a:rPr lang="en-US" b="1" dirty="0" err="1" smtClean="0">
                <a:solidFill>
                  <a:srgbClr val="7030A0"/>
                </a:solidFill>
                <a:latin typeface="Times New Roman" panose="02020603050405020304" pitchFamily="18" charset="0"/>
                <a:cs typeface="Times New Roman" panose="02020603050405020304" pitchFamily="18" charset="0"/>
              </a:rPr>
              <a:t>thuộc</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sở</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hữu</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nhà</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nước</a:t>
            </a:r>
            <a:r>
              <a:rPr lang="en-US" b="1"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thành</a:t>
            </a:r>
            <a:r>
              <a:rPr lang="en-US" dirty="0" smtClean="0">
                <a:solidFill>
                  <a:srgbClr val="7030A0"/>
                </a:solidFill>
                <a:latin typeface="Times New Roman" panose="02020603050405020304" pitchFamily="18" charset="0"/>
                <a:cs typeface="Times New Roman" panose="02020603050405020304" pitchFamily="18" charset="0"/>
              </a:rPr>
              <a:t> </a:t>
            </a:r>
            <a:r>
              <a:rPr lang="en-US" b="1" dirty="0" smtClean="0">
                <a:solidFill>
                  <a:srgbClr val="7030A0"/>
                </a:solidFill>
                <a:latin typeface="Times New Roman" panose="02020603050405020304" pitchFamily="18" charset="0"/>
                <a:cs typeface="Times New Roman" panose="02020603050405020304" pitchFamily="18" charset="0"/>
              </a:rPr>
              <a:t>“</a:t>
            </a:r>
            <a:r>
              <a:rPr lang="en-US" b="1" dirty="0" err="1" smtClean="0">
                <a:solidFill>
                  <a:srgbClr val="7030A0"/>
                </a:solidFill>
                <a:latin typeface="Times New Roman" panose="02020603050405020304" pitchFamily="18" charset="0"/>
                <a:cs typeface="Times New Roman" panose="02020603050405020304" pitchFamily="18" charset="0"/>
              </a:rPr>
              <a:t>nhà</a:t>
            </a:r>
            <a:r>
              <a:rPr lang="en-US" b="1" dirty="0" smtClean="0">
                <a:solidFill>
                  <a:srgbClr val="7030A0"/>
                </a:solidFill>
                <a:latin typeface="Times New Roman" panose="02020603050405020304" pitchFamily="18" charset="0"/>
                <a:cs typeface="Times New Roman" panose="02020603050405020304" pitchFamily="18" charset="0"/>
              </a:rPr>
              <a:t> ở </a:t>
            </a:r>
            <a:r>
              <a:rPr lang="en-US" b="1" dirty="0" err="1" smtClean="0">
                <a:solidFill>
                  <a:srgbClr val="7030A0"/>
                </a:solidFill>
                <a:latin typeface="Times New Roman" panose="02020603050405020304" pitchFamily="18" charset="0"/>
                <a:cs typeface="Times New Roman" panose="02020603050405020304" pitchFamily="18" charset="0"/>
              </a:rPr>
              <a:t>thuộc</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tài</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sản</a:t>
            </a:r>
            <a:r>
              <a:rPr lang="en-US" b="1" dirty="0">
                <a:solidFill>
                  <a:srgbClr val="7030A0"/>
                </a:solidFill>
                <a:latin typeface="Times New Roman" panose="02020603050405020304" pitchFamily="18" charset="0"/>
                <a:cs typeface="Times New Roman" panose="02020603050405020304" pitchFamily="18" charset="0"/>
              </a:rPr>
              <a:t> </a:t>
            </a:r>
            <a:r>
              <a:rPr lang="en-US" b="1" dirty="0" err="1" smtClean="0">
                <a:solidFill>
                  <a:srgbClr val="7030A0"/>
                </a:solidFill>
                <a:latin typeface="Times New Roman" panose="02020603050405020304" pitchFamily="18" charset="0"/>
                <a:cs typeface="Times New Roman" panose="02020603050405020304" pitchFamily="18" charset="0"/>
              </a:rPr>
              <a:t>công</a:t>
            </a:r>
            <a:r>
              <a:rPr lang="en-US" b="1" dirty="0" smtClean="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phù</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hợp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Bộ</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luật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dân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sự</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Luật </a:t>
            </a:r>
            <a:r>
              <a:rPr lang="en-US" dirty="0" err="1">
                <a:solidFill>
                  <a:srgbClr val="7030A0"/>
                </a:solidFill>
                <a:latin typeface="Times New Roman" panose="02020603050405020304" pitchFamily="18" charset="0"/>
                <a:cs typeface="Times New Roman" panose="02020603050405020304" pitchFamily="18" charset="0"/>
              </a:rPr>
              <a:t>quản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lý</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sử</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dụng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tài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sản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công</a:t>
            </a:r>
            <a:r>
              <a:rPr lang="en-US" dirty="0">
                <a:solidFill>
                  <a:srgbClr val="7030A0"/>
                </a:solidFill>
                <a:latin typeface="Times New Roman" panose="02020603050405020304" pitchFamily="18" charset="0"/>
                <a:cs typeface="Times New Roman" panose="02020603050405020304" pitchFamily="18" charset="0"/>
              </a:rPr>
              <a:t> </a:t>
            </a:r>
            <a:r>
              <a:rPr lang="en-US" dirty="0" smtClean="0">
                <a:solidFill>
                  <a:srgbClr val="7030A0"/>
                </a:solidFill>
                <a:latin typeface="Times New Roman" panose="02020603050405020304" pitchFamily="18" charset="0"/>
                <a:cs typeface="Times New Roman" panose="02020603050405020304" pitchFamily="18" charset="0"/>
              </a:rPr>
              <a:t>(</a:t>
            </a:r>
            <a:r>
              <a:rPr lang="en-US" dirty="0" err="1" smtClean="0">
                <a:solidFill>
                  <a:srgbClr val="7030A0"/>
                </a:solidFill>
                <a:latin typeface="Times New Roman" panose="02020603050405020304" pitchFamily="18" charset="0"/>
                <a:cs typeface="Times New Roman" panose="02020603050405020304" pitchFamily="18" charset="0"/>
              </a:rPr>
              <a:t>Điều</a:t>
            </a:r>
            <a:r>
              <a:rPr lang="en-US" dirty="0" smtClean="0">
                <a:solidFill>
                  <a:srgbClr val="7030A0"/>
                </a:solidFill>
                <a:latin typeface="Times New Roman" panose="02020603050405020304" pitchFamily="18" charset="0"/>
                <a:cs typeface="Times New Roman" panose="02020603050405020304" pitchFamily="18" charset="0"/>
              </a:rPr>
              <a:t> 13)</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3" name="Rectangle 2"/>
          <p:cNvSpPr/>
          <p:nvPr/>
        </p:nvSpPr>
        <p:spPr>
          <a:xfrm>
            <a:off x="450075" y="2309347"/>
            <a:ext cx="2446504" cy="276999"/>
          </a:xfrm>
          <a:prstGeom prst="rect">
            <a:avLst/>
          </a:prstGeom>
        </p:spPr>
        <p:txBody>
          <a:bodyPr wrap="none">
            <a:spAutoFit/>
          </a:bodyPr>
          <a:lstStyle/>
          <a:p>
            <a:r>
              <a:rPr lang="en-US" sz="12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1.1. </a:t>
            </a:r>
            <a:r>
              <a:rPr lang="en-US" sz="12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2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tượng</a:t>
            </a:r>
            <a:endParaRPr lang="en-US" sz="1200" b="1" dirty="0"/>
          </a:p>
        </p:txBody>
      </p:sp>
      <p:sp>
        <p:nvSpPr>
          <p:cNvPr id="4" name="Rectangle 3"/>
          <p:cNvSpPr/>
          <p:nvPr/>
        </p:nvSpPr>
        <p:spPr>
          <a:xfrm>
            <a:off x="450074" y="3940499"/>
            <a:ext cx="8894451" cy="276999"/>
          </a:xfrm>
          <a:prstGeom prst="rect">
            <a:avLst/>
          </a:prstGeom>
        </p:spPr>
        <p:txBody>
          <a:bodyPr wrap="square">
            <a:spAutoFit/>
          </a:bodyPr>
          <a:lstStyle/>
          <a:p>
            <a:r>
              <a:rPr lang="en-US" sz="12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1.2. </a:t>
            </a:r>
            <a:r>
              <a:rPr lang="en-US" sz="12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2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2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kiện</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2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có</a:t>
            </a:r>
            <a:r>
              <a:rPr lang="en-US" sz="12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QSH nhà </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ở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pháp</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giấy</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tờ</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chứng</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minh </a:t>
            </a:r>
            <a:r>
              <a:rPr lang="en-US" sz="12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2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tượng</a:t>
            </a:r>
            <a:r>
              <a:rPr lang="en-US" sz="1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theo</a:t>
            </a:r>
            <a:r>
              <a:rPr lang="en-US" sz="1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2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2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endParaRPr lang="en-US" sz="1200" dirty="0"/>
          </a:p>
        </p:txBody>
      </p:sp>
      <p:sp>
        <p:nvSpPr>
          <p:cNvPr id="17" name="Rectangle 16"/>
          <p:cNvSpPr/>
          <p:nvPr/>
        </p:nvSpPr>
        <p:spPr>
          <a:xfrm>
            <a:off x="1118269" y="2635548"/>
            <a:ext cx="1678271" cy="276999"/>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200" b="1" dirty="0" err="1">
                <a:solidFill>
                  <a:srgbClr val="FF0000"/>
                </a:solidFill>
                <a:latin typeface="Times New Roman" panose="02020603050405020304" pitchFamily="18" charset="0"/>
                <a:cs typeface="Times New Roman" panose="02020603050405020304" pitchFamily="18" charset="0"/>
              </a:rPr>
              <a:t>Đ</a:t>
            </a:r>
            <a:r>
              <a:rPr lang="en-US" sz="1200" b="1" dirty="0" err="1" smtClean="0">
                <a:solidFill>
                  <a:srgbClr val="FF0000"/>
                </a:solidFill>
                <a:latin typeface="Times New Roman" panose="02020603050405020304" pitchFamily="18" charset="0"/>
                <a:cs typeface="Times New Roman" panose="02020603050405020304" pitchFamily="18" charset="0"/>
              </a:rPr>
              <a:t>ối</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với</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tổ</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chức</a:t>
            </a:r>
            <a:endParaRPr lang="en-US" sz="1200" b="1" dirty="0">
              <a:solidFill>
                <a:srgbClr val="7030A0"/>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5679763" y="2614206"/>
            <a:ext cx="1332182" cy="276999"/>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200" b="1" dirty="0" err="1">
                <a:solidFill>
                  <a:srgbClr val="FF0000"/>
                </a:solidFill>
                <a:latin typeface="Times New Roman" panose="02020603050405020304" pitchFamily="18" charset="0"/>
                <a:cs typeface="Times New Roman" panose="02020603050405020304" pitchFamily="18" charset="0"/>
              </a:rPr>
              <a:t>Đ</a:t>
            </a:r>
            <a:r>
              <a:rPr lang="en-US" sz="1200" b="1" dirty="0" err="1" smtClean="0">
                <a:solidFill>
                  <a:srgbClr val="FF0000"/>
                </a:solidFill>
                <a:latin typeface="Times New Roman" panose="02020603050405020304" pitchFamily="18" charset="0"/>
                <a:cs typeface="Times New Roman" panose="02020603050405020304" pitchFamily="18" charset="0"/>
              </a:rPr>
              <a:t>ối</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với</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cá</a:t>
            </a:r>
            <a:r>
              <a:rPr lang="en-US" sz="1200" b="1" dirty="0" smtClean="0">
                <a:solidFill>
                  <a:srgbClr val="FF0000"/>
                </a:solidFill>
                <a:latin typeface="Times New Roman" panose="02020603050405020304" pitchFamily="18" charset="0"/>
                <a:cs typeface="Times New Roman" panose="02020603050405020304" pitchFamily="18" charset="0"/>
              </a:rPr>
              <a:t> </a:t>
            </a:r>
            <a:r>
              <a:rPr lang="en-US" sz="1200" b="1" dirty="0" err="1" smtClean="0">
                <a:solidFill>
                  <a:srgbClr val="FF0000"/>
                </a:solidFill>
                <a:latin typeface="Times New Roman" panose="02020603050405020304" pitchFamily="18" charset="0"/>
                <a:cs typeface="Times New Roman" panose="02020603050405020304" pitchFamily="18" charset="0"/>
              </a:rPr>
              <a:t>nhân</a:t>
            </a:r>
            <a:endParaRPr lang="en-US" sz="1200" b="1" dirty="0">
              <a:solidFill>
                <a:srgbClr val="7030A0"/>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516288" y="3117742"/>
            <a:ext cx="1436783" cy="276999"/>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200" dirty="0" err="1" smtClean="0">
                <a:solidFill>
                  <a:srgbClr val="FF0000"/>
                </a:solidFill>
                <a:latin typeface="Times New Roman" panose="02020603050405020304" pitchFamily="18" charset="0"/>
                <a:cs typeface="Times New Roman" panose="02020603050405020304" pitchFamily="18" charset="0"/>
              </a:rPr>
              <a:t>Tổ</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chức</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trong</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nước</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20" name="Rectangle 19"/>
          <p:cNvSpPr/>
          <p:nvPr/>
        </p:nvSpPr>
        <p:spPr>
          <a:xfrm>
            <a:off x="2125245" y="3117743"/>
            <a:ext cx="1436783" cy="276999"/>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200" dirty="0" err="1" smtClean="0">
                <a:solidFill>
                  <a:srgbClr val="FF0000"/>
                </a:solidFill>
                <a:latin typeface="Times New Roman" panose="02020603050405020304" pitchFamily="18" charset="0"/>
                <a:cs typeface="Times New Roman" panose="02020603050405020304" pitchFamily="18" charset="0"/>
              </a:rPr>
              <a:t>Tổ</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chức</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nước</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ngoài</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3880445" y="3118470"/>
            <a:ext cx="1436783" cy="276999"/>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200" dirty="0" err="1" smtClean="0">
                <a:solidFill>
                  <a:srgbClr val="FF0000"/>
                </a:solidFill>
                <a:latin typeface="Times New Roman" panose="02020603050405020304" pitchFamily="18" charset="0"/>
                <a:cs typeface="Times New Roman" panose="02020603050405020304" pitchFamily="18" charset="0"/>
              </a:rPr>
              <a:t>Công</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dân</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Việt</a:t>
            </a:r>
            <a:r>
              <a:rPr lang="en-US" sz="1200" dirty="0" smtClean="0">
                <a:solidFill>
                  <a:srgbClr val="FF0000"/>
                </a:solidFill>
                <a:latin typeface="Times New Roman" panose="02020603050405020304" pitchFamily="18" charset="0"/>
                <a:cs typeface="Times New Roman" panose="02020603050405020304" pitchFamily="18" charset="0"/>
              </a:rPr>
              <a:t> Nam</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5578464" y="3110689"/>
            <a:ext cx="1534780" cy="276999"/>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200" dirty="0" err="1" smtClean="0">
                <a:solidFill>
                  <a:srgbClr val="FF0000"/>
                </a:solidFill>
                <a:latin typeface="Times New Roman" panose="02020603050405020304" pitchFamily="18" charset="0"/>
                <a:cs typeface="Times New Roman" panose="02020603050405020304" pitchFamily="18" charset="0"/>
              </a:rPr>
              <a:t>Người</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gốc</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Việt</a:t>
            </a:r>
            <a:r>
              <a:rPr lang="en-US" sz="1200" dirty="0" smtClean="0">
                <a:solidFill>
                  <a:srgbClr val="FF0000"/>
                </a:solidFill>
                <a:latin typeface="Times New Roman" panose="02020603050405020304" pitchFamily="18" charset="0"/>
                <a:cs typeface="Times New Roman" panose="02020603050405020304" pitchFamily="18" charset="0"/>
              </a:rPr>
              <a:t> Nam</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27" name="Rectangle 26"/>
          <p:cNvSpPr/>
          <p:nvPr/>
        </p:nvSpPr>
        <p:spPr>
          <a:xfrm>
            <a:off x="7410921" y="3110689"/>
            <a:ext cx="1451156" cy="276999"/>
          </a:xfrm>
          <a:prstGeom prst="rect">
            <a:avLst/>
          </a:prstGeom>
          <a:noFill/>
        </p:spPr>
        <p:style>
          <a:lnRef idx="2">
            <a:schemeClr val="dk1"/>
          </a:lnRef>
          <a:fillRef idx="1">
            <a:schemeClr val="lt1"/>
          </a:fillRef>
          <a:effectRef idx="0">
            <a:schemeClr val="dk1"/>
          </a:effectRef>
          <a:fontRef idx="minor">
            <a:schemeClr val="dk1"/>
          </a:fontRef>
        </p:style>
        <p:txBody>
          <a:bodyPr wrap="square">
            <a:spAutoFit/>
          </a:bodyPr>
          <a:lstStyle/>
          <a:p>
            <a:pPr algn="ctr"/>
            <a:r>
              <a:rPr lang="en-US" sz="1200" dirty="0" err="1" smtClean="0">
                <a:solidFill>
                  <a:srgbClr val="FF0000"/>
                </a:solidFill>
                <a:latin typeface="Times New Roman" panose="02020603050405020304" pitchFamily="18" charset="0"/>
                <a:cs typeface="Times New Roman" panose="02020603050405020304" pitchFamily="18" charset="0"/>
              </a:rPr>
              <a:t>Cá</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nhân</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nước</a:t>
            </a:r>
            <a:r>
              <a:rPr lang="en-US" sz="1200" dirty="0" smtClean="0">
                <a:solidFill>
                  <a:srgbClr val="FF0000"/>
                </a:solidFill>
                <a:latin typeface="Times New Roman" panose="02020603050405020304" pitchFamily="18" charset="0"/>
                <a:cs typeface="Times New Roman" panose="02020603050405020304" pitchFamily="18" charset="0"/>
              </a:rPr>
              <a:t> </a:t>
            </a:r>
            <a:r>
              <a:rPr lang="en-US" sz="1200" dirty="0" err="1" smtClean="0">
                <a:solidFill>
                  <a:srgbClr val="FF0000"/>
                </a:solidFill>
                <a:latin typeface="Times New Roman" panose="02020603050405020304" pitchFamily="18" charset="0"/>
                <a:cs typeface="Times New Roman" panose="02020603050405020304" pitchFamily="18" charset="0"/>
              </a:rPr>
              <a:t>ngoài</a:t>
            </a:r>
            <a:endParaRPr lang="en-US" sz="1200" dirty="0">
              <a:solidFill>
                <a:srgbClr val="7030A0"/>
              </a:solidFill>
              <a:latin typeface="Times New Roman" panose="02020603050405020304" pitchFamily="18" charset="0"/>
              <a:cs typeface="Times New Roman" panose="02020603050405020304" pitchFamily="18" charset="0"/>
            </a:endParaRPr>
          </a:p>
        </p:txBody>
      </p:sp>
      <p:cxnSp>
        <p:nvCxnSpPr>
          <p:cNvPr id="23" name="Straight Arrow Connector 22"/>
          <p:cNvCxnSpPr/>
          <p:nvPr/>
        </p:nvCxnSpPr>
        <p:spPr>
          <a:xfrm>
            <a:off x="1386840" y="2891206"/>
            <a:ext cx="0" cy="2194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2514600" y="2891205"/>
            <a:ext cx="0" cy="2194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18" idx="2"/>
            <a:endCxn id="25" idx="0"/>
          </p:cNvCxnSpPr>
          <p:nvPr/>
        </p:nvCxnSpPr>
        <p:spPr>
          <a:xfrm rot="5400000">
            <a:off x="5358714" y="2131329"/>
            <a:ext cx="227265" cy="1747017"/>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Elbow Connector 29"/>
          <p:cNvCxnSpPr>
            <a:stCxn id="18" idx="2"/>
            <a:endCxn id="27" idx="0"/>
          </p:cNvCxnSpPr>
          <p:nvPr/>
        </p:nvCxnSpPr>
        <p:spPr>
          <a:xfrm rot="16200000" flipH="1">
            <a:off x="7131434" y="2105624"/>
            <a:ext cx="219484" cy="1790645"/>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6354245" y="2912547"/>
            <a:ext cx="0" cy="21948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2040230" y="3436414"/>
            <a:ext cx="1606812" cy="461665"/>
          </a:xfrm>
          <a:prstGeom prst="rect">
            <a:avLst/>
          </a:prstGeom>
        </p:spPr>
        <p:txBody>
          <a:bodyPr wrap="square">
            <a:spAutoFit/>
          </a:bodyPr>
          <a:lstStyle/>
          <a:p>
            <a:pPr algn="ct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Còn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hiệu</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lực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tại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thời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điểm</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ký</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kết</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giao</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dịch</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40" name="Rectangle 39"/>
          <p:cNvSpPr/>
          <p:nvPr/>
        </p:nvSpPr>
        <p:spPr>
          <a:xfrm>
            <a:off x="7196356" y="3431874"/>
            <a:ext cx="1834549" cy="461665"/>
          </a:xfrm>
          <a:prstGeom prst="rect">
            <a:avLst/>
          </a:prstGeom>
        </p:spPr>
        <p:txBody>
          <a:bodyPr wrap="square">
            <a:spAutoFit/>
          </a:bodyPr>
          <a:lstStyle/>
          <a:p>
            <a:pPr algn="ct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bổ</a:t>
            </a:r>
            <a:r>
              <a:rPr lang="en-US" sz="1200" dirty="0" smtClean="0">
                <a:solidFill>
                  <a:srgbClr val="7030A0"/>
                </a:solidFill>
                <a:latin typeface="Times New Roman" panose="02020603050405020304" pitchFamily="18" charset="0"/>
                <a:cs typeface="Times New Roman" panose="02020603050405020304" pitchFamily="18" charset="0"/>
              </a:rPr>
              <a:t> sung VB </a:t>
            </a:r>
            <a:r>
              <a:rPr lang="en-US" sz="1200" dirty="0" err="1" smtClean="0">
                <a:solidFill>
                  <a:srgbClr val="7030A0"/>
                </a:solidFill>
                <a:latin typeface="Times New Roman" panose="02020603050405020304" pitchFamily="18" charset="0"/>
                <a:cs typeface="Times New Roman" panose="02020603050405020304" pitchFamily="18" charset="0"/>
              </a:rPr>
              <a:t>không</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thuộc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diện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miễn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trừ</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ngoại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giao</a:t>
            </a:r>
            <a:endParaRPr lang="en-US" sz="1200" dirty="0">
              <a:solidFill>
                <a:srgbClr val="7030A0"/>
              </a:solidFill>
              <a:latin typeface="Times New Roman" panose="02020603050405020304" pitchFamily="18" charset="0"/>
              <a:cs typeface="Times New Roman" panose="02020603050405020304" pitchFamily="18" charset="0"/>
            </a:endParaRPr>
          </a:p>
        </p:txBody>
      </p:sp>
      <p:sp>
        <p:nvSpPr>
          <p:cNvPr id="42" name="Rectangle 41"/>
          <p:cNvSpPr/>
          <p:nvPr/>
        </p:nvSpPr>
        <p:spPr>
          <a:xfrm>
            <a:off x="5406290" y="3416297"/>
            <a:ext cx="1736362" cy="461665"/>
          </a:xfrm>
          <a:prstGeom prst="rect">
            <a:avLst/>
          </a:prstGeom>
        </p:spPr>
        <p:txBody>
          <a:bodyPr wrap="square">
            <a:spAutoFit/>
          </a:bodyPr>
          <a:lstStyle/>
          <a:p>
            <a:pPr algn="ct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bổ</a:t>
            </a:r>
            <a:r>
              <a:rPr lang="en-US" sz="1200" dirty="0" smtClean="0">
                <a:solidFill>
                  <a:srgbClr val="7030A0"/>
                </a:solidFill>
                <a:latin typeface="Times New Roman" panose="02020603050405020304" pitchFamily="18" charset="0"/>
                <a:cs typeface="Times New Roman" panose="02020603050405020304" pitchFamily="18" charset="0"/>
              </a:rPr>
              <a:t> sung </a:t>
            </a:r>
            <a:r>
              <a:rPr lang="en-US" sz="1200" dirty="0" err="1" smtClean="0">
                <a:solidFill>
                  <a:srgbClr val="7030A0"/>
                </a:solidFill>
                <a:latin typeface="Times New Roman" panose="02020603050405020304" pitchFamily="18" charset="0"/>
                <a:cs typeface="Times New Roman" panose="02020603050405020304" pitchFamily="18" charset="0"/>
              </a:rPr>
              <a:t>giấy</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tờ</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xác</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nhận</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là</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người</a:t>
            </a:r>
            <a:r>
              <a:rPr lang="en-US" sz="1200" dirty="0" smtClean="0">
                <a:solidFill>
                  <a:srgbClr val="7030A0"/>
                </a:solidFill>
                <a:latin typeface="Times New Roman" panose="02020603050405020304" pitchFamily="18" charset="0"/>
                <a:cs typeface="Times New Roman" panose="02020603050405020304" pitchFamily="18" charset="0"/>
              </a:rPr>
              <a:t> </a:t>
            </a:r>
            <a:r>
              <a:rPr lang="en-US" sz="1200" dirty="0" err="1" smtClean="0">
                <a:solidFill>
                  <a:srgbClr val="7030A0"/>
                </a:solidFill>
                <a:latin typeface="Times New Roman" panose="02020603050405020304" pitchFamily="18" charset="0"/>
                <a:cs typeface="Times New Roman" panose="02020603050405020304" pitchFamily="18" charset="0"/>
              </a:rPr>
              <a:t>gốc</a:t>
            </a:r>
            <a:r>
              <a:rPr lang="en-US" sz="1200" dirty="0" smtClean="0">
                <a:solidFill>
                  <a:srgbClr val="7030A0"/>
                </a:solidFill>
                <a:latin typeface="Times New Roman" panose="02020603050405020304" pitchFamily="18" charset="0"/>
                <a:cs typeface="Times New Roman" panose="02020603050405020304" pitchFamily="18" charset="0"/>
              </a:rPr>
              <a:t> VN</a:t>
            </a:r>
            <a:endParaRPr lang="en-US" sz="12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438437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1130520" y="57150"/>
            <a:ext cx="6523500" cy="442205"/>
          </a:xfrm>
          <a:prstGeom prst="rect">
            <a:avLst/>
          </a:prstGeom>
        </p:spPr>
        <p:txBody>
          <a:bodyPr spcFirstLastPara="1" wrap="square" lIns="91425" tIns="91425" rIns="91425" bIns="91425" anchor="b" anchorCtr="0">
            <a:noAutofit/>
          </a:bodyPr>
          <a:lstStyle/>
          <a:p>
            <a:pPr lvl="0" algn="ctr"/>
            <a:r>
              <a:rPr lang="en-US" sz="2000" dirty="0" smtClean="0">
                <a:solidFill>
                  <a:srgbClr val="FF0000"/>
                </a:solidFill>
                <a:latin typeface="Times New Roman" panose="02020603050405020304" pitchFamily="18" charset="0"/>
                <a:cs typeface="Times New Roman" panose="02020603050405020304" pitchFamily="18" charset="0"/>
              </a:rPr>
              <a:t>02. SỞ HỮU NHÀ Ở</a:t>
            </a:r>
            <a:endParaRPr sz="2000" dirty="0">
              <a:solidFill>
                <a:srgbClr val="FF0000"/>
              </a:solidFill>
            </a:endParaRPr>
          </a:p>
        </p:txBody>
      </p:sp>
      <p:sp>
        <p:nvSpPr>
          <p:cNvPr id="99" name="Rectangle 98"/>
          <p:cNvSpPr/>
          <p:nvPr/>
        </p:nvSpPr>
        <p:spPr>
          <a:xfrm>
            <a:off x="338373" y="622157"/>
            <a:ext cx="8430291" cy="528350"/>
          </a:xfrm>
          <a:prstGeom prst="rect">
            <a:avLst/>
          </a:prstGeom>
        </p:spPr>
        <p:txBody>
          <a:bodyPr wrap="square">
            <a:spAutoFit/>
          </a:bodyPr>
          <a:lstStyle/>
          <a:p>
            <a:pPr algn="just">
              <a:lnSpc>
                <a:spcPts val="1700"/>
              </a:lnSpc>
              <a:spcBef>
                <a:spcPts val="600"/>
              </a:spcBef>
              <a:spcAft>
                <a:spcPts val="600"/>
              </a:spcAft>
            </a:pPr>
            <a:r>
              <a:rPr lang="en-US" sz="1500" b="1" dirty="0" smtClean="0">
                <a:solidFill>
                  <a:schemeClr val="accent6">
                    <a:lumMod val="75000"/>
                  </a:schemeClr>
                </a:solidFill>
                <a:latin typeface="Times New Roman" panose="02020603050405020304" pitchFamily="18" charset="0"/>
                <a:cs typeface="Times New Roman" panose="02020603050405020304" pitchFamily="18" charset="0"/>
              </a:rPr>
              <a:t>3. </a:t>
            </a:r>
            <a:r>
              <a:rPr lang="pt-BR" sz="1500" b="1" dirty="0">
                <a:solidFill>
                  <a:schemeClr val="accent6">
                    <a:lumMod val="75000"/>
                  </a:schemeClr>
                </a:solidFill>
                <a:latin typeface="Times New Roman" panose="02020603050405020304" pitchFamily="18" charset="0"/>
                <a:cs typeface="Times New Roman" panose="02020603050405020304" pitchFamily="18" charset="0"/>
              </a:rPr>
              <a:t>Sở hữu nhà ở tại Việt Nam của tổ chức, cá nhân nước </a:t>
            </a:r>
            <a:r>
              <a:rPr lang="pt-BR" sz="1500" b="1" dirty="0" smtClean="0">
                <a:solidFill>
                  <a:schemeClr val="accent6">
                    <a:lumMod val="75000"/>
                  </a:schemeClr>
                </a:solidFill>
                <a:latin typeface="Times New Roman" panose="02020603050405020304" pitchFamily="18" charset="0"/>
                <a:cs typeface="Times New Roman" panose="02020603050405020304" pitchFamily="18" charset="0"/>
              </a:rPr>
              <a:t>ngoài</a:t>
            </a:r>
            <a:r>
              <a:rPr lang="en-US" sz="1500"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z="1500" dirty="0" err="1">
                <a:solidFill>
                  <a:schemeClr val="accent6">
                    <a:lumMod val="75000"/>
                  </a:schemeClr>
                </a:solidFill>
                <a:latin typeface="Times New Roman" panose="02020603050405020304" pitchFamily="18" charset="0"/>
                <a:cs typeface="Times New Roman" panose="02020603050405020304" pitchFamily="18" charset="0"/>
              </a:rPr>
              <a:t>Kế</a:t>
            </a:r>
            <a:r>
              <a:rPr lang="en-US" sz="1500" dirty="0">
                <a:solidFill>
                  <a:schemeClr val="accent6">
                    <a:lumMod val="75000"/>
                  </a:schemeClr>
                </a:solidFill>
                <a:latin typeface="Times New Roman" panose="02020603050405020304" pitchFamily="18" charset="0"/>
                <a:cs typeface="Times New Roman" panose="02020603050405020304" pitchFamily="18" charset="0"/>
              </a:rPr>
              <a:t> </a:t>
            </a:r>
            <a:r>
              <a:rPr lang="en-US" sz="1500" err="1">
                <a:solidFill>
                  <a:schemeClr val="accent6">
                    <a:lumMod val="75000"/>
                  </a:schemeClr>
                </a:solidFill>
                <a:latin typeface="Times New Roman" panose="02020603050405020304" pitchFamily="18" charset="0"/>
                <a:cs typeface="Times New Roman" panose="02020603050405020304" pitchFamily="18" charset="0"/>
              </a:rPr>
              <a:t>thừa</a:t>
            </a:r>
            <a:r>
              <a:rPr lang="en-US" sz="1500">
                <a:solidFill>
                  <a:schemeClr val="accent6">
                    <a:lumMod val="75000"/>
                  </a:schemeClr>
                </a:solidFill>
                <a:latin typeface="Times New Roman" panose="02020603050405020304" pitchFamily="18" charset="0"/>
                <a:cs typeface="Times New Roman" panose="02020603050405020304" pitchFamily="18" charset="0"/>
              </a:rPr>
              <a:t> </a:t>
            </a:r>
            <a:r>
              <a:rPr lang="en-US" sz="1500" smtClean="0">
                <a:solidFill>
                  <a:schemeClr val="accent6">
                    <a:lumMod val="75000"/>
                  </a:schemeClr>
                </a:solidFill>
                <a:latin typeface="Times New Roman" panose="02020603050405020304" pitchFamily="18" charset="0"/>
                <a:cs typeface="Times New Roman" panose="02020603050405020304" pitchFamily="18" charset="0"/>
              </a:rPr>
              <a:t>Luật </a:t>
            </a:r>
            <a:r>
              <a:rPr lang="en-US" sz="1500" dirty="0" err="1">
                <a:solidFill>
                  <a:schemeClr val="accent6">
                    <a:lumMod val="75000"/>
                  </a:schemeClr>
                </a:solidFill>
                <a:latin typeface="Times New Roman" panose="02020603050405020304" pitchFamily="18" charset="0"/>
                <a:cs typeface="Times New Roman" panose="02020603050405020304" pitchFamily="18" charset="0"/>
              </a:rPr>
              <a:t>Nhà</a:t>
            </a:r>
            <a:r>
              <a:rPr lang="en-US" sz="1500" dirty="0">
                <a:solidFill>
                  <a:schemeClr val="accent6">
                    <a:lumMod val="75000"/>
                  </a:schemeClr>
                </a:solidFill>
                <a:latin typeface="Times New Roman" panose="02020603050405020304" pitchFamily="18" charset="0"/>
                <a:cs typeface="Times New Roman" panose="02020603050405020304" pitchFamily="18" charset="0"/>
              </a:rPr>
              <a:t> ở </a:t>
            </a:r>
            <a:r>
              <a:rPr lang="en-US" sz="1500" dirty="0" smtClean="0">
                <a:solidFill>
                  <a:schemeClr val="accent6">
                    <a:lumMod val="75000"/>
                  </a:schemeClr>
                </a:solidFill>
                <a:latin typeface="Times New Roman" panose="02020603050405020304" pitchFamily="18" charset="0"/>
                <a:cs typeface="Times New Roman" panose="02020603050405020304" pitchFamily="18" charset="0"/>
              </a:rPr>
              <a:t>2014</a:t>
            </a:r>
            <a:r>
              <a:rPr lang="en-US" sz="1500" smtClean="0">
                <a:solidFill>
                  <a:schemeClr val="accent6">
                    <a:lumMod val="75000"/>
                  </a:schemeClr>
                </a:solidFill>
                <a:latin typeface="Times New Roman" panose="02020603050405020304" pitchFamily="18" charset="0"/>
                <a:cs typeface="Times New Roman" panose="02020603050405020304" pitchFamily="18" charset="0"/>
              </a:rPr>
              <a:t>, </a:t>
            </a:r>
            <a:r>
              <a:rPr lang="en-US" sz="1500" smtClean="0">
                <a:solidFill>
                  <a:srgbClr val="7030A0"/>
                </a:solidFill>
                <a:latin typeface="Times New Roman" panose="02020603050405020304" pitchFamily="18" charset="0"/>
                <a:cs typeface="Times New Roman" panose="02020603050405020304" pitchFamily="18" charset="0"/>
              </a:rPr>
              <a:t>bổ sung </a:t>
            </a:r>
            <a:r>
              <a:rPr lang="en-US" sz="1500" smtClean="0">
                <a:solidFill>
                  <a:srgbClr val="7030A0"/>
                </a:solidFill>
                <a:latin typeface="Times New Roman" panose="02020603050405020304" pitchFamily="18" charset="0"/>
                <a:cs typeface="Times New Roman" panose="02020603050405020304" pitchFamily="18" charset="0"/>
              </a:rPr>
              <a:t>nội dung </a:t>
            </a:r>
            <a:r>
              <a:rPr lang="en-US" sz="1500" smtClean="0">
                <a:solidFill>
                  <a:srgbClr val="7030A0"/>
                </a:solidFill>
                <a:latin typeface="Times New Roman" panose="02020603050405020304" pitchFamily="18" charset="0"/>
                <a:cs typeface="Times New Roman" panose="02020603050405020304" pitchFamily="18" charset="0"/>
              </a:rPr>
              <a:t>Chính phủ quy định </a:t>
            </a:r>
            <a:r>
              <a:rPr lang="en-US" sz="1500" dirty="0" smtClean="0">
                <a:solidFill>
                  <a:srgbClr val="7030A0"/>
                </a:solidFill>
                <a:latin typeface="Times New Roman" panose="02020603050405020304" pitchFamily="18" charset="0"/>
                <a:cs typeface="Times New Roman" panose="02020603050405020304" pitchFamily="18" charset="0"/>
              </a:rPr>
              <a:t>k</a:t>
            </a:r>
            <a:r>
              <a:rPr lang="vi-VN" sz="1500">
                <a:solidFill>
                  <a:srgbClr val="7030A0"/>
                </a:solidFill>
                <a:latin typeface="Times New Roman" panose="02020603050405020304" pitchFamily="18" charset="0"/>
                <a:cs typeface="Times New Roman" panose="02020603050405020304" pitchFamily="18" charset="0"/>
              </a:rPr>
              <a:t>hu </a:t>
            </a:r>
            <a:r>
              <a:rPr lang="vi-VN" sz="1500" smtClean="0">
                <a:solidFill>
                  <a:srgbClr val="7030A0"/>
                </a:solidFill>
                <a:latin typeface="Times New Roman" panose="02020603050405020304" pitchFamily="18" charset="0"/>
                <a:cs typeface="Times New Roman" panose="02020603050405020304" pitchFamily="18" charset="0"/>
              </a:rPr>
              <a:t>vực</a:t>
            </a:r>
            <a:r>
              <a:rPr lang="en-US" sz="1500" smtClean="0">
                <a:solidFill>
                  <a:srgbClr val="7030A0"/>
                </a:solidFill>
                <a:latin typeface="Times New Roman" panose="02020603050405020304" pitchFamily="18" charset="0"/>
                <a:cs typeface="Times New Roman" panose="02020603050405020304" pitchFamily="18" charset="0"/>
              </a:rPr>
              <a:t> cần bào đảm QP, an nình (Điều </a:t>
            </a:r>
            <a:r>
              <a:rPr lang="en-US" sz="1500">
                <a:solidFill>
                  <a:srgbClr val="7030A0"/>
                </a:solidFill>
                <a:latin typeface="Times New Roman" panose="02020603050405020304" pitchFamily="18" charset="0"/>
                <a:cs typeface="Times New Roman" panose="02020603050405020304" pitchFamily="18" charset="0"/>
              </a:rPr>
              <a:t>16</a:t>
            </a:r>
            <a:r>
              <a:rPr lang="en-US" sz="1500" smtClean="0">
                <a:solidFill>
                  <a:srgbClr val="7030A0"/>
                </a:solidFill>
                <a:latin typeface="Times New Roman" panose="02020603050405020304" pitchFamily="18" charset="0"/>
                <a:cs typeface="Times New Roman" panose="02020603050405020304" pitchFamily="18" charset="0"/>
              </a:rPr>
              <a:t>)</a:t>
            </a:r>
            <a:endParaRPr lang="en-US" sz="1500" dirty="0">
              <a:solidFill>
                <a:srgbClr val="7030A0"/>
              </a:solidFill>
              <a:latin typeface="Times New Roman" panose="02020603050405020304" pitchFamily="18" charset="0"/>
              <a:cs typeface="Times New Roman" panose="02020603050405020304" pitchFamily="18" charset="0"/>
            </a:endParaRPr>
          </a:p>
        </p:txBody>
      </p:sp>
      <p:cxnSp>
        <p:nvCxnSpPr>
          <p:cNvPr id="13" name="Elbow Connector 12"/>
          <p:cNvCxnSpPr>
            <a:endCxn id="3" idx="1"/>
          </p:cNvCxnSpPr>
          <p:nvPr/>
        </p:nvCxnSpPr>
        <p:spPr>
          <a:xfrm>
            <a:off x="446050" y="1076301"/>
            <a:ext cx="809161" cy="435861"/>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255211" y="1142830"/>
            <a:ext cx="7689158" cy="738664"/>
          </a:xfrm>
          <a:prstGeom prst="rect">
            <a:avLst/>
          </a:prstGeom>
        </p:spPr>
        <p:txBody>
          <a:bodyPr wrap="square">
            <a:spAutoFit/>
          </a:bodyPr>
          <a:lstStyle/>
          <a:p>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Nghị</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định</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cần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an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ninh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quốc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phòng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tiêu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đổi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tương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một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mà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nước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ngoài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hữu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p>
        </p:txBody>
      </p:sp>
      <p:sp>
        <p:nvSpPr>
          <p:cNvPr id="10" name="Rectangle 9"/>
          <p:cNvSpPr/>
          <p:nvPr/>
        </p:nvSpPr>
        <p:spPr>
          <a:xfrm>
            <a:off x="374424" y="1818350"/>
            <a:ext cx="4459875" cy="307777"/>
          </a:xfrm>
          <a:prstGeom prst="rect">
            <a:avLst/>
          </a:prstGeom>
        </p:spPr>
        <p:txBody>
          <a:bodyPr wrap="none">
            <a:spAutoFit/>
          </a:bodyPr>
          <a:lstStyle/>
          <a:p>
            <a:pPr algn="just">
              <a:spcBef>
                <a:spcPts val="400"/>
              </a:spcBef>
              <a:spcAft>
                <a:spcPts val="400"/>
              </a:spcAft>
            </a:pP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3.1. </a:t>
            </a:r>
            <a:r>
              <a:rPr lang="en-US"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Khu</a:t>
            </a: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vực</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cần</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bảo</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đảm</a:t>
            </a:r>
            <a:r>
              <a:rPr lang="en-US"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quốc</a:t>
            </a: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phòng</a:t>
            </a: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an </a:t>
            </a:r>
            <a:r>
              <a:rPr lang="en-US"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ninh</a:t>
            </a:r>
            <a:r>
              <a:rPr lang="en-US"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(QPAN)</a:t>
            </a:r>
            <a:endParaRPr lang="en-US" dirty="0">
              <a:solidFill>
                <a:srgbClr val="0070C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8" name="Rectangle 17"/>
          <p:cNvSpPr/>
          <p:nvPr/>
        </p:nvSpPr>
        <p:spPr>
          <a:xfrm>
            <a:off x="446050" y="4024274"/>
            <a:ext cx="8441276" cy="1092607"/>
          </a:xfrm>
          <a:prstGeom prst="rect">
            <a:avLst/>
          </a:prstGeom>
        </p:spPr>
        <p:txBody>
          <a:bodyPr wrap="square">
            <a:spAutoFit/>
          </a:bodyPr>
          <a:lstStyle/>
          <a:p>
            <a:pPr algn="just">
              <a:spcBef>
                <a:spcPts val="400"/>
              </a:spcBef>
              <a:spcAft>
                <a:spcPts val="400"/>
              </a:spcAft>
            </a:pPr>
            <a:r>
              <a:rPr lang="en-US" sz="13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3.2. </a:t>
            </a:r>
            <a:r>
              <a:rPr lang="en-US" sz="13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Tiêu</a:t>
            </a:r>
            <a:r>
              <a:rPr lang="en-US" sz="13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chí</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đổi</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dân</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một</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3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b="1"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mà</a:t>
            </a:r>
            <a:r>
              <a:rPr lang="en-US" sz="13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TC, CN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nước</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ngoài</a:t>
            </a:r>
            <a:r>
              <a:rPr lang="en-US" sz="13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(NNN) </a:t>
            </a:r>
            <a:r>
              <a:rPr lang="en-US" sz="1300" b="1" dirty="0"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b="1"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err="1">
                <a:solidFill>
                  <a:srgbClr val="0070C0"/>
                </a:solidFill>
                <a:latin typeface="Times New Roman" panose="02020603050405020304" pitchFamily="18" charset="0"/>
                <a:ea typeface="Calibri" panose="020F0502020204030204" pitchFamily="34" charset="0"/>
                <a:cs typeface="Times New Roman" panose="02020603050405020304" pitchFamily="18" charset="0"/>
              </a:rPr>
              <a:t>sở</a:t>
            </a:r>
            <a:r>
              <a:rPr lang="en-US" sz="1300" b="1">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hữu: </a:t>
            </a:r>
            <a:r>
              <a:rPr lang="en-US" sz="130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kế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thừa</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cũ</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vực</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dân</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1 </a:t>
            </a:r>
            <a:r>
              <a:rPr lang="en-US" sz="130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30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là 10.000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người</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lượng</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ở NNN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sở</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hữu</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quá</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30%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với</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chung</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cư</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không</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quá</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250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căn</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đối</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với</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riêng</a:t>
            </a:r>
            <a:r>
              <a:rPr lang="en-US" sz="1300" dirty="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lẻ</a:t>
            </a:r>
            <a:r>
              <a:rPr lang="en-US" sz="1300" dirty="0" smtClean="0">
                <a:solidFill>
                  <a:schemeClr val="accent6">
                    <a:lumMod val="75000"/>
                  </a:schemeClr>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bố</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dân</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số</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tương</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đương</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phường</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khi</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phê</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duyệt</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5);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chỉnh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lý</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kiểm</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tra</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tin,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báo</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tin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bán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NNN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chủ</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thời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đăng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tải</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tin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cơ</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quan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quản</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lý</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cấp</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7)</a:t>
            </a:r>
            <a:endParaRPr lang="en-US" sz="130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9" name="Rectangle 18"/>
          <p:cNvSpPr/>
          <p:nvPr/>
        </p:nvSpPr>
        <p:spPr>
          <a:xfrm>
            <a:off x="479212" y="2104579"/>
            <a:ext cx="3845138" cy="292388"/>
          </a:xfrm>
          <a:prstGeom prst="rect">
            <a:avLst/>
          </a:prstGeom>
        </p:spPr>
        <p:txBody>
          <a:bodyPr wrap="square">
            <a:spAutoFit/>
          </a:bodyPr>
          <a:lstStyle/>
          <a:p>
            <a:r>
              <a:rPr lang="en-US" sz="13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99/2015/NĐ-CP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BQP, BCA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300" dirty="0"/>
          </a:p>
        </p:txBody>
      </p:sp>
      <p:cxnSp>
        <p:nvCxnSpPr>
          <p:cNvPr id="12" name="Straight Arrow Connector 11"/>
          <p:cNvCxnSpPr/>
          <p:nvPr/>
        </p:nvCxnSpPr>
        <p:spPr>
          <a:xfrm>
            <a:off x="4323824" y="2265085"/>
            <a:ext cx="311114" cy="2"/>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4704804" y="2111657"/>
            <a:ext cx="4715815" cy="292388"/>
          </a:xfrm>
          <a:prstGeom prst="rect">
            <a:avLst/>
          </a:prstGeom>
        </p:spPr>
        <p:txBody>
          <a:bodyPr wrap="square">
            <a:spAutoFit/>
          </a:bodyPr>
          <a:lstStyle/>
          <a:p>
            <a:r>
              <a:rPr lang="en-US" sz="13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sz="13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95/2024/NĐ-CP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thể 3 n/dung: </a:t>
            </a:r>
            <a:endPar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23" name="Rectangle 22"/>
          <p:cNvSpPr/>
          <p:nvPr/>
        </p:nvSpPr>
        <p:spPr>
          <a:xfrm>
            <a:off x="2855494" y="3459941"/>
            <a:ext cx="6031832" cy="492443"/>
          </a:xfrm>
          <a:prstGeom prst="rect">
            <a:avLst/>
          </a:prstGeom>
        </p:spPr>
        <p:txBody>
          <a:bodyPr wrap="square">
            <a:spAutoFit/>
          </a:bodyPr>
          <a:lstStyle/>
          <a:p>
            <a:pPr algn="just"/>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chuyển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trường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hợp</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thuộc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nhưng</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đó</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thay</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đổi</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thành</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cần</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đảm</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QPAN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95)</a:t>
            </a:r>
            <a:endParaRPr lang="en-US" sz="1300" dirty="0"/>
          </a:p>
        </p:txBody>
      </p:sp>
      <p:pic>
        <p:nvPicPr>
          <p:cNvPr id="28" name="Picture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28" y="2545184"/>
            <a:ext cx="2359391" cy="1352011"/>
          </a:xfrm>
          <a:prstGeom prst="rect">
            <a:avLst/>
          </a:prstGeom>
        </p:spPr>
      </p:pic>
      <p:sp>
        <p:nvSpPr>
          <p:cNvPr id="2" name="Rectangle 1"/>
          <p:cNvSpPr/>
          <p:nvPr/>
        </p:nvSpPr>
        <p:spPr>
          <a:xfrm>
            <a:off x="2855494" y="2408260"/>
            <a:ext cx="5568264" cy="307777"/>
          </a:xfrm>
          <a:prstGeom prst="rect">
            <a:avLst/>
          </a:prstGeom>
        </p:spPr>
        <p:txBody>
          <a:bodyPr wrap="square">
            <a:spAutoFit/>
          </a:bodyPr>
          <a:lstStyle/>
          <a:p>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cụ thể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06 </a:t>
            </a:r>
            <a:r>
              <a:rPr lang="en-US"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b="1">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cần bảo đảm QP. AN  </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endPar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4" name="Rectangle 3"/>
          <p:cNvSpPr/>
          <p:nvPr/>
        </p:nvSpPr>
        <p:spPr>
          <a:xfrm>
            <a:off x="2855493" y="2708561"/>
            <a:ext cx="6088875" cy="692497"/>
          </a:xfrm>
          <a:prstGeom prst="rect">
            <a:avLst/>
          </a:prstGeom>
        </p:spPr>
        <p:txBody>
          <a:bodyPr wrap="square">
            <a:spAutoFit/>
          </a:bodyPr>
          <a:lstStyle/>
          <a:p>
            <a:pPr algn="just"/>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cụ</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thể</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trách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nhiệm</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thời</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hạn</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thông</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báo</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cần</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bảo</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đảm</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QPAN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Bộ</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QP, Bộ CA và UBND cấp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tỉnh</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xác</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 và công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khai</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danh</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mục</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 XD nhà ở TC, CN nước ngoài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phép</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hữu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ở</a:t>
            </a:r>
            <a:r>
              <a:rPr lang="en-US" sz="13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z="130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 </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 </a:t>
            </a:r>
            <a:r>
              <a:rPr lang="en-US" sz="1300"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sz="13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4)</a:t>
            </a:r>
          </a:p>
        </p:txBody>
      </p:sp>
    </p:spTree>
    <p:extLst>
      <p:ext uri="{BB962C8B-B14F-4D97-AF65-F5344CB8AC3E}">
        <p14:creationId xmlns:p14="http://schemas.microsoft.com/office/powerpoint/2010/main" val="14750224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71" name="Rectangle 70"/>
          <p:cNvSpPr/>
          <p:nvPr/>
        </p:nvSpPr>
        <p:spPr>
          <a:xfrm>
            <a:off x="2193073" y="883669"/>
            <a:ext cx="6666306" cy="954107"/>
          </a:xfrm>
          <a:prstGeom prst="rect">
            <a:avLst/>
          </a:prstGeom>
        </p:spPr>
        <p:txBody>
          <a:bodyPr wrap="square">
            <a:spAutoFit/>
          </a:bodyPr>
          <a:lstStyle/>
          <a:p>
            <a:pPr algn="just"/>
            <a:r>
              <a:rPr lang="en-US" b="1" dirty="0" err="1" smtClean="0">
                <a:solidFill>
                  <a:srgbClr val="FF5050"/>
                </a:solidFill>
                <a:latin typeface="Times New Roman" panose="02020603050405020304" pitchFamily="18" charset="0"/>
                <a:cs typeface="Times New Roman" panose="02020603050405020304" pitchFamily="18" charset="0"/>
              </a:rPr>
              <a:t>Chương</a:t>
            </a:r>
            <a:r>
              <a:rPr lang="en-US" b="1" dirty="0" smtClean="0">
                <a:solidFill>
                  <a:srgbClr val="FF5050"/>
                </a:solidFill>
                <a:latin typeface="Times New Roman" panose="02020603050405020304" pitchFamily="18" charset="0"/>
                <a:cs typeface="Times New Roman" panose="02020603050405020304" pitchFamily="18" charset="0"/>
              </a:rPr>
              <a:t> III: </a:t>
            </a:r>
            <a:r>
              <a:rPr lang="en-US" b="1" dirty="0" err="1" smtClean="0">
                <a:solidFill>
                  <a:srgbClr val="FF5050"/>
                </a:solidFill>
                <a:latin typeface="Times New Roman" panose="02020603050405020304" pitchFamily="18" charset="0"/>
                <a:cs typeface="Times New Roman" panose="02020603050405020304" pitchFamily="18" charset="0"/>
              </a:rPr>
              <a:t>gồm</a:t>
            </a:r>
            <a:r>
              <a:rPr lang="en-US" b="1" dirty="0" smtClean="0">
                <a:solidFill>
                  <a:srgbClr val="FF5050"/>
                </a:solidFill>
                <a:latin typeface="Times New Roman" panose="02020603050405020304" pitchFamily="18" charset="0"/>
                <a:cs typeface="Times New Roman" panose="02020603050405020304" pitchFamily="18" charset="0"/>
              </a:rPr>
              <a:t> 7 </a:t>
            </a:r>
            <a:r>
              <a:rPr lang="en-US" b="1" err="1" smtClean="0">
                <a:solidFill>
                  <a:srgbClr val="FF5050"/>
                </a:solidFill>
                <a:latin typeface="Times New Roman" panose="02020603050405020304" pitchFamily="18" charset="0"/>
                <a:cs typeface="Times New Roman" panose="02020603050405020304" pitchFamily="18" charset="0"/>
              </a:rPr>
              <a:t>Điều</a:t>
            </a:r>
            <a:r>
              <a:rPr lang="en-US" b="1" smtClean="0">
                <a:solidFill>
                  <a:srgbClr val="FF5050"/>
                </a:solidFill>
                <a:latin typeface="Times New Roman" panose="02020603050405020304" pitchFamily="18" charset="0"/>
                <a:cs typeface="Times New Roman" panose="02020603050405020304" pitchFamily="18" charset="0"/>
              </a:rPr>
              <a:t> (từ Điều 23 – Điều 29</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quy</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định</a:t>
            </a:r>
            <a:r>
              <a:rPr lang="en-US" b="1" dirty="0" smtClean="0">
                <a:solidFill>
                  <a:srgbClr val="FF5050"/>
                </a:solidFill>
                <a:latin typeface="Times New Roman" panose="02020603050405020304" pitchFamily="18" charset="0"/>
                <a:cs typeface="Times New Roman" panose="02020603050405020304" pitchFamily="18" charset="0"/>
              </a:rPr>
              <a:t> </a:t>
            </a:r>
            <a:r>
              <a:rPr lang="en-US" b="1" dirty="0" err="1" smtClean="0">
                <a:solidFill>
                  <a:srgbClr val="FF5050"/>
                </a:solidFill>
                <a:latin typeface="Times New Roman" panose="02020603050405020304" pitchFamily="18" charset="0"/>
                <a:cs typeface="Times New Roman" panose="02020603050405020304" pitchFamily="18" charset="0"/>
              </a:rPr>
              <a:t>về</a:t>
            </a:r>
            <a:r>
              <a:rPr lang="en-US" b="1" dirty="0" smtClean="0">
                <a:solidFill>
                  <a:srgbClr val="FF5050"/>
                </a:solidFill>
                <a:latin typeface="Times New Roman" panose="02020603050405020304" pitchFamily="18" charset="0"/>
                <a:cs typeface="Times New Roman" panose="02020603050405020304" pitchFamily="18" charset="0"/>
              </a:rPr>
              <a: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Chiến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lược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ở </a:t>
            </a:r>
            <a:r>
              <a:rPr lang="en-US" dirty="0" err="1">
                <a:solidFill>
                  <a:schemeClr val="accent6">
                    <a:lumMod val="75000"/>
                  </a:schemeClr>
                </a:solidFill>
                <a:latin typeface="Times New Roman" panose="02020603050405020304" pitchFamily="18" charset="0"/>
                <a:cs typeface="Times New Roman" panose="02020603050405020304" pitchFamily="18" charset="0"/>
              </a:rPr>
              <a:t>quốc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gia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smtClean="0">
                <a:solidFill>
                  <a:schemeClr val="accent6">
                    <a:lumMod val="75000"/>
                  </a:schemeClr>
                </a:solidFill>
                <a:latin typeface="Times New Roman" panose="02020603050405020304" pitchFamily="18" charset="0"/>
                <a:cs typeface="Times New Roman" panose="02020603050405020304" pitchFamily="18" charset="0"/>
              </a:rPr>
              <a:t>(c</a:t>
            </a:r>
            <a:r>
              <a:rPr lang="vi-VN" dirty="0" smtClean="0">
                <a:solidFill>
                  <a:schemeClr val="accent6">
                    <a:lumMod val="75000"/>
                  </a:schemeClr>
                </a:solidFill>
                <a:latin typeface="Times New Roman" panose="02020603050405020304" pitchFamily="18" charset="0"/>
                <a:cs typeface="Times New Roman" panose="02020603050405020304" pitchFamily="18" charset="0"/>
              </a:rPr>
              <a:t>ăn </a:t>
            </a:r>
            <a:r>
              <a:rPr lang="vi-VN" dirty="0">
                <a:solidFill>
                  <a:schemeClr val="accent6">
                    <a:lumMod val="75000"/>
                  </a:schemeClr>
                </a:solidFill>
                <a:latin typeface="Times New Roman" panose="02020603050405020304" pitchFamily="18" charset="0"/>
                <a:cs typeface="Times New Roman" panose="02020603050405020304" pitchFamily="18" charset="0"/>
              </a:rPr>
              <a:t>cứ</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vi-VN" dirty="0">
                <a:solidFill>
                  <a:schemeClr val="accent6">
                    <a:lumMod val="75000"/>
                  </a:schemeClr>
                </a:solidFill>
                <a:latin typeface="Times New Roman" panose="02020603050405020304" pitchFamily="18" charset="0"/>
                <a:cs typeface="Times New Roman" panose="02020603050405020304" pitchFamily="18" charset="0"/>
              </a:rPr>
              <a:t>nội dung</a:t>
            </a:r>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vi-VN" dirty="0">
                <a:solidFill>
                  <a:schemeClr val="accent6">
                    <a:lumMod val="75000"/>
                  </a:schemeClr>
                </a:solidFill>
                <a:latin typeface="Times New Roman" panose="02020603050405020304" pitchFamily="18" charset="0"/>
                <a:cs typeface="Times New Roman" panose="02020603050405020304" pitchFamily="18" charset="0"/>
              </a:rPr>
              <a:t> </a:t>
            </a:r>
            <a:r>
              <a:rPr lang="en-US" dirty="0">
                <a:solidFill>
                  <a:schemeClr val="accent6">
                    <a:lumMod val="75000"/>
                  </a:schemeClr>
                </a:solidFill>
                <a:latin typeface="Times New Roman" panose="02020603050405020304" pitchFamily="18" charset="0"/>
                <a:cs typeface="Times New Roman" panose="02020603050405020304" pitchFamily="18" charset="0"/>
              </a:rPr>
              <a:t>k</a:t>
            </a:r>
            <a:r>
              <a:rPr lang="vi-VN" dirty="0">
                <a:solidFill>
                  <a:schemeClr val="accent6">
                    <a:lumMod val="75000"/>
                  </a:schemeClr>
                </a:solidFill>
                <a:latin typeface="Times New Roman" panose="02020603050405020304" pitchFamily="18" charset="0"/>
                <a:cs typeface="Times New Roman" panose="02020603050405020304" pitchFamily="18" charset="0"/>
              </a:rPr>
              <a:t>ỳ Chiến lược và thẩm quyền phê duyệt Chiến lược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Chương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phát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triển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c</a:t>
            </a:r>
            <a:r>
              <a:rPr lang="vi-VN" dirty="0" smtClean="0">
                <a:solidFill>
                  <a:schemeClr val="accent6">
                    <a:lumMod val="75000"/>
                  </a:schemeClr>
                </a:solidFill>
                <a:latin typeface="Times New Roman" panose="02020603050405020304" pitchFamily="18" charset="0"/>
                <a:cs typeface="Times New Roman" panose="02020603050405020304" pitchFamily="18" charset="0"/>
                <a:sym typeface="Arimo Medium"/>
              </a:rPr>
              <a:t>ăn </a:t>
            </a:r>
            <a:r>
              <a:rPr lang="vi-VN" dirty="0">
                <a:solidFill>
                  <a:schemeClr val="accent6">
                    <a:lumMod val="75000"/>
                  </a:schemeClr>
                </a:solidFill>
                <a:latin typeface="Times New Roman" panose="02020603050405020304" pitchFamily="18" charset="0"/>
                <a:cs typeface="Times New Roman" panose="02020603050405020304" pitchFamily="18" charset="0"/>
                <a:sym typeface="Arimo Medium"/>
              </a:rPr>
              <a:t>cứ</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xây</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en-US" dirty="0" err="1">
                <a:solidFill>
                  <a:schemeClr val="accent6">
                    <a:lumMod val="75000"/>
                  </a:schemeClr>
                </a:solidFill>
                <a:latin typeface="Times New Roman" panose="02020603050405020304" pitchFamily="18" charset="0"/>
                <a:cs typeface="Times New Roman" panose="02020603050405020304" pitchFamily="18" charset="0"/>
                <a:sym typeface="Arimo Medium"/>
              </a:rPr>
              <a:t>dựng</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 </a:t>
            </a:r>
            <a:r>
              <a:rPr lang="vi-VN" dirty="0">
                <a:solidFill>
                  <a:schemeClr val="accent6">
                    <a:lumMod val="75000"/>
                  </a:schemeClr>
                </a:solidFill>
                <a:latin typeface="Times New Roman" panose="02020603050405020304" pitchFamily="18" charset="0"/>
                <a:cs typeface="Times New Roman" panose="02020603050405020304" pitchFamily="18" charset="0"/>
                <a:sym typeface="Arimo Medium"/>
              </a:rPr>
              <a:t>kỳ chương trình, kế hoạch</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a:t>
            </a:r>
            <a:r>
              <a:rPr lang="vi-VN" dirty="0">
                <a:solidFill>
                  <a:schemeClr val="accent6">
                    <a:lumMod val="75000"/>
                  </a:schemeClr>
                </a:solidFill>
                <a:latin typeface="Times New Roman" panose="02020603050405020304" pitchFamily="18" charset="0"/>
                <a:cs typeface="Times New Roman" panose="02020603050405020304" pitchFamily="18" charset="0"/>
                <a:sym typeface="Arimo Medium"/>
              </a:rPr>
              <a:t> nội dung </a:t>
            </a:r>
            <a:r>
              <a:rPr lang="en-US" dirty="0">
                <a:solidFill>
                  <a:schemeClr val="accent6">
                    <a:lumMod val="75000"/>
                  </a:schemeClr>
                </a:solidFill>
                <a:latin typeface="Times New Roman" panose="02020603050405020304" pitchFamily="18" charset="0"/>
                <a:cs typeface="Times New Roman" panose="02020603050405020304" pitchFamily="18" charset="0"/>
                <a:sym typeface="Arimo Medium"/>
              </a:rPr>
              <a:t>c</a:t>
            </a:r>
            <a:r>
              <a:rPr lang="vi-VN" dirty="0">
                <a:solidFill>
                  <a:schemeClr val="accent6">
                    <a:lumMod val="75000"/>
                  </a:schemeClr>
                </a:solidFill>
                <a:latin typeface="Times New Roman" panose="02020603050405020304" pitchFamily="18" charset="0"/>
                <a:cs typeface="Times New Roman" panose="02020603050405020304" pitchFamily="18" charset="0"/>
                <a:sym typeface="Arimo Medium"/>
              </a:rPr>
              <a:t>hương trình</a:t>
            </a:r>
            <a:r>
              <a:rPr lang="vi-VN" dirty="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kế </a:t>
            </a:r>
            <a:r>
              <a:rPr lang="vi-VN"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hoạch</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a:t>
            </a:r>
            <a:r>
              <a:rPr lang="vi-VN"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x</a:t>
            </a:r>
            <a:r>
              <a:rPr lang="vi-VN"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ây </a:t>
            </a:r>
            <a:r>
              <a:rPr lang="vi-VN" dirty="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dựng, phê </a:t>
            </a:r>
            <a:r>
              <a:rPr lang="vi-VN"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duyệt</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điều</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chỉnh</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chương</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trình</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kế</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 </a:t>
            </a:r>
            <a:r>
              <a:rPr lang="en-US" dirty="0" err="1"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hoạch</a:t>
            </a:r>
            <a:r>
              <a:rPr lang="en-US" dirty="0" smtClean="0">
                <a:solidFill>
                  <a:schemeClr val="accent6">
                    <a:lumMod val="75000"/>
                  </a:schemeClr>
                </a:solidFill>
                <a:latin typeface="Times New Roman" panose="02020603050405020304" pitchFamily="18" charset="0"/>
                <a:ea typeface="Arimo Medium"/>
                <a:cs typeface="Times New Roman" panose="02020603050405020304" pitchFamily="18" charset="0"/>
                <a:sym typeface="Arimo Medium"/>
              </a:rPr>
              <a:t>)</a:t>
            </a:r>
            <a:r>
              <a:rPr lang="vi-VN" spc="15"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smtClean="0">
                <a:latin typeface="Times New Roman" panose="02020603050405020304" pitchFamily="18" charset="0"/>
                <a:cs typeface="Times New Roman" panose="02020603050405020304" pitchFamily="18" charset="0"/>
              </a:rPr>
              <a:t>   </a:t>
            </a:r>
            <a:endParaRPr lang="en-US" dirty="0">
              <a:latin typeface="Times New Roman" panose="02020603050405020304" pitchFamily="18" charset="0"/>
              <a:cs typeface="Times New Roman" panose="02020603050405020304" pitchFamily="18" charset="0"/>
            </a:endParaRPr>
          </a:p>
        </p:txBody>
      </p:sp>
      <p:sp>
        <p:nvSpPr>
          <p:cNvPr id="72" name="Rectangle 71"/>
          <p:cNvSpPr/>
          <p:nvPr/>
        </p:nvSpPr>
        <p:spPr>
          <a:xfrm>
            <a:off x="404031" y="1885192"/>
            <a:ext cx="8525017" cy="30777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1.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Chiến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lược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Quốc</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gia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của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Luật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smtClean="0">
                <a:solidFill>
                  <a:schemeClr val="accent6">
                    <a:lumMod val="75000"/>
                  </a:schemeClr>
                </a:solidFill>
                <a:latin typeface="Times New Roman" panose="02020603050405020304" pitchFamily="18" charset="0"/>
                <a:cs typeface="Times New Roman" panose="02020603050405020304" pitchFamily="18" charset="0"/>
              </a:rPr>
              <a:t>2014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23 – 25)</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73" name="Rectangle 72"/>
          <p:cNvSpPr/>
          <p:nvPr/>
        </p:nvSpPr>
        <p:spPr>
          <a:xfrm>
            <a:off x="404031" y="2224719"/>
            <a:ext cx="8525017" cy="307777"/>
          </a:xfrm>
          <a:prstGeom prst="rect">
            <a:avLst/>
          </a:prstGeom>
        </p:spPr>
        <p:txBody>
          <a:bodyPr wrap="square">
            <a:spAutoFit/>
          </a:bodyPr>
          <a:lstStyle/>
          <a:p>
            <a:pPr algn="just"/>
            <a:r>
              <a:rPr lang="en-US" b="1" dirty="0" smtClean="0">
                <a:solidFill>
                  <a:schemeClr val="accent6">
                    <a:lumMod val="75000"/>
                  </a:schemeClr>
                </a:solidFill>
                <a:latin typeface="Times New Roman" panose="02020603050405020304" pitchFamily="18" charset="0"/>
                <a:cs typeface="Times New Roman" panose="02020603050405020304" pitchFamily="18" charset="0"/>
              </a:rPr>
              <a:t>2.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Chương</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trình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hoạch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phát</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triển</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nhà</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ở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cấp</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dirty="0" err="1" smtClean="0">
                <a:solidFill>
                  <a:schemeClr val="accent6">
                    <a:lumMod val="75000"/>
                  </a:schemeClr>
                </a:solidFill>
                <a:latin typeface="Times New Roman" panose="02020603050405020304" pitchFamily="18" charset="0"/>
                <a:cs typeface="Times New Roman" panose="02020603050405020304" pitchFamily="18" charset="0"/>
              </a:rPr>
              <a:t>tỉnh</a:t>
            </a:r>
            <a:r>
              <a:rPr lang="en-US" b="1" dirty="0" smtClean="0">
                <a:solidFill>
                  <a:schemeClr val="accent6">
                    <a:lumMod val="75000"/>
                  </a:schemeClr>
                </a:solidFill>
                <a:latin typeface="Times New Roman" panose="02020603050405020304" pitchFamily="18" charset="0"/>
                <a:cs typeface="Times New Roman" panose="02020603050405020304" pitchFamily="18" charset="0"/>
              </a:rPr>
              <a:t>:</a:t>
            </a:r>
            <a:endParaRPr lang="en-US" dirty="0">
              <a:solidFill>
                <a:srgbClr val="7030A0"/>
              </a:solidFill>
              <a:latin typeface="Times New Roman" panose="02020603050405020304" pitchFamily="18" charset="0"/>
              <a:cs typeface="Times New Roman" panose="02020603050405020304" pitchFamily="18" charset="0"/>
            </a:endParaRPr>
          </a:p>
        </p:txBody>
      </p:sp>
      <p:sp>
        <p:nvSpPr>
          <p:cNvPr id="74" name="Rectangle 73"/>
          <p:cNvSpPr/>
          <p:nvPr/>
        </p:nvSpPr>
        <p:spPr>
          <a:xfrm>
            <a:off x="379053" y="2610103"/>
            <a:ext cx="8525017" cy="523220"/>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2.1.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Kỳ</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hương</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trình</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kế</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hoạch</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PTNO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cấp</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tỉnh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thừa</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Nghị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số</a:t>
            </a:r>
            <a:r>
              <a:rPr lang="en-US" dirty="0">
                <a:solidFill>
                  <a:schemeClr val="accent6">
                    <a:lumMod val="75000"/>
                  </a:schemeClr>
                </a:solidFill>
                <a:latin typeface="Times New Roman" panose="02020603050405020304" pitchFamily="18" charset="0"/>
                <a:cs typeface="Times New Roman" panose="02020603050405020304" pitchFamily="18" charset="0"/>
              </a:rPr>
              <a:t> 99/2015/NĐ-CP, </a:t>
            </a:r>
            <a:r>
              <a:rPr lang="en-US" dirty="0" err="1">
                <a:solidFill>
                  <a:schemeClr val="accent6">
                    <a:lumMod val="75000"/>
                  </a:schemeClr>
                </a:solidFill>
                <a:latin typeface="Times New Roman" panose="02020603050405020304" pitchFamily="18" charset="0"/>
                <a:cs typeface="Times New Roman" panose="02020603050405020304" pitchFamily="18" charset="0"/>
              </a:rPr>
              <a:t>kỳ</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chương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trình</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PT nhà </a:t>
            </a:r>
            <a:r>
              <a:rPr lang="en-US" dirty="0">
                <a:solidFill>
                  <a:schemeClr val="accent6">
                    <a:lumMod val="75000"/>
                  </a:schemeClr>
                </a:solidFill>
                <a:latin typeface="Times New Roman" panose="02020603050405020304" pitchFamily="18" charset="0"/>
                <a:cs typeface="Times New Roman" panose="02020603050405020304" pitchFamily="18" charset="0"/>
              </a:rPr>
              <a:t>ở </a:t>
            </a:r>
            <a:r>
              <a:rPr lang="en-US" dirty="0" err="1">
                <a:solidFill>
                  <a:schemeClr val="accent6">
                    <a:lumMod val="75000"/>
                  </a:schemeClr>
                </a:solidFill>
                <a:latin typeface="Times New Roman" panose="02020603050405020304" pitchFamily="18" charset="0"/>
                <a:cs typeface="Times New Roman" panose="02020603050405020304" pitchFamily="18" charset="0"/>
              </a:rPr>
              <a:t>cấp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tỉnh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là</a:t>
            </a:r>
            <a:r>
              <a:rPr lang="en-US" dirty="0">
                <a:solidFill>
                  <a:schemeClr val="accent6">
                    <a:lumMod val="75000"/>
                  </a:schemeClr>
                </a:solidFill>
                <a:latin typeface="Times New Roman" panose="02020603050405020304" pitchFamily="18" charset="0"/>
                <a:cs typeface="Times New Roman" panose="02020603050405020304" pitchFamily="18" charset="0"/>
              </a:rPr>
              <a:t> 10 </a:t>
            </a:r>
            <a:r>
              <a:rPr lang="en-US" dirty="0" err="1">
                <a:solidFill>
                  <a:schemeClr val="accent6">
                    <a:lumMod val="75000"/>
                  </a:schemeClr>
                </a:solidFill>
                <a:latin typeface="Times New Roman" panose="02020603050405020304" pitchFamily="18" charset="0"/>
                <a:cs typeface="Times New Roman" panose="02020603050405020304" pitchFamily="18" charset="0"/>
              </a:rPr>
              <a:t>năm</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kỳ</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err="1">
                <a:solidFill>
                  <a:schemeClr val="accent6">
                    <a:lumMod val="75000"/>
                  </a:schemeClr>
                </a:solidFill>
                <a:latin typeface="Times New Roman" panose="02020603050405020304" pitchFamily="18" charset="0"/>
                <a:cs typeface="Times New Roman" panose="02020603050405020304" pitchFamily="18" charset="0"/>
              </a:rPr>
              <a:t>hoạch</a:t>
            </a:r>
            <a:r>
              <a:rPr lang="en-US">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PT nhà </a:t>
            </a:r>
            <a:r>
              <a:rPr lang="en-US" dirty="0">
                <a:solidFill>
                  <a:schemeClr val="accent6">
                    <a:lumMod val="75000"/>
                  </a:schemeClr>
                </a:solidFill>
                <a:latin typeface="Times New Roman" panose="02020603050405020304" pitchFamily="18" charset="0"/>
                <a:cs typeface="Times New Roman" panose="02020603050405020304" pitchFamily="18" charset="0"/>
              </a:rPr>
              <a:t>ở </a:t>
            </a:r>
            <a:r>
              <a:rPr lang="en-US" dirty="0" err="1">
                <a:solidFill>
                  <a:schemeClr val="accent6">
                    <a:lumMod val="75000"/>
                  </a:schemeClr>
                </a:solidFill>
                <a:latin typeface="Times New Roman" panose="02020603050405020304" pitchFamily="18" charset="0"/>
                <a:cs typeface="Times New Roman" panose="02020603050405020304" pitchFamily="18" charset="0"/>
              </a:rPr>
              <a:t>cấp</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tỉnh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là</a:t>
            </a:r>
            <a:r>
              <a:rPr lang="en-US" dirty="0">
                <a:solidFill>
                  <a:schemeClr val="accent6">
                    <a:lumMod val="75000"/>
                  </a:schemeClr>
                </a:solidFill>
                <a:latin typeface="Times New Roman" panose="02020603050405020304" pitchFamily="18" charset="0"/>
                <a:cs typeface="Times New Roman" panose="02020603050405020304" pitchFamily="18" charset="0"/>
              </a:rPr>
              <a:t> 05 </a:t>
            </a:r>
            <a:r>
              <a:rPr lang="en-US" dirty="0" err="1">
                <a:solidFill>
                  <a:schemeClr val="accent6">
                    <a:lumMod val="75000"/>
                  </a:schemeClr>
                </a:solidFill>
                <a:latin typeface="Times New Roman" panose="02020603050405020304" pitchFamily="18" charset="0"/>
                <a:cs typeface="Times New Roman" panose="02020603050405020304" pitchFamily="18" charset="0"/>
              </a:rPr>
              <a:t>năm</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bỏ</a:t>
            </a:r>
            <a:r>
              <a:rPr lang="en-US" dirty="0" smtClean="0">
                <a:solidFill>
                  <a:srgbClr val="7030A0"/>
                </a:solidFill>
                <a:latin typeface="Times New Roman" panose="02020603050405020304" pitchFamily="18" charset="0"/>
                <a:ea typeface="Times New Roman" panose="02020603050405020304" pitchFamily="18" charset="0"/>
              </a:rPr>
              <a:t> </a:t>
            </a:r>
            <a:r>
              <a:rPr lang="en-US" err="1">
                <a:solidFill>
                  <a:srgbClr val="7030A0"/>
                </a:solidFill>
                <a:latin typeface="Times New Roman" panose="02020603050405020304" pitchFamily="18" charset="0"/>
                <a:ea typeface="Times New Roman" panose="02020603050405020304" pitchFamily="18" charset="0"/>
              </a:rPr>
              <a:t>kế</a:t>
            </a:r>
            <a:r>
              <a:rPr lang="en-US">
                <a:solidFill>
                  <a:srgbClr val="7030A0"/>
                </a:solidFill>
                <a:latin typeface="Times New Roman" panose="02020603050405020304" pitchFamily="18" charset="0"/>
                <a:ea typeface="Times New Roman" panose="02020603050405020304" pitchFamily="18" charset="0"/>
              </a:rPr>
              <a:t> </a:t>
            </a:r>
            <a:r>
              <a:rPr lang="en-US" smtClean="0">
                <a:solidFill>
                  <a:srgbClr val="7030A0"/>
                </a:solidFill>
                <a:latin typeface="Times New Roman" panose="02020603050405020304" pitchFamily="18" charset="0"/>
                <a:ea typeface="Times New Roman" panose="02020603050405020304" pitchFamily="18" charset="0"/>
              </a:rPr>
              <a:t>hoạch PTNO </a:t>
            </a:r>
            <a:r>
              <a:rPr lang="en-US" dirty="0" err="1">
                <a:solidFill>
                  <a:srgbClr val="7030A0"/>
                </a:solidFill>
                <a:latin typeface="Times New Roman" panose="02020603050405020304" pitchFamily="18" charset="0"/>
                <a:ea typeface="Times New Roman" panose="02020603050405020304" pitchFamily="18" charset="0"/>
              </a:rPr>
              <a:t>hàng</a:t>
            </a:r>
            <a:r>
              <a:rPr lang="en-US" dirty="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năm</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Điều</a:t>
            </a:r>
            <a:r>
              <a:rPr lang="en-US" dirty="0" smtClean="0">
                <a:solidFill>
                  <a:srgbClr val="7030A0"/>
                </a:solidFill>
                <a:latin typeface="Times New Roman" panose="02020603050405020304" pitchFamily="18" charset="0"/>
                <a:ea typeface="Times New Roman" panose="02020603050405020304" pitchFamily="18" charset="0"/>
              </a:rPr>
              <a:t> 26)</a:t>
            </a:r>
            <a:endParaRPr lang="en-US" dirty="0" smtClean="0">
              <a:solidFill>
                <a:schemeClr val="accent6">
                  <a:lumMod val="75000"/>
                </a:schemeClr>
              </a:solidFill>
              <a:latin typeface="Times New Roman" panose="02020603050405020304" pitchFamily="18" charset="0"/>
              <a:cs typeface="Times New Roman" panose="02020603050405020304" pitchFamily="18" charset="0"/>
            </a:endParaRPr>
          </a:p>
        </p:txBody>
      </p:sp>
      <p:sp>
        <p:nvSpPr>
          <p:cNvPr id="12" name="Google Shape;436;p41"/>
          <p:cNvSpPr txBox="1">
            <a:spLocks noGrp="1"/>
          </p:cNvSpPr>
          <p:nvPr>
            <p:ph type="title"/>
          </p:nvPr>
        </p:nvSpPr>
        <p:spPr>
          <a:xfrm>
            <a:off x="-132986" y="336536"/>
            <a:ext cx="9459866"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03</a:t>
            </a:r>
            <a:r>
              <a:rPr lang="en-US" sz="1800" dirty="0" smtClean="0">
                <a:solidFill>
                  <a:srgbClr val="ED2727"/>
                </a:solidFill>
                <a:latin typeface="Times New Roman" panose="02020603050405020304" pitchFamily="18" charset="0"/>
                <a:cs typeface="Times New Roman" panose="02020603050405020304" pitchFamily="18" charset="0"/>
              </a:rPr>
              <a:t>. </a:t>
            </a:r>
            <a:r>
              <a:rPr lang="en" sz="1800" dirty="0">
                <a:solidFill>
                  <a:srgbClr val="ED2727"/>
                </a:solidFill>
                <a:latin typeface="Times New Roman" panose="02020603050405020304" pitchFamily="18" charset="0"/>
                <a:cs typeface="Times New Roman" panose="02020603050405020304" pitchFamily="18" charset="0"/>
              </a:rPr>
              <a:t>CHIẾN LƯỢC </a:t>
            </a:r>
            <a:r>
              <a:rPr lang="en" sz="1800" dirty="0" smtClean="0">
                <a:solidFill>
                  <a:srgbClr val="ED2727"/>
                </a:solidFill>
                <a:latin typeface="Times New Roman" panose="02020603050405020304" pitchFamily="18" charset="0"/>
                <a:cs typeface="Times New Roman" panose="02020603050405020304" pitchFamily="18" charset="0"/>
              </a:rPr>
              <a:t>PHÁT TRIỂN NHÀ Ở QUỐC GIA, </a:t>
            </a:r>
            <a:r>
              <a:rPr lang="en" sz="1800" dirty="0">
                <a:solidFill>
                  <a:srgbClr val="ED2727"/>
                </a:solidFill>
                <a:latin typeface="Times New Roman" panose="02020603050405020304" pitchFamily="18" charset="0"/>
                <a:cs typeface="Times New Roman" panose="02020603050405020304" pitchFamily="18" charset="0"/>
              </a:rPr>
              <a:t>CHƯƠNG TRÌNH, </a:t>
            </a:r>
            <a:r>
              <a:rPr lang="en" sz="1800" dirty="0" smtClean="0">
                <a:solidFill>
                  <a:srgbClr val="ED2727"/>
                </a:solidFill>
                <a:latin typeface="Times New Roman" panose="02020603050405020304" pitchFamily="18" charset="0"/>
                <a:cs typeface="Times New Roman" panose="02020603050405020304" pitchFamily="18" charset="0"/>
              </a:rPr>
              <a:t>                           KẾ </a:t>
            </a:r>
            <a:r>
              <a:rPr lang="en" sz="1800" dirty="0">
                <a:solidFill>
                  <a:srgbClr val="ED2727"/>
                </a:solidFill>
                <a:latin typeface="Times New Roman" panose="02020603050405020304" pitchFamily="18" charset="0"/>
                <a:cs typeface="Times New Roman" panose="02020603050405020304" pitchFamily="18" charset="0"/>
              </a:rPr>
              <a:t>HOẠCH </a:t>
            </a:r>
            <a:r>
              <a:rPr lang="en" sz="1800" dirty="0" smtClean="0">
                <a:solidFill>
                  <a:srgbClr val="ED2727"/>
                </a:solidFill>
                <a:latin typeface="Times New Roman" panose="02020603050405020304" pitchFamily="18" charset="0"/>
                <a:cs typeface="Times New Roman" panose="02020603050405020304" pitchFamily="18" charset="0"/>
              </a:rPr>
              <a:t>PHÁT TRIỂN NHÀ Ở CẤP TỈNH</a:t>
            </a:r>
            <a:endParaRPr sz="1800" dirty="0">
              <a:solidFill>
                <a:srgbClr val="ED2727"/>
              </a:solidFill>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tretch>
            <a:fillRect/>
          </a:stretch>
        </p:blipFill>
        <p:spPr>
          <a:xfrm>
            <a:off x="474303" y="789229"/>
            <a:ext cx="1870455" cy="1048547"/>
          </a:xfrm>
          <a:prstGeom prst="rect">
            <a:avLst/>
          </a:prstGeom>
        </p:spPr>
      </p:pic>
      <p:sp>
        <p:nvSpPr>
          <p:cNvPr id="11" name="Rectangle 10"/>
          <p:cNvSpPr/>
          <p:nvPr/>
        </p:nvSpPr>
        <p:spPr>
          <a:xfrm>
            <a:off x="365585" y="3203198"/>
            <a:ext cx="8525017" cy="523220"/>
          </a:xfrm>
          <a:prstGeom prst="rect">
            <a:avLst/>
          </a:prstGeom>
        </p:spPr>
        <p:txBody>
          <a:bodyPr wrap="square">
            <a:spAutoFit/>
          </a:bodyPr>
          <a:lstStyle/>
          <a:p>
            <a:pPr algn="just">
              <a:spcAft>
                <a:spcPts val="600"/>
              </a:spcAft>
            </a:pP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2.2.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chỉnh</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chương</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kế</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b="1" i="1" dirty="0">
                <a:solidFill>
                  <a:schemeClr val="accent6">
                    <a:lumMod val="75000"/>
                  </a:schemeClr>
                </a:solidFill>
                <a:latin typeface="Times New Roman" panose="02020603050405020304" pitchFamily="18" charset="0"/>
                <a:cs typeface="Times New Roman" panose="02020603050405020304" pitchFamily="18" charset="0"/>
              </a:rPr>
              <a:t> PTNO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cấp</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tỉnh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bổ</a:t>
            </a:r>
            <a:r>
              <a:rPr lang="en-US" dirty="0" smtClean="0">
                <a:solidFill>
                  <a:srgbClr val="7030A0"/>
                </a:solidFill>
                <a:latin typeface="Times New Roman" panose="02020603050405020304" pitchFamily="18" charset="0"/>
                <a:cs typeface="Times New Roman" panose="02020603050405020304" pitchFamily="18" charset="0"/>
              </a:rPr>
              <a:t> sung </a:t>
            </a:r>
            <a:r>
              <a:rPr lang="en-US" err="1" smtClean="0">
                <a:solidFill>
                  <a:srgbClr val="7030A0"/>
                </a:solidFill>
                <a:latin typeface="Times New Roman" panose="02020603050405020304" pitchFamily="18" charset="0"/>
                <a:cs typeface="Times New Roman" panose="02020603050405020304" pitchFamily="18" charset="0"/>
              </a:rPr>
              <a:t>các</a:t>
            </a:r>
            <a:r>
              <a:rPr lang="en-US" smtClean="0">
                <a:solidFill>
                  <a:srgbClr val="7030A0"/>
                </a:solidFill>
                <a:latin typeface="Times New Roman" panose="02020603050405020304" pitchFamily="18" charset="0"/>
                <a:cs typeface="Times New Roman" panose="02020603050405020304" pitchFamily="18" charset="0"/>
              </a:rPr>
              <a:t> căn cứ để điều </a:t>
            </a:r>
            <a:r>
              <a:rPr lang="en-US" dirty="0" err="1" smtClean="0">
                <a:solidFill>
                  <a:srgbClr val="7030A0"/>
                </a:solidFill>
                <a:latin typeface="Times New Roman" panose="02020603050405020304" pitchFamily="18" charset="0"/>
                <a:cs typeface="Times New Roman" panose="02020603050405020304" pitchFamily="18" charset="0"/>
              </a:rPr>
              <a:t>chỉnh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chương</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trình</a:t>
            </a:r>
            <a:r>
              <a:rPr lang="en-US" dirty="0" smtClean="0">
                <a:solidFill>
                  <a:srgbClr val="7030A0"/>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cs typeface="Times New Roman" panose="02020603050405020304" pitchFamily="18" charset="0"/>
              </a:rPr>
              <a:t>kế</a:t>
            </a:r>
            <a:r>
              <a:rPr lang="en-US" dirty="0" smtClean="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hoạch</a:t>
            </a:r>
            <a:r>
              <a:rPr lang="en-US" smtClean="0">
                <a:solidFill>
                  <a:srgbClr val="7030A0"/>
                </a:solidFill>
                <a:latin typeface="Times New Roman" panose="02020603050405020304" pitchFamily="18" charset="0"/>
                <a:cs typeface="Times New Roman" panose="02020603050405020304" pitchFamily="18" charset="0"/>
              </a:rPr>
              <a:t> PTNO cấp tỉnh </a:t>
            </a:r>
            <a:r>
              <a:rPr lang="en-US" dirty="0">
                <a:solidFill>
                  <a:srgbClr val="7030A0"/>
                </a:solidFill>
                <a:latin typeface="Times New Roman" panose="02020603050405020304" pitchFamily="18" charset="0"/>
                <a:cs typeface="Times New Roman" panose="02020603050405020304" pitchFamily="18" charset="0"/>
              </a:rPr>
              <a:t>(</a:t>
            </a:r>
            <a:r>
              <a:rPr lang="en-US" err="1">
                <a:solidFill>
                  <a:srgbClr val="7030A0"/>
                </a:solidFill>
                <a:latin typeface="Times New Roman" panose="02020603050405020304" pitchFamily="18" charset="0"/>
                <a:cs typeface="Times New Roman" panose="02020603050405020304" pitchFamily="18" charset="0"/>
              </a:rPr>
              <a:t>Điều</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28), cụ thể:</a:t>
            </a:r>
            <a:endParaRPr lang="en-US" dirty="0" smtClean="0">
              <a:solidFill>
                <a:srgbClr val="7030A0"/>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416386" y="3764568"/>
            <a:ext cx="8525016" cy="1184940"/>
          </a:xfrm>
          <a:prstGeom prst="rect">
            <a:avLst/>
          </a:prstGeom>
        </p:spPr>
        <p:txBody>
          <a:bodyPr wrap="square">
            <a:spAutoFit/>
          </a:bodyPr>
          <a:lstStyle/>
          <a:p>
            <a:pPr algn="just">
              <a:spcBef>
                <a:spcPts val="600"/>
              </a:spcBef>
              <a:spcAft>
                <a:spcPts val="1200"/>
              </a:spcAft>
            </a:pPr>
            <a:r>
              <a:rPr lang="en-US" b="1" dirty="0" smtClean="0">
                <a:solidFill>
                  <a:srgbClr val="7030A0"/>
                </a:solidFill>
                <a:latin typeface="Times New Roman" panose="02020603050405020304" pitchFamily="18" charset="0"/>
                <a:cs typeface="Times New Roman" panose="02020603050405020304" pitchFamily="18" charset="0"/>
              </a:rPr>
              <a:t>(1) </a:t>
            </a:r>
            <a:r>
              <a:rPr lang="en-US" b="1" dirty="0" err="1" smtClean="0">
                <a:solidFill>
                  <a:srgbClr val="7030A0"/>
                </a:solidFill>
                <a:latin typeface="Times New Roman" panose="02020603050405020304" pitchFamily="18" charset="0"/>
                <a:cs typeface="Times New Roman" panose="02020603050405020304" pitchFamily="18" charset="0"/>
              </a:rPr>
              <a:t>Lý</a:t>
            </a:r>
            <a:r>
              <a:rPr lang="en-US" b="1" dirty="0" smtClean="0">
                <a:solidFill>
                  <a:srgbClr val="7030A0"/>
                </a:solidFill>
                <a:latin typeface="Times New Roman" panose="02020603050405020304" pitchFamily="18" charset="0"/>
                <a:cs typeface="Times New Roman" panose="02020603050405020304" pitchFamily="18" charset="0"/>
              </a:rPr>
              <a:t> </a:t>
            </a:r>
            <a:r>
              <a:rPr lang="en-US" b="1" dirty="0">
                <a:solidFill>
                  <a:srgbClr val="7030A0"/>
                </a:solidFill>
                <a:latin typeface="Times New Roman" panose="02020603050405020304" pitchFamily="18" charset="0"/>
                <a:cs typeface="Times New Roman" panose="02020603050405020304" pitchFamily="18" charset="0"/>
              </a:rPr>
              <a:t>do </a:t>
            </a:r>
            <a:r>
              <a:rPr lang="en-US" b="1" dirty="0" err="1">
                <a:solidFill>
                  <a:srgbClr val="7030A0"/>
                </a:solidFill>
                <a:latin typeface="Times New Roman" panose="02020603050405020304" pitchFamily="18" charset="0"/>
                <a:cs typeface="Times New Roman" panose="02020603050405020304" pitchFamily="18" charset="0"/>
              </a:rPr>
              <a:t>điều</a:t>
            </a:r>
            <a:r>
              <a:rPr lang="en-US" b="1" dirty="0">
                <a:solidFill>
                  <a:srgbClr val="7030A0"/>
                </a:solidFill>
                <a:latin typeface="Times New Roman" panose="02020603050405020304" pitchFamily="18" charset="0"/>
                <a:cs typeface="Times New Roman" panose="02020603050405020304" pitchFamily="18" charset="0"/>
              </a:rPr>
              <a:t> </a:t>
            </a:r>
            <a:r>
              <a:rPr lang="en-US" b="1" err="1">
                <a:solidFill>
                  <a:srgbClr val="7030A0"/>
                </a:solidFill>
                <a:latin typeface="Times New Roman" panose="02020603050405020304" pitchFamily="18" charset="0"/>
                <a:cs typeface="Times New Roman" panose="02020603050405020304" pitchFamily="18" charset="0"/>
              </a:rPr>
              <a:t>chỉnh</a:t>
            </a:r>
            <a:r>
              <a:rPr lang="en-US" b="1">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CT PTNO</a:t>
            </a:r>
            <a:r>
              <a:rPr lang="en-US" smtClean="0">
                <a:solidFill>
                  <a:srgbClr val="7030A0"/>
                </a:solidFill>
                <a:latin typeface="Times New Roman" panose="02020603050405020304" pitchFamily="18" charset="0"/>
                <a:cs typeface="Times New Roman" panose="02020603050405020304" pitchFamily="18" charset="0"/>
              </a:rPr>
              <a:t>: (1) do điều </a:t>
            </a:r>
            <a:r>
              <a:rPr lang="en-US" err="1">
                <a:solidFill>
                  <a:srgbClr val="7030A0"/>
                </a:solidFill>
                <a:latin typeface="Times New Roman" panose="02020603050405020304" pitchFamily="18" charset="0"/>
                <a:cs typeface="Times New Roman" panose="02020603050405020304" pitchFamily="18" charset="0"/>
              </a:rPr>
              <a:t>chỉnh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QH tỉnh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(2) phê </a:t>
            </a:r>
            <a:r>
              <a:rPr lang="en-US" err="1">
                <a:solidFill>
                  <a:srgbClr val="7030A0"/>
                </a:solidFill>
                <a:latin typeface="Times New Roman" panose="02020603050405020304" pitchFamily="18" charset="0"/>
                <a:cs typeface="Times New Roman" panose="02020603050405020304" pitchFamily="18" charset="0"/>
              </a:rPr>
              <a:t>duyệt</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QH tỉnh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giai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đoạn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mới</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(3) </a:t>
            </a:r>
            <a:r>
              <a:rPr lang="en-US" smtClean="0">
                <a:solidFill>
                  <a:srgbClr val="7030A0"/>
                </a:solidFill>
                <a:latin typeface="Times New Roman" panose="02020603050405020304" pitchFamily="18" charset="0"/>
                <a:cs typeface="Times New Roman" panose="02020603050405020304" pitchFamily="18" charset="0"/>
              </a:rPr>
              <a:t>thành </a:t>
            </a:r>
            <a:r>
              <a:rPr lang="en-US" dirty="0" err="1">
                <a:solidFill>
                  <a:srgbClr val="7030A0"/>
                </a:solidFill>
                <a:latin typeface="Times New Roman" panose="02020603050405020304" pitchFamily="18" charset="0"/>
                <a:cs typeface="Times New Roman" panose="02020603050405020304" pitchFamily="18" charset="0"/>
              </a:rPr>
              <a:t>lập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thể</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nhập</a:t>
            </a:r>
            <a:r>
              <a:rPr lang="en-US" dirty="0">
                <a:solidFill>
                  <a:srgbClr val="7030A0"/>
                </a:solidFill>
                <a:latin typeface="Times New Roman" panose="02020603050405020304" pitchFamily="18" charset="0"/>
                <a:cs typeface="Times New Roman" panose="02020603050405020304" pitchFamily="18" charset="0"/>
              </a:rPr>
              <a:t>, chia, </a:t>
            </a:r>
            <a:r>
              <a:rPr lang="en-US" dirty="0" err="1">
                <a:solidFill>
                  <a:srgbClr val="7030A0"/>
                </a:solidFill>
                <a:latin typeface="Times New Roman" panose="02020603050405020304" pitchFamily="18" charset="0"/>
                <a:cs typeface="Times New Roman" panose="02020603050405020304" pitchFamily="18" charset="0"/>
              </a:rPr>
              <a:t>điều</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chỉnh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địa</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giới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đơn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vị</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hành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chính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tỉnh</a:t>
            </a:r>
            <a:r>
              <a:rPr lang="en-US" dirty="0">
                <a:solidFill>
                  <a:srgbClr val="7030A0"/>
                </a:solidFill>
                <a:latin typeface="Times New Roman" panose="02020603050405020304" pitchFamily="18" charset="0"/>
                <a:cs typeface="Times New Roman" panose="02020603050405020304" pitchFamily="18" charset="0"/>
              </a:rPr>
              <a:t> </a:t>
            </a:r>
            <a:r>
              <a:rPr lang="en-US" err="1" smtClean="0">
                <a:solidFill>
                  <a:srgbClr val="7030A0"/>
                </a:solidFill>
                <a:latin typeface="Times New Roman" panose="02020603050405020304" pitchFamily="18" charset="0"/>
                <a:cs typeface="Times New Roman" panose="02020603050405020304" pitchFamily="18" charset="0"/>
              </a:rPr>
              <a:t>hoặc</a:t>
            </a:r>
            <a:r>
              <a:rPr lang="en-US" smtClean="0">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(4) </a:t>
            </a:r>
            <a:r>
              <a:rPr lang="en-US" smtClean="0">
                <a:solidFill>
                  <a:srgbClr val="7030A0"/>
                </a:solidFill>
                <a:latin typeface="Times New Roman" panose="02020603050405020304" pitchFamily="18" charset="0"/>
                <a:cs typeface="Times New Roman" panose="02020603050405020304" pitchFamily="18" charset="0"/>
              </a:rPr>
              <a:t>điều </a:t>
            </a:r>
            <a:r>
              <a:rPr lang="en-US" err="1" smtClean="0">
                <a:solidFill>
                  <a:srgbClr val="7030A0"/>
                </a:solidFill>
                <a:latin typeface="Times New Roman" panose="02020603050405020304" pitchFamily="18" charset="0"/>
                <a:cs typeface="Times New Roman" panose="02020603050405020304" pitchFamily="18" charset="0"/>
              </a:rPr>
              <a:t>chỉnh</a:t>
            </a:r>
            <a:r>
              <a:rPr lang="en-US" smtClean="0">
                <a:solidFill>
                  <a:srgbClr val="7030A0"/>
                </a:solidFill>
                <a:latin typeface="Times New Roman" panose="02020603050405020304" pitchFamily="18" charset="0"/>
                <a:cs typeface="Times New Roman" panose="02020603050405020304" pitchFamily="18" charset="0"/>
              </a:rPr>
              <a:t> chuyển </a:t>
            </a:r>
            <a:r>
              <a:rPr lang="en-US" dirty="0" err="1" smtClean="0">
                <a:solidFill>
                  <a:srgbClr val="7030A0"/>
                </a:solidFill>
                <a:latin typeface="Times New Roman" panose="02020603050405020304" pitchFamily="18" charset="0"/>
                <a:cs typeface="Times New Roman" panose="02020603050405020304" pitchFamily="18" charset="0"/>
              </a:rPr>
              <a:t>tiếp</a:t>
            </a:r>
            <a:r>
              <a:rPr lang="en-US" dirty="0" smtClean="0">
                <a:solidFill>
                  <a:srgbClr val="7030A0"/>
                </a:solidFill>
                <a:latin typeface="Times New Roman" panose="02020603050405020304" pitchFamily="18" charset="0"/>
                <a:cs typeface="Times New Roman" panose="02020603050405020304" pitchFamily="18" charset="0"/>
              </a:rPr>
              <a:t> </a:t>
            </a:r>
          </a:p>
          <a:p>
            <a:pPr algn="just">
              <a:spcBef>
                <a:spcPts val="600"/>
              </a:spcBef>
              <a:spcAft>
                <a:spcPts val="1200"/>
              </a:spcAft>
            </a:pPr>
            <a:r>
              <a:rPr lang="en-US" b="1" dirty="0" smtClean="0">
                <a:solidFill>
                  <a:srgbClr val="7030A0"/>
                </a:solidFill>
                <a:latin typeface="Times New Roman" panose="02020603050405020304" pitchFamily="18" charset="0"/>
                <a:cs typeface="Times New Roman" panose="02020603050405020304" pitchFamily="18" charset="0"/>
              </a:rPr>
              <a:t>(2) </a:t>
            </a:r>
            <a:r>
              <a:rPr lang="en-US" b="1" dirty="0" err="1">
                <a:solidFill>
                  <a:srgbClr val="7030A0"/>
                </a:solidFill>
                <a:latin typeface="Times New Roman" panose="02020603050405020304" pitchFamily="18" charset="0"/>
                <a:cs typeface="Times New Roman" panose="02020603050405020304" pitchFamily="18" charset="0"/>
              </a:rPr>
              <a:t>Lý</a:t>
            </a:r>
            <a:r>
              <a:rPr lang="en-US" b="1" dirty="0">
                <a:solidFill>
                  <a:srgbClr val="7030A0"/>
                </a:solidFill>
                <a:latin typeface="Times New Roman" panose="02020603050405020304" pitchFamily="18" charset="0"/>
                <a:cs typeface="Times New Roman" panose="02020603050405020304" pitchFamily="18" charset="0"/>
              </a:rPr>
              <a:t> do </a:t>
            </a:r>
            <a:r>
              <a:rPr lang="en-US" b="1" dirty="0" err="1">
                <a:solidFill>
                  <a:srgbClr val="7030A0"/>
                </a:solidFill>
                <a:latin typeface="Times New Roman" panose="02020603050405020304" pitchFamily="18" charset="0"/>
                <a:cs typeface="Times New Roman" panose="02020603050405020304" pitchFamily="18" charset="0"/>
              </a:rPr>
              <a:t>điều</a:t>
            </a:r>
            <a:r>
              <a:rPr lang="en-US" b="1" dirty="0">
                <a:solidFill>
                  <a:srgbClr val="7030A0"/>
                </a:solidFill>
                <a:latin typeface="Times New Roman" panose="02020603050405020304" pitchFamily="18" charset="0"/>
                <a:cs typeface="Times New Roman" panose="02020603050405020304" pitchFamily="18" charset="0"/>
              </a:rPr>
              <a:t> </a:t>
            </a:r>
            <a:r>
              <a:rPr lang="en-US" b="1" err="1">
                <a:solidFill>
                  <a:srgbClr val="7030A0"/>
                </a:solidFill>
                <a:latin typeface="Times New Roman" panose="02020603050405020304" pitchFamily="18" charset="0"/>
                <a:cs typeface="Times New Roman" panose="02020603050405020304" pitchFamily="18" charset="0"/>
              </a:rPr>
              <a:t>chỉnh</a:t>
            </a:r>
            <a:r>
              <a:rPr lang="en-US" b="1">
                <a:solidFill>
                  <a:srgbClr val="7030A0"/>
                </a:solidFill>
                <a:latin typeface="Times New Roman" panose="02020603050405020304" pitchFamily="18" charset="0"/>
                <a:cs typeface="Times New Roman" panose="02020603050405020304" pitchFamily="18" charset="0"/>
              </a:rPr>
              <a:t> </a:t>
            </a:r>
            <a:r>
              <a:rPr lang="en-US" b="1" smtClean="0">
                <a:solidFill>
                  <a:srgbClr val="7030A0"/>
                </a:solidFill>
                <a:latin typeface="Times New Roman" panose="02020603050405020304" pitchFamily="18" charset="0"/>
                <a:cs typeface="Times New Roman" panose="02020603050405020304" pitchFamily="18" charset="0"/>
              </a:rPr>
              <a:t>KH PTNO</a:t>
            </a:r>
            <a:r>
              <a:rPr lang="en-US" smtClean="0">
                <a:solidFill>
                  <a:srgbClr val="7030A0"/>
                </a:solidFill>
                <a:latin typeface="Times New Roman" panose="02020603050405020304" pitchFamily="18" charset="0"/>
                <a:cs typeface="Times New Roman" panose="02020603050405020304" pitchFamily="18" charset="0"/>
              </a:rPr>
              <a:t>: (1) do điều </a:t>
            </a:r>
            <a:r>
              <a:rPr lang="en-US" dirty="0" err="1">
                <a:solidFill>
                  <a:srgbClr val="7030A0"/>
                </a:solidFill>
                <a:latin typeface="Times New Roman" panose="02020603050405020304" pitchFamily="18" charset="0"/>
                <a:cs typeface="Times New Roman" panose="02020603050405020304" pitchFamily="18" charset="0"/>
              </a:rPr>
              <a:t>chỉnh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chương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trình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(2) nội </a:t>
            </a:r>
            <a:r>
              <a:rPr lang="en-US" dirty="0">
                <a:solidFill>
                  <a:srgbClr val="7030A0"/>
                </a:solidFill>
                <a:latin typeface="Times New Roman" panose="02020603050405020304" pitchFamily="18" charset="0"/>
                <a:cs typeface="Times New Roman" panose="02020603050405020304" pitchFamily="18" charset="0"/>
              </a:rPr>
              <a:t>dung </a:t>
            </a:r>
            <a:r>
              <a:rPr lang="en-US" dirty="0" err="1">
                <a:solidFill>
                  <a:srgbClr val="7030A0"/>
                </a:solidFill>
                <a:latin typeface="Times New Roman" panose="02020603050405020304" pitchFamily="18" charset="0"/>
                <a:cs typeface="Times New Roman" panose="02020603050405020304" pitchFamily="18" charset="0"/>
              </a:rPr>
              <a:t>liên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quan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đến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ở </a:t>
            </a:r>
            <a:r>
              <a:rPr lang="en-US" dirty="0" err="1">
                <a:solidFill>
                  <a:srgbClr val="7030A0"/>
                </a:solidFill>
                <a:latin typeface="Times New Roman" panose="02020603050405020304" pitchFamily="18" charset="0"/>
                <a:cs typeface="Times New Roman" panose="02020603050405020304" pitchFamily="18" charset="0"/>
              </a:rPr>
              <a:t>trong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kế</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hoạch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phát</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triển</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kinh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tế</a:t>
            </a:r>
            <a:r>
              <a:rPr lang="en-US" dirty="0">
                <a:solidFill>
                  <a:srgbClr val="7030A0"/>
                </a:solidFill>
                <a:latin typeface="Times New Roman" panose="02020603050405020304" pitchFamily="18" charset="0"/>
                <a:cs typeface="Times New Roman" panose="02020603050405020304" pitchFamily="18" charset="0"/>
              </a:rPr>
              <a:t> - </a:t>
            </a:r>
            <a:r>
              <a:rPr lang="en-US" dirty="0" err="1">
                <a:solidFill>
                  <a:srgbClr val="7030A0"/>
                </a:solidFill>
                <a:latin typeface="Times New Roman" panose="02020603050405020304" pitchFamily="18" charset="0"/>
                <a:cs typeface="Times New Roman" panose="02020603050405020304" pitchFamily="18" charset="0"/>
              </a:rPr>
              <a:t>xã</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hội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cấp</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tỉnh</a:t>
            </a:r>
            <a:r>
              <a:rPr lang="en-US">
                <a:solidFill>
                  <a:srgbClr val="7030A0"/>
                </a:solidFill>
                <a:latin typeface="Times New Roman" panose="02020603050405020304" pitchFamily="18" charset="0"/>
                <a:cs typeface="Times New Roman" panose="02020603050405020304" pitchFamily="18" charset="0"/>
              </a:rPr>
              <a:t>; </a:t>
            </a:r>
            <a:r>
              <a:rPr lang="en-US" smtClean="0">
                <a:solidFill>
                  <a:srgbClr val="7030A0"/>
                </a:solidFill>
                <a:latin typeface="Times New Roman" panose="02020603050405020304" pitchFamily="18" charset="0"/>
                <a:cs typeface="Times New Roman" panose="02020603050405020304" pitchFamily="18" charset="0"/>
              </a:rPr>
              <a:t>(3) </a:t>
            </a:r>
            <a:r>
              <a:rPr lang="en-US" smtClean="0">
                <a:solidFill>
                  <a:srgbClr val="7030A0"/>
                </a:solidFill>
                <a:latin typeface="Times New Roman" panose="02020603050405020304" pitchFamily="18" charset="0"/>
                <a:cs typeface="Times New Roman" panose="02020603050405020304" pitchFamily="18" charset="0"/>
              </a:rPr>
              <a:t>điều </a:t>
            </a:r>
            <a:r>
              <a:rPr lang="en-US" dirty="0" err="1">
                <a:solidFill>
                  <a:srgbClr val="7030A0"/>
                </a:solidFill>
                <a:latin typeface="Times New Roman" panose="02020603050405020304" pitchFamily="18" charset="0"/>
                <a:cs typeface="Times New Roman" panose="02020603050405020304" pitchFamily="18" charset="0"/>
              </a:rPr>
              <a:t>chỉnh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kế</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hoạch</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cải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tạo</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xây</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dựng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lại</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nhà</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chung</a:t>
            </a:r>
            <a:r>
              <a:rPr lang="en-US" dirty="0">
                <a:solidFill>
                  <a:srgbClr val="7030A0"/>
                </a:solidFill>
                <a:latin typeface="Times New Roman" panose="02020603050405020304" pitchFamily="18" charset="0"/>
                <a:cs typeface="Times New Roman" panose="02020603050405020304" pitchFamily="18" charset="0"/>
              </a:rPr>
              <a:t> </a:t>
            </a:r>
            <a:r>
              <a:rPr lang="en-US" dirty="0" err="1">
                <a:solidFill>
                  <a:srgbClr val="7030A0"/>
                </a:solidFill>
                <a:latin typeface="Times New Roman" panose="02020603050405020304" pitchFamily="18" charset="0"/>
                <a:cs typeface="Times New Roman" panose="02020603050405020304" pitchFamily="18" charset="0"/>
              </a:rPr>
              <a:t>cư</a:t>
            </a:r>
            <a:endParaRPr lang="en-US"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83646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36" name="Google Shape;436;p41"/>
          <p:cNvSpPr txBox="1">
            <a:spLocks noGrp="1"/>
          </p:cNvSpPr>
          <p:nvPr>
            <p:ph type="title"/>
          </p:nvPr>
        </p:nvSpPr>
        <p:spPr>
          <a:xfrm>
            <a:off x="0" y="6429"/>
            <a:ext cx="9144000" cy="442205"/>
          </a:xfrm>
          <a:prstGeom prst="rect">
            <a:avLst/>
          </a:prstGeom>
        </p:spPr>
        <p:txBody>
          <a:bodyPr spcFirstLastPara="1" wrap="square" lIns="91425" tIns="91425" rIns="91425" bIns="91425" anchor="b" anchorCtr="0">
            <a:noAutofit/>
          </a:bodyPr>
          <a:lstStyle/>
          <a:p>
            <a:pPr lvl="0" algn="ctr"/>
            <a:r>
              <a:rPr lang="en-US" sz="1800" dirty="0" smtClean="0">
                <a:solidFill>
                  <a:srgbClr val="FF0000"/>
                </a:solidFill>
                <a:latin typeface="Times New Roman" panose="02020603050405020304" pitchFamily="18" charset="0"/>
                <a:cs typeface="Times New Roman" panose="02020603050405020304" pitchFamily="18" charset="0"/>
              </a:rPr>
              <a:t>03</a:t>
            </a:r>
            <a:r>
              <a:rPr lang="en-US" sz="1800" dirty="0" smtClean="0">
                <a:solidFill>
                  <a:srgbClr val="ED2727"/>
                </a:solidFill>
                <a:latin typeface="Times New Roman" panose="02020603050405020304" pitchFamily="18" charset="0"/>
                <a:cs typeface="Times New Roman" panose="02020603050405020304" pitchFamily="18" charset="0"/>
              </a:rPr>
              <a:t>.</a:t>
            </a:r>
            <a:r>
              <a:rPr lang="en" sz="1800" dirty="0" smtClean="0">
                <a:solidFill>
                  <a:srgbClr val="ED2727"/>
                </a:solidFill>
                <a:latin typeface="Times New Roman" panose="02020603050405020304" pitchFamily="18" charset="0"/>
                <a:cs typeface="Times New Roman" panose="02020603050405020304" pitchFamily="18" charset="0"/>
              </a:rPr>
              <a:t> </a:t>
            </a:r>
            <a:r>
              <a:rPr lang="en" sz="1800" dirty="0">
                <a:solidFill>
                  <a:srgbClr val="ED2727"/>
                </a:solidFill>
                <a:latin typeface="Times New Roman" panose="02020603050405020304" pitchFamily="18" charset="0"/>
                <a:cs typeface="Times New Roman" panose="02020603050405020304" pitchFamily="18" charset="0"/>
              </a:rPr>
              <a:t>CHƯƠNG TRÌNH, </a:t>
            </a:r>
            <a:r>
              <a:rPr lang="en" sz="1800" dirty="0" smtClean="0">
                <a:solidFill>
                  <a:srgbClr val="ED2727"/>
                </a:solidFill>
                <a:latin typeface="Times New Roman" panose="02020603050405020304" pitchFamily="18" charset="0"/>
                <a:cs typeface="Times New Roman" panose="02020603050405020304" pitchFamily="18" charset="0"/>
              </a:rPr>
              <a:t>KẾ </a:t>
            </a:r>
            <a:r>
              <a:rPr lang="en" sz="1800" dirty="0">
                <a:solidFill>
                  <a:srgbClr val="ED2727"/>
                </a:solidFill>
                <a:latin typeface="Times New Roman" panose="02020603050405020304" pitchFamily="18" charset="0"/>
                <a:cs typeface="Times New Roman" panose="02020603050405020304" pitchFamily="18" charset="0"/>
              </a:rPr>
              <a:t>HOẠCH </a:t>
            </a:r>
            <a:r>
              <a:rPr lang="en" sz="1800" dirty="0" smtClean="0">
                <a:solidFill>
                  <a:srgbClr val="ED2727"/>
                </a:solidFill>
                <a:latin typeface="Times New Roman" panose="02020603050405020304" pitchFamily="18" charset="0"/>
                <a:cs typeface="Times New Roman" panose="02020603050405020304" pitchFamily="18" charset="0"/>
              </a:rPr>
              <a:t>PHÁT TRIỂN NHÀ Ở CẤP TỈNH</a:t>
            </a:r>
            <a:endParaRPr sz="1800" dirty="0">
              <a:solidFill>
                <a:srgbClr val="ED2727"/>
              </a:solidFill>
            </a:endParaRPr>
          </a:p>
        </p:txBody>
      </p:sp>
      <p:sp>
        <p:nvSpPr>
          <p:cNvPr id="10" name="Rectangle 9"/>
          <p:cNvSpPr/>
          <p:nvPr/>
        </p:nvSpPr>
        <p:spPr>
          <a:xfrm>
            <a:off x="337465" y="341354"/>
            <a:ext cx="6062705" cy="1600438"/>
          </a:xfrm>
          <a:prstGeom prst="rect">
            <a:avLst/>
          </a:prstGeom>
        </p:spPr>
        <p:txBody>
          <a:bodyPr wrap="square">
            <a:spAutoFit/>
          </a:bodyPr>
          <a:lstStyle/>
          <a:p>
            <a:pPr algn="just"/>
            <a:r>
              <a:rPr lang="en-US" b="1" i="1" dirty="0" smtClean="0">
                <a:solidFill>
                  <a:schemeClr val="accent6">
                    <a:lumMod val="75000"/>
                  </a:schemeClr>
                </a:solidFill>
                <a:latin typeface="Times New Roman" panose="02020603050405020304" pitchFamily="18" charset="0"/>
                <a:cs typeface="Times New Roman" panose="02020603050405020304" pitchFamily="18" charset="0"/>
              </a:rPr>
              <a:t>2.3. </a:t>
            </a:r>
            <a:r>
              <a:rPr lang="en-US" b="1" i="1"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b="1" i="1"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b="1" i="1" dirty="0">
                <a:solidFill>
                  <a:schemeClr val="accent6">
                    <a:lumMod val="75000"/>
                  </a:schemeClr>
                </a:solidFill>
                <a:latin typeface="Times New Roman" panose="02020603050405020304" pitchFamily="18" charset="0"/>
                <a:cs typeface="Times New Roman" panose="02020603050405020304" pitchFamily="18" charset="0"/>
              </a:rPr>
              <a:t>dung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chương</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trình</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kế</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hoạch</a:t>
            </a:r>
            <a:r>
              <a:rPr lang="en-US" b="1" i="1" dirty="0">
                <a:solidFill>
                  <a:schemeClr val="accent6">
                    <a:lumMod val="75000"/>
                  </a:schemeClr>
                </a:solidFill>
                <a:latin typeface="Times New Roman" panose="02020603050405020304" pitchFamily="18" charset="0"/>
                <a:cs typeface="Times New Roman" panose="02020603050405020304" pitchFamily="18" charset="0"/>
              </a:rPr>
              <a:t> PTNO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cấp</a:t>
            </a:r>
            <a:r>
              <a:rPr lang="en-US" b="1" i="1" dirty="0">
                <a:solidFill>
                  <a:schemeClr val="accent6">
                    <a:lumMod val="75000"/>
                  </a:schemeClr>
                </a:solidFill>
                <a:latin typeface="Times New Roman" panose="02020603050405020304" pitchFamily="18" charset="0"/>
                <a:cs typeface="Times New Roman" panose="02020603050405020304" pitchFamily="18" charset="0"/>
              </a:rPr>
              <a:t> </a:t>
            </a:r>
            <a:r>
              <a:rPr lang="en-US" b="1" i="1" dirty="0" err="1">
                <a:solidFill>
                  <a:schemeClr val="accent6">
                    <a:lumMod val="75000"/>
                  </a:schemeClr>
                </a:solidFill>
                <a:latin typeface="Times New Roman" panose="02020603050405020304" pitchFamily="18" charset="0"/>
                <a:cs typeface="Times New Roman" panose="02020603050405020304" pitchFamily="18" charset="0"/>
              </a:rPr>
              <a:t>tình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Nghị</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số</a:t>
            </a:r>
            <a:r>
              <a:rPr lang="en-US" dirty="0">
                <a:solidFill>
                  <a:schemeClr val="accent6">
                    <a:lumMod val="75000"/>
                  </a:schemeClr>
                </a:solidFill>
                <a:latin typeface="Times New Roman" panose="02020603050405020304" pitchFamily="18" charset="0"/>
                <a:cs typeface="Times New Roman" panose="02020603050405020304" pitchFamily="18" charset="0"/>
              </a:rPr>
              <a:t> 99/2015/NĐ-CP</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đưa</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một</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số</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nội</a:t>
            </a:r>
            <a:r>
              <a:rPr lang="en-US" dirty="0" smtClean="0">
                <a:solidFill>
                  <a:srgbClr val="7030A0"/>
                </a:solidFill>
                <a:latin typeface="Times New Roman" panose="02020603050405020304" pitchFamily="18" charset="0"/>
                <a:ea typeface="Times New Roman" panose="02020603050405020304" pitchFamily="18" charset="0"/>
              </a:rPr>
              <a:t> dung </a:t>
            </a:r>
            <a:r>
              <a:rPr lang="en-US" dirty="0" err="1" smtClean="0">
                <a:solidFill>
                  <a:srgbClr val="7030A0"/>
                </a:solidFill>
                <a:latin typeface="Times New Roman" panose="02020603050405020304" pitchFamily="18" charset="0"/>
                <a:ea typeface="Times New Roman" panose="02020603050405020304" pitchFamily="18" charset="0"/>
              </a:rPr>
              <a:t>của</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Kế</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hoạch</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lên</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chương</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trình</a:t>
            </a:r>
            <a:r>
              <a:rPr lang="en-US" dirty="0" smtClean="0">
                <a:solidFill>
                  <a:srgbClr val="7030A0"/>
                </a:solidFill>
                <a:latin typeface="Times New Roman" panose="02020603050405020304" pitchFamily="18" charset="0"/>
                <a:ea typeface="Times New Roman" panose="02020603050405020304" pitchFamily="18" charset="0"/>
              </a:rPr>
              <a:t> PTNO </a:t>
            </a:r>
            <a:r>
              <a:rPr lang="en-US" dirty="0" err="1" smtClean="0">
                <a:solidFill>
                  <a:srgbClr val="7030A0"/>
                </a:solidFill>
                <a:latin typeface="Times New Roman" panose="02020603050405020304" pitchFamily="18" charset="0"/>
                <a:ea typeface="Times New Roman" panose="02020603050405020304" pitchFamily="18" charset="0"/>
              </a:rPr>
              <a:t>như</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diện</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tích</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đất</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để</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phát</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triển</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nhà</a:t>
            </a:r>
            <a:r>
              <a:rPr lang="en-US" dirty="0">
                <a:solidFill>
                  <a:srgbClr val="7030A0"/>
                </a:solidFill>
                <a:latin typeface="Times New Roman" panose="02020603050405020304" pitchFamily="18" charset="0"/>
                <a:ea typeface="Times New Roman" panose="02020603050405020304" pitchFamily="18" charset="0"/>
              </a:rPr>
              <a:t> </a:t>
            </a:r>
            <a:r>
              <a:rPr lang="en-US" dirty="0" smtClean="0">
                <a:solidFill>
                  <a:srgbClr val="7030A0"/>
                </a:solidFill>
                <a:latin typeface="Times New Roman" panose="02020603050405020304" pitchFamily="18" charset="0"/>
                <a:ea typeface="Times New Roman" panose="02020603050405020304" pitchFamily="18" charset="0"/>
              </a:rPr>
              <a:t>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phân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đơn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vị</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hành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chính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cấp</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huyện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bỏ</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đánh</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giá</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chỉ</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tiêu</a:t>
            </a:r>
            <a:r>
              <a:rPr lang="en-US" dirty="0">
                <a:solidFill>
                  <a:srgbClr val="7030A0"/>
                </a:solidFill>
                <a:latin typeface="Times New Roman" panose="02020603050405020304" pitchFamily="18" charset="0"/>
                <a:ea typeface="Times New Roman" panose="02020603050405020304" pitchFamily="18" charset="0"/>
              </a:rPr>
              <a:t> </a:t>
            </a:r>
            <a:r>
              <a:rPr lang="en-US" dirty="0" err="1">
                <a:solidFill>
                  <a:srgbClr val="7030A0"/>
                </a:solidFill>
                <a:latin typeface="Times New Roman" panose="02020603050405020304" pitchFamily="18" charset="0"/>
                <a:ea typeface="Times New Roman" panose="02020603050405020304" pitchFamily="18" charset="0"/>
              </a:rPr>
              <a:t>về</a:t>
            </a:r>
            <a:r>
              <a:rPr lang="en-US" dirty="0">
                <a:solidFill>
                  <a:srgbClr val="7030A0"/>
                </a:solidFill>
                <a:latin typeface="Times New Roman" panose="02020603050405020304" pitchFamily="18" charset="0"/>
                <a:ea typeface="Times New Roman" panose="02020603050405020304" pitchFamily="18" charset="0"/>
              </a:rPr>
              <a:t> </a:t>
            </a:r>
            <a:r>
              <a:rPr lang="en-US" spc="2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quỹ</a:t>
            </a:r>
            <a:r>
              <a:rPr lang="en-US" spc="2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pc="2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đất</a:t>
            </a:r>
            <a:r>
              <a:rPr lang="en-US" spc="2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pc="2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pc="2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pc="2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phát</a:t>
            </a:r>
            <a:r>
              <a:rPr lang="en-US" spc="2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pc="20"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triển</a:t>
            </a:r>
            <a:r>
              <a:rPr lang="en-US" spc="2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pc="20"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spc="20"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7030A0"/>
                </a:solidFill>
                <a:latin typeface="Times New Roman" panose="02020603050405020304" pitchFamily="18" charset="0"/>
                <a:ea typeface="Times New Roman" panose="02020603050405020304" pitchFamily="18" charset="0"/>
              </a:rPr>
              <a:t>thương</a:t>
            </a:r>
            <a:r>
              <a:rPr lang="en-US" dirty="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mại</a:t>
            </a:r>
            <a:r>
              <a:rPr lang="en-US" dirty="0" smtClean="0">
                <a:solidFill>
                  <a:srgbClr val="7030A0"/>
                </a:solidFill>
                <a:latin typeface="Times New Roman" panose="02020603050405020304" pitchFamily="18" charset="0"/>
                <a:ea typeface="Times New Roman" panose="02020603050405020304" pitchFamily="18" charset="0"/>
              </a:rPr>
              <a:t>,.. (</a:t>
            </a:r>
            <a:r>
              <a:rPr lang="en-US" dirty="0" err="1" smtClean="0">
                <a:solidFill>
                  <a:srgbClr val="7030A0"/>
                </a:solidFill>
                <a:latin typeface="Times New Roman" panose="02020603050405020304" pitchFamily="18" charset="0"/>
                <a:ea typeface="Times New Roman" panose="02020603050405020304" pitchFamily="18" charset="0"/>
              </a:rPr>
              <a:t>Điều</a:t>
            </a:r>
            <a:r>
              <a:rPr lang="en-US" dirty="0" smtClean="0">
                <a:solidFill>
                  <a:srgbClr val="7030A0"/>
                </a:solidFill>
                <a:latin typeface="Times New Roman" panose="02020603050405020304" pitchFamily="18" charset="0"/>
                <a:ea typeface="Times New Roman" panose="02020603050405020304" pitchFamily="18" charset="0"/>
              </a:rPr>
              <a:t> 27);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n/d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đánh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giá</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cầu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CN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KCN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b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2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95);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LLVT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nhân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dân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vào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PTNO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102,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b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198)</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
        <p:nvSpPr>
          <p:cNvPr id="12" name="Rectangle 11"/>
          <p:cNvSpPr/>
          <p:nvPr/>
        </p:nvSpPr>
        <p:spPr>
          <a:xfrm>
            <a:off x="1355854" y="1961318"/>
            <a:ext cx="7361702" cy="307777"/>
          </a:xfrm>
          <a:prstGeom prst="rect">
            <a:avLst/>
          </a:prstGeom>
        </p:spPr>
        <p:txBody>
          <a:bodyPr wrap="square">
            <a:spAutoFit/>
          </a:bodyPr>
          <a:lstStyle/>
          <a:p>
            <a:pPr algn="just">
              <a:spcBef>
                <a:spcPts val="200"/>
              </a:spcBef>
              <a:spcAft>
                <a:spcPts val="200"/>
              </a:spcAft>
            </a:pP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Nghị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số</a:t>
            </a:r>
            <a:r>
              <a:rPr lang="en-US"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95/2024/NĐ-CP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chi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các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nội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dung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CT , KH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a:t>
            </a:r>
          </a:p>
        </p:txBody>
      </p:sp>
      <p:cxnSp>
        <p:nvCxnSpPr>
          <p:cNvPr id="15" name="Elbow Connector 14"/>
          <p:cNvCxnSpPr>
            <a:endCxn id="12" idx="1"/>
          </p:cNvCxnSpPr>
          <p:nvPr/>
        </p:nvCxnSpPr>
        <p:spPr>
          <a:xfrm>
            <a:off x="536765" y="1941792"/>
            <a:ext cx="819089" cy="173415"/>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337466" y="2219623"/>
            <a:ext cx="8618491" cy="307777"/>
          </a:xfrm>
          <a:prstGeom prst="rect">
            <a:avLst/>
          </a:prstGeom>
        </p:spPr>
        <p:txBody>
          <a:bodyPr wrap="square">
            <a:spAutoFit/>
          </a:bodyPr>
          <a:lstStyle/>
          <a:p>
            <a:pPr algn="just">
              <a:spcBef>
                <a:spcPts val="200"/>
              </a:spcBef>
              <a:spcAft>
                <a:spcPts val="200"/>
              </a:spcAft>
            </a:pP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Về Chương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trình</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b="1"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định</a:t>
            </a:r>
            <a:r>
              <a:rPr lang="en-US" dirty="0" smtClean="0">
                <a:solidFill>
                  <a:schemeClr val="accent6">
                    <a:lumMod val="75000"/>
                  </a:schemeClr>
                </a:solidFill>
                <a:latin typeface="Times New Roman" panose="02020603050405020304" pitchFamily="18" charset="0"/>
                <a:cs typeface="Times New Roman" panose="02020603050405020304" pitchFamily="18" charset="0"/>
              </a:rPr>
              <a:t> chi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tiết</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khoản</a:t>
            </a:r>
            <a:r>
              <a:rPr lang="en-US" dirty="0" smtClean="0">
                <a:solidFill>
                  <a:schemeClr val="accent6">
                    <a:lumMod val="75000"/>
                  </a:schemeClr>
                </a:solidFill>
                <a:latin typeface="Times New Roman" panose="02020603050405020304" pitchFamily="18" charset="0"/>
                <a:cs typeface="Times New Roman" panose="02020603050405020304" pitchFamily="18" charset="0"/>
              </a:rPr>
              <a:t> 1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Điều</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smtClean="0">
                <a:solidFill>
                  <a:schemeClr val="accent6">
                    <a:lumMod val="75000"/>
                  </a:schemeClr>
                </a:solidFill>
                <a:latin typeface="Times New Roman" panose="02020603050405020304" pitchFamily="18" charset="0"/>
                <a:cs typeface="Times New Roman" panose="02020603050405020304" pitchFamily="18" charset="0"/>
              </a:rPr>
              <a:t>27 LNO; </a:t>
            </a:r>
            <a:r>
              <a:rPr lang="en-US" smtClean="0">
                <a:solidFill>
                  <a:schemeClr val="accent6">
                    <a:lumMod val="75000"/>
                  </a:schemeClr>
                </a:solidFill>
                <a:latin typeface="Times New Roman" panose="02020603050405020304" pitchFamily="18" charset="0"/>
                <a:cs typeface="Times New Roman" panose="02020603050405020304" pitchFamily="18" charset="0"/>
              </a:rPr>
              <a:t>có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sửa</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đổi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bổ</a:t>
            </a:r>
            <a:r>
              <a:rPr lang="en-US" dirty="0" smtClean="0">
                <a:solidFill>
                  <a:schemeClr val="accent6">
                    <a:lumMod val="75000"/>
                  </a:schemeClr>
                </a:solidFill>
                <a:latin typeface="Times New Roman" panose="02020603050405020304" pitchFamily="18" charset="0"/>
                <a:cs typeface="Times New Roman" panose="02020603050405020304" pitchFamily="18" charset="0"/>
              </a:rPr>
              <a:t> sung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các</a:t>
            </a:r>
            <a:r>
              <a:rPr lang="en-US" dirty="0" smtClean="0">
                <a:solidFill>
                  <a:schemeClr val="accent6">
                    <a:lumMod val="75000"/>
                  </a:schemeClr>
                </a:solidFill>
                <a:latin typeface="Times New Roman" panose="02020603050405020304" pitchFamily="18" charset="0"/>
                <a:cs typeface="Times New Roman" panose="02020603050405020304" pitchFamily="18" charset="0"/>
              </a:rPr>
              <a:t> </a:t>
            </a:r>
            <a:r>
              <a:rPr lang="en-US" dirty="0" err="1" smtClean="0">
                <a:solidFill>
                  <a:schemeClr val="accent6">
                    <a:lumMod val="75000"/>
                  </a:schemeClr>
                </a:solidFill>
                <a:latin typeface="Times New Roman" panose="02020603050405020304" pitchFamily="18" charset="0"/>
                <a:cs typeface="Times New Roman" panose="02020603050405020304" pitchFamily="18" charset="0"/>
              </a:rPr>
              <a:t>nội</a:t>
            </a:r>
            <a:r>
              <a:rPr lang="en-US" dirty="0" smtClean="0">
                <a:solidFill>
                  <a:schemeClr val="accent6">
                    <a:lumMod val="75000"/>
                  </a:schemeClr>
                </a:solidFill>
                <a:latin typeface="Times New Roman" panose="02020603050405020304" pitchFamily="18" charset="0"/>
                <a:cs typeface="Times New Roman" panose="02020603050405020304" pitchFamily="18" charset="0"/>
              </a:rPr>
              <a:t> dung:  </a:t>
            </a:r>
            <a:endParaRPr lang="en-US" dirty="0">
              <a:solidFill>
                <a:schemeClr val="accent6">
                  <a:lumMod val="75000"/>
                </a:schemeClr>
              </a:solidFill>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170" y="405852"/>
            <a:ext cx="2627348" cy="1535940"/>
          </a:xfrm>
          <a:prstGeom prst="rect">
            <a:avLst/>
          </a:prstGeom>
        </p:spPr>
      </p:pic>
      <p:sp>
        <p:nvSpPr>
          <p:cNvPr id="9" name="Rectangle 8"/>
          <p:cNvSpPr/>
          <p:nvPr/>
        </p:nvSpPr>
        <p:spPr>
          <a:xfrm>
            <a:off x="337465" y="2549842"/>
            <a:ext cx="8618492" cy="2400657"/>
          </a:xfrm>
          <a:prstGeom prst="rect">
            <a:avLst/>
          </a:prstGeom>
        </p:spPr>
        <p:txBody>
          <a:bodyPr wrap="square">
            <a:spAutoFit/>
          </a:bodyPr>
          <a:lstStyle/>
          <a:p>
            <a:pPr marL="171450" indent="-171450" algn="just">
              <a:spcBef>
                <a:spcPts val="200"/>
              </a:spcBef>
              <a:spcAft>
                <a:spcPts val="200"/>
              </a:spcAft>
              <a:buFontTx/>
              <a:buChar char="-"/>
            </a:pPr>
            <a:r>
              <a:rPr lang="en-US" dirty="0" err="1">
                <a:solidFill>
                  <a:schemeClr val="accent6">
                    <a:lumMod val="75000"/>
                  </a:schemeClr>
                </a:solidFill>
                <a:latin typeface="Times New Roman" panose="02020603050405020304" pitchFamily="18" charset="0"/>
                <a:cs typeface="Times New Roman" panose="02020603050405020304" pitchFamily="18" charset="0"/>
              </a:rPr>
              <a:t>Kế</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thừa</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các</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chỉ</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tiêu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quy</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định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tại</a:t>
            </a:r>
            <a:r>
              <a:rPr lang="en-US" dirty="0">
                <a:solidFill>
                  <a:schemeClr val="accent6">
                    <a:lumMod val="75000"/>
                  </a:schemeClr>
                </a:solidFill>
                <a:latin typeface="Times New Roman" panose="02020603050405020304" pitchFamily="18" charset="0"/>
                <a:cs typeface="Times New Roman" panose="02020603050405020304" pitchFamily="18" charset="0"/>
              </a:rPr>
              <a:t> NĐ 99/2015/NĐ-CP </a:t>
            </a:r>
            <a:r>
              <a:rPr lang="en-US" dirty="0" err="1">
                <a:solidFill>
                  <a:schemeClr val="accent6">
                    <a:lumMod val="75000"/>
                  </a:schemeClr>
                </a:solidFill>
                <a:latin typeface="Times New Roman" panose="02020603050405020304" pitchFamily="18" charset="0"/>
                <a:cs typeface="Times New Roman" panose="02020603050405020304" pitchFamily="18" charset="0"/>
              </a:rPr>
              <a:t>về</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tích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bình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quân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tích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sàn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diện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tích</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tối</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thiểu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chất</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lượng</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nhà</a:t>
            </a:r>
            <a:r>
              <a:rPr lang="en-US" dirty="0">
                <a:solidFill>
                  <a:schemeClr val="accent6">
                    <a:lumMod val="75000"/>
                  </a:schemeClr>
                </a:solidFill>
                <a:latin typeface="Times New Roman" panose="02020603050405020304" pitchFamily="18" charset="0"/>
                <a:cs typeface="Times New Roman" panose="02020603050405020304" pitchFamily="18" charset="0"/>
              </a:rPr>
              <a:t> ở, </a:t>
            </a:r>
            <a:r>
              <a:rPr lang="en-US" dirty="0" err="1">
                <a:solidFill>
                  <a:schemeClr val="accent6">
                    <a:lumMod val="75000"/>
                  </a:schemeClr>
                </a:solidFill>
                <a:latin typeface="Times New Roman" panose="02020603050405020304" pitchFamily="18" charset="0"/>
                <a:cs typeface="Times New Roman" panose="02020603050405020304" pitchFamily="18" charset="0"/>
              </a:rPr>
              <a:t>nhu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cầu</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vốn</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quỹ</a:t>
            </a:r>
            <a:r>
              <a:rPr lang="en-US" dirty="0">
                <a:solidFill>
                  <a:schemeClr val="accent6">
                    <a:lumMod val="75000"/>
                  </a:schemeClr>
                </a:solidFill>
                <a:latin typeface="Times New Roman" panose="02020603050405020304" pitchFamily="18" charset="0"/>
                <a:cs typeface="Times New Roman" panose="02020603050405020304" pitchFamily="18" charset="0"/>
              </a:rPr>
              <a:t> </a:t>
            </a:r>
            <a:r>
              <a:rPr lang="en-US" dirty="0" err="1">
                <a:solidFill>
                  <a:schemeClr val="accent6">
                    <a:lumMod val="75000"/>
                  </a:schemeClr>
                </a:solidFill>
                <a:latin typeface="Times New Roman" panose="02020603050405020304" pitchFamily="18" charset="0"/>
                <a:cs typeface="Times New Roman" panose="02020603050405020304" pitchFamily="18" charset="0"/>
              </a:rPr>
              <a:t>đất</a:t>
            </a:r>
            <a:r>
              <a:rPr lang="en-US" dirty="0">
                <a:solidFill>
                  <a:schemeClr val="accent6">
                    <a:lumMod val="75000"/>
                  </a:schemeClr>
                </a:solidFill>
                <a:latin typeface="Times New Roman" panose="02020603050405020304" pitchFamily="18" charset="0"/>
                <a:cs typeface="Times New Roman" panose="02020603050405020304" pitchFamily="18" charset="0"/>
              </a:rPr>
              <a:t>,…</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Bổ</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sung n/dung dự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kiến</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DT đất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đối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tượng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thuộc</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LLVT nhân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đất </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để thực hiện DA cải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tạo</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lại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đ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a:t>
            </a:r>
          </a:p>
          <a:p>
            <a:pPr marL="171450" indent="-171450" algn="just">
              <a:spcBef>
                <a:spcPts val="200"/>
              </a:spcBef>
              <a:spcAft>
                <a:spcPts val="200"/>
              </a:spcAft>
              <a:buFontTx/>
              <a:buChar char="-"/>
            </a:pP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cụ</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kiến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PTNO: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kiến</a:t>
            </a:r>
            <a:r>
              <a:rPr lang="en-US"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PTNO theo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trên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địa</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bàn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hành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chính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cấp</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huyện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trên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cơ</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sở</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hướng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hoặc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đô</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thị</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và</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vực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hướng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tổ</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chức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không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gian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dân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cư</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đồ</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án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chung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xây</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dựng</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xã</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đã</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được</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phê</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duyệt</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9)</a:t>
            </a:r>
          </a:p>
          <a:p>
            <a:pPr marL="171450" indent="-171450" algn="just">
              <a:spcBef>
                <a:spcPts val="200"/>
              </a:spcBef>
              <a:spcAft>
                <a:spcPts val="200"/>
              </a:spcAft>
              <a:buFontTx/>
              <a:buChar char="-"/>
            </a:pP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Ban </a:t>
            </a:r>
            <a:r>
              <a:rPr lang="en-US" b="1"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hành</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Đề cương Chương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trình</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PTNO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để</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UBND </a:t>
            </a:r>
            <a:r>
              <a:rPr lang="en-US" b="1"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phê</a:t>
            </a:r>
            <a:r>
              <a:rPr lang="en-US" b="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duyệt cho thống nhất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Mẫu</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số</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01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Phụ</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b="1" dirty="0" err="1"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lục</a:t>
            </a:r>
            <a:r>
              <a:rPr lang="en-US" b="1" dirty="0" smtClean="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II).</a:t>
            </a:r>
          </a:p>
          <a:p>
            <a:pPr marL="171450" indent="-171450" algn="just">
              <a:spcBef>
                <a:spcPts val="200"/>
              </a:spcBef>
              <a:spcAft>
                <a:spcPts val="200"/>
              </a:spcAft>
              <a:buFontTx/>
              <a:buChar char="-"/>
            </a:pP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Bổ</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sung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quy</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trách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nhiệm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của</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UBND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tỉnh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trong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việc</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đề</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xuất</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cầu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vốn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NSNN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để</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phát</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triển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nhà</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ở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theo</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chương</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trình</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PTNO đưa vào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kế</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hoạch</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đầu</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tư</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công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7030A0"/>
                </a:solidFill>
                <a:latin typeface="Times New Roman" panose="02020603050405020304" pitchFamily="18" charset="0"/>
                <a:ea typeface="Calibri" panose="020F0502020204030204" pitchFamily="34" charset="0"/>
                <a:cs typeface="Times New Roman" panose="02020603050405020304" pitchFamily="18" charset="0"/>
              </a:rPr>
              <a:t>trung</a:t>
            </a:r>
            <a:r>
              <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hạn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điểm</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h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khoản</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1 </a:t>
            </a:r>
            <a:r>
              <a:rPr lang="en-US" dirty="0" err="1"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Điều</a:t>
            </a:r>
            <a:r>
              <a:rPr lang="en-US" dirty="0" smtClean="0">
                <a:solidFill>
                  <a:srgbClr val="7030A0"/>
                </a:solidFill>
                <a:latin typeface="Times New Roman" panose="02020603050405020304" pitchFamily="18" charset="0"/>
                <a:ea typeface="Calibri" panose="020F0502020204030204" pitchFamily="34" charset="0"/>
                <a:cs typeface="Times New Roman" panose="02020603050405020304" pitchFamily="18" charset="0"/>
              </a:rPr>
              <a:t> 9)</a:t>
            </a:r>
            <a:endParaRPr lang="en-US" dirty="0">
              <a:solidFill>
                <a:srgbClr val="7030A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00686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Laws and Regulations in Digital Marketing by Slidesgo">
  <a:themeElements>
    <a:clrScheme name="Simple Light">
      <a:dk1>
        <a:srgbClr val="191919"/>
      </a:dk1>
      <a:lt1>
        <a:srgbClr val="FFFFFF"/>
      </a:lt1>
      <a:dk2>
        <a:srgbClr val="FFF9F1"/>
      </a:dk2>
      <a:lt2>
        <a:srgbClr val="F2E5CE"/>
      </a:lt2>
      <a:accent1>
        <a:srgbClr val="D9AE60"/>
      </a:accent1>
      <a:accent2>
        <a:srgbClr val="B7802A"/>
      </a:accent2>
      <a:accent3>
        <a:srgbClr val="C07C63"/>
      </a:accent3>
      <a:accent4>
        <a:srgbClr val="AB6048"/>
      </a:accent4>
      <a:accent5>
        <a:srgbClr val="BED2F4"/>
      </a:accent5>
      <a:accent6>
        <a:srgbClr val="6191E7"/>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5807</TotalTime>
  <Words>13570</Words>
  <Application>Microsoft Office PowerPoint</Application>
  <PresentationFormat>On-screen Show (16:9)</PresentationFormat>
  <Paragraphs>375</Paragraphs>
  <Slides>35</Slides>
  <Notes>35</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0</vt:i4>
      </vt:variant>
      <vt:variant>
        <vt:lpstr>Slide Titles</vt:lpstr>
      </vt:variant>
      <vt:variant>
        <vt:i4>35</vt:i4>
      </vt:variant>
    </vt:vector>
  </HeadingPairs>
  <TitlesOfParts>
    <vt:vector size="45" baseType="lpstr">
      <vt:lpstr>Calibri</vt:lpstr>
      <vt:lpstr>Times New Roman</vt:lpstr>
      <vt:lpstr>Lexend Deca</vt:lpstr>
      <vt:lpstr>Microsoft Uighur</vt:lpstr>
      <vt:lpstr>Arial</vt:lpstr>
      <vt:lpstr>Tahoma</vt:lpstr>
      <vt:lpstr>Arimo Medium</vt:lpstr>
      <vt:lpstr>Lexend Deca Medium</vt:lpstr>
      <vt:lpstr>Barlow Semi Condensed</vt:lpstr>
      <vt:lpstr>Laws and Regulations in Digital Marketing by Slidesgo</vt:lpstr>
      <vt:lpstr>   LUẬT NHÀ Ở 2023  VÀ CÁC NGHỊ ĐỊNH, QUYẾT ĐỊNH, THÔNG TƯ QUY ĐỊNH CHI TIẾT LUẬT NHÀ Ở 2023 (CÓ HIỆU LỰC THI HÀNH TỪ NGÀY 01/8/2024) </vt:lpstr>
      <vt:lpstr>HỆ THỐNG PHÁP LUẬT NHÀ Ở 2023</vt:lpstr>
      <vt:lpstr>THAY THÊ, BÃI BỎ CÁC QUY ĐỊNH PHÁP LUẬT VỀ NHÀ Ở</vt:lpstr>
      <vt:lpstr>CÁC NỘI DUNG CHÍNH CỦA PHÁP LUẬT VỀ NHÀ Ở</vt:lpstr>
      <vt:lpstr>01. QUY ĐỊNH CHUNG</vt:lpstr>
      <vt:lpstr>02. SỞ HỮU NHÀ Ở</vt:lpstr>
      <vt:lpstr>02. SỞ HỮU NHÀ Ở</vt:lpstr>
      <vt:lpstr>03. CHIẾN LƯỢC PHÁT TRIỂN NHÀ Ở QUỐC GIA, CHƯƠNG TRÌNH,                            KẾ HOẠCH PHÁT TRIỂN NHÀ Ở CẤP TỈNH</vt:lpstr>
      <vt:lpstr>03. CHƯƠNG TRÌNH, KẾ HOẠCH PHÁT TRIỂN NHÀ Ở CẤP TỈNH</vt:lpstr>
      <vt:lpstr>03. CHƯƠNG TRÌNH, KẾ HOẠCH PHÁT TRIỂN NHÀ Ở CẤP TỈNH</vt:lpstr>
      <vt:lpstr>03. CHƯƠNG TRÌNH, KẾ HOẠCH PHÁT TRIỂN NHÀ Ở CẤP TỈNH</vt:lpstr>
      <vt:lpstr>04. VỀ PHÁT TRIỂN NHÀ Ở</vt:lpstr>
      <vt:lpstr>04. VỀ PHÁT TRIỂN NHÀ Ở</vt:lpstr>
      <vt:lpstr>04. VỀ PHÁT TRIỂN NHÀ Ở</vt:lpstr>
      <vt:lpstr>04. VỀ PHÁT TRIỂN NHÀ Ở</vt:lpstr>
      <vt:lpstr>04. VỀ PHÁT TRIỂN NHÀ Ở</vt:lpstr>
      <vt:lpstr>04. VỀ PHÁT TRIỂN NHÀ Ở</vt:lpstr>
      <vt:lpstr>05. VỀ CẢI TẠO, XÂY DỰNG LẠI NHÀ CHUNG CƯ</vt:lpstr>
      <vt:lpstr>05. VỀ CẢI TẠO, XÂY DỰNG LẠI NHÀ CHUNG CƯ</vt:lpstr>
      <vt:lpstr>05. VỀ CẢI TẠO, XÂY DỰNG LẠI NHÀ CHUNG CƯ</vt:lpstr>
      <vt:lpstr>06. CHÍNH SÁCH VỀ NHÀ Ở XÃ HỘI</vt:lpstr>
      <vt:lpstr>07. TÀI CHÍNH ĐỂ PHÁT TRIỂN NHÀ Ở</vt:lpstr>
      <vt:lpstr>07. TÀI CHÍNH ĐỂ PHÁT TRIỂN NHÀ Ở</vt:lpstr>
      <vt:lpstr>08. QUẢN LÝ, SỬ DỤNG NHÀ Ở</vt:lpstr>
      <vt:lpstr>08. QUẢN LÝ, SỬ DỤNG NHÀ Ở</vt:lpstr>
      <vt:lpstr>09. QUẢN LÝ, SỬ DỤNG NHÀ CHUNG CƯ</vt:lpstr>
      <vt:lpstr>09. QUẢN LÝ, SỬ DỤNG NHÀ CHUNG CƯ</vt:lpstr>
      <vt:lpstr>09. QUẢN LÝ, SỬ DỤNG NHÀ CHUNG CƯ</vt:lpstr>
      <vt:lpstr>10. GIAO DỊCH VỀ NHÀ Ở </vt:lpstr>
      <vt:lpstr>10. GIAO DỊCH VỀ NHÀ Ở </vt:lpstr>
      <vt:lpstr>11. QUẢN LÝ NHÀ NƯỚC VỀ NHÀ Ở,                         GIẢI QUYẾT TRANH CHẤP VÀ XỬ LÝ VI PHẠM </vt:lpstr>
      <vt:lpstr>12. HIỆU LỰC THI HÀNH VÀ QUY ĐỊNH CHUYỂN TIẾP</vt:lpstr>
      <vt:lpstr>12. QUY ĐỊNH CHUYỂN TIẾP</vt:lpstr>
      <vt:lpstr>13. MỘT SỐ NỘI DUNG CỦA THÔNG TƯ SỐ 05/2024/TT-BXD CỦA BT BXD</vt:lpstr>
      <vt:lpstr>XIN CẢM ƠN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Laws and Regulations in Digital Marketing</dc:title>
  <dc:creator>DELL</dc:creator>
  <cp:lastModifiedBy>DELL 5379</cp:lastModifiedBy>
  <cp:revision>502</cp:revision>
  <dcterms:modified xsi:type="dcterms:W3CDTF">2024-08-16T01:58:53Z</dcterms:modified>
</cp:coreProperties>
</file>