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1.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2.xml" ContentType="application/vnd.openxmlformats-officedocument.presentationml.comments+xml"/>
  <Override PartName="/ppt/notesSlides/notesSlide14.xml" ContentType="application/vnd.openxmlformats-officedocument.presentationml.notesSlide+xml"/>
  <Override PartName="/ppt/comments/comment3.xml" ContentType="application/vnd.openxmlformats-officedocument.presentationml.comments+xml"/>
  <Override PartName="/ppt/notesSlides/notesSlide15.xml" ContentType="application/vnd.openxmlformats-officedocument.presentationml.notesSlide+xml"/>
  <Override PartName="/ppt/comments/comment4.xml" ContentType="application/vnd.openxmlformats-officedocument.presentationml.comments+xml"/>
  <Override PartName="/ppt/notesSlides/notesSlide16.xml" ContentType="application/vnd.openxmlformats-officedocument.presentationml.notesSlide+xml"/>
  <Override PartName="/ppt/comments/comment5.xml" ContentType="application/vnd.openxmlformats-officedocument.presentationml.comments+xml"/>
  <Override PartName="/ppt/notesSlides/notesSlide17.xml" ContentType="application/vnd.openxmlformats-officedocument.presentationml.notesSlide+xml"/>
  <Override PartName="/ppt/comments/comment6.xml" ContentType="application/vnd.openxmlformats-officedocument.presentationml.comments+xml"/>
  <Override PartName="/ppt/notesSlides/notesSlide18.xml" ContentType="application/vnd.openxmlformats-officedocument.presentationml.notesSlide+xml"/>
  <Override PartName="/ppt/comments/comment7.xml" ContentType="application/vnd.openxmlformats-officedocument.presentationml.comments+xml"/>
  <Override PartName="/ppt/notesSlides/notesSlide19.xml" ContentType="application/vnd.openxmlformats-officedocument.presentationml.notesSlide+xml"/>
  <Override PartName="/ppt/comments/comment8.xml" ContentType="application/vnd.openxmlformats-officedocument.presentationml.comments+xml"/>
  <Override PartName="/ppt/notesSlides/notesSlide20.xml" ContentType="application/vnd.openxmlformats-officedocument.presentationml.notesSlide+xml"/>
  <Override PartName="/ppt/comments/comment9.xml" ContentType="application/vnd.openxmlformats-officedocument.presentationml.comments+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0" r:id="rId1"/>
  </p:sldMasterIdLst>
  <p:notesMasterIdLst>
    <p:notesMasterId r:id="rId23"/>
  </p:notesMasterIdLst>
  <p:sldIdLst>
    <p:sldId id="256" r:id="rId2"/>
    <p:sldId id="257" r:id="rId3"/>
    <p:sldId id="272" r:id="rId4"/>
    <p:sldId id="261" r:id="rId5"/>
    <p:sldId id="285" r:id="rId6"/>
    <p:sldId id="287" r:id="rId7"/>
    <p:sldId id="286" r:id="rId8"/>
    <p:sldId id="288" r:id="rId9"/>
    <p:sldId id="289" r:id="rId10"/>
    <p:sldId id="290" r:id="rId11"/>
    <p:sldId id="291" r:id="rId12"/>
    <p:sldId id="292" r:id="rId13"/>
    <p:sldId id="293" r:id="rId14"/>
    <p:sldId id="294" r:id="rId15"/>
    <p:sldId id="295" r:id="rId16"/>
    <p:sldId id="296" r:id="rId17"/>
    <p:sldId id="297" r:id="rId18"/>
    <p:sldId id="298" r:id="rId19"/>
    <p:sldId id="299" r:id="rId20"/>
    <p:sldId id="300" r:id="rId21"/>
    <p:sldId id="278" r:id="rId22"/>
  </p:sldIdLst>
  <p:sldSz cx="9144000" cy="5143500" type="screen16x9"/>
  <p:notesSz cx="6858000" cy="9144000"/>
  <p:embeddedFontLst>
    <p:embeddedFont>
      <p:font typeface="Tinos" charset="0"/>
      <p:regular r:id="rId24"/>
      <p:bold r:id="rId25"/>
      <p:italic r:id="rId26"/>
      <p:boldItalic r:id="rId27"/>
    </p:embeddedFont>
    <p:embeddedFont>
      <p:font typeface="Oswald" charset="0"/>
      <p:regular r:id="rId28"/>
      <p:bold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2" clrIdx="0">
    <p:extLst>
      <p:ext uri="{19B8F6BF-5375-455C-9EA6-DF929625EA0E}">
        <p15:presenceInfo xmlns:p15="http://schemas.microsoft.com/office/powerpoint/2012/main" xmlns=""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DD68CA1-54BA-49D6-AFC2-219AEC8A38AD}">
  <a:tblStyle styleId="{BDD68CA1-54BA-49D6-AFC2-219AEC8A38AD}"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2" d="100"/>
          <a:sy n="102" d="100"/>
        </p:scale>
        <p:origin x="-456" y="1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11-02T10:11:10.313" idx="2">
    <p:pos x="10" y="10"/>
    <p:text/>
    <p:extLst>
      <p:ext uri="{C676402C-5697-4E1C-873F-D02D1690AC5C}">
        <p15:threadingInfo xmlns:p15="http://schemas.microsoft.com/office/powerpoint/2012/main" xmlns=""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2-11-02T10:11:10.313" idx="2">
    <p:pos x="10" y="10"/>
    <p:text/>
    <p:extLst>
      <p:ext uri="{C676402C-5697-4E1C-873F-D02D1690AC5C}">
        <p15:threadingInfo xmlns:p15="http://schemas.microsoft.com/office/powerpoint/2012/main" xmlns=""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2-11-02T10:11:10.313" idx="2">
    <p:pos x="10" y="10"/>
    <p:text/>
    <p:extLst>
      <p:ext uri="{C676402C-5697-4E1C-873F-D02D1690AC5C}">
        <p15:threadingInfo xmlns:p15="http://schemas.microsoft.com/office/powerpoint/2012/main" xmlns="" timeZoneBias="-4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2-11-02T10:11:10.313" idx="2">
    <p:pos x="10" y="10"/>
    <p:text/>
    <p:extLst>
      <p:ext uri="{C676402C-5697-4E1C-873F-D02D1690AC5C}">
        <p15:threadingInfo xmlns:p15="http://schemas.microsoft.com/office/powerpoint/2012/main" xmlns="" timeZoneBias="-42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22-11-02T10:11:10.313" idx="2">
    <p:pos x="10" y="10"/>
    <p:text/>
    <p:extLst>
      <p:ext uri="{C676402C-5697-4E1C-873F-D02D1690AC5C}">
        <p15:threadingInfo xmlns:p15="http://schemas.microsoft.com/office/powerpoint/2012/main" xmlns="" timeZoneBias="-42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22-11-02T10:11:10.313" idx="2">
    <p:pos x="10" y="10"/>
    <p:text/>
    <p:extLst>
      <p:ext uri="{C676402C-5697-4E1C-873F-D02D1690AC5C}">
        <p15:threadingInfo xmlns:p15="http://schemas.microsoft.com/office/powerpoint/2012/main" xmlns="" timeZoneBias="-42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22-11-02T10:11:10.313" idx="2">
    <p:pos x="10" y="10"/>
    <p:text/>
    <p:extLst>
      <p:ext uri="{C676402C-5697-4E1C-873F-D02D1690AC5C}">
        <p15:threadingInfo xmlns:p15="http://schemas.microsoft.com/office/powerpoint/2012/main" xmlns="" timeZoneBias="-42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1" dt="2022-11-02T10:11:10.313" idx="2">
    <p:pos x="10" y="10"/>
    <p:text/>
    <p:extLst>
      <p:ext uri="{C676402C-5697-4E1C-873F-D02D1690AC5C}">
        <p15:threadingInfo xmlns:p15="http://schemas.microsoft.com/office/powerpoint/2012/main" xmlns="" timeZoneBias="-42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1" dt="2022-11-02T10:11:10.313" idx="2">
    <p:pos x="10" y="10"/>
    <p:text/>
    <p:extLst>
      <p:ext uri="{C676402C-5697-4E1C-873F-D02D1690AC5C}">
        <p15:threadingInfo xmlns:p15="http://schemas.microsoft.com/office/powerpoint/2012/main" xmlns=""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35939643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3675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0284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91384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804248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74120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050485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618309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55192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70527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67111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86509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81041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359626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21477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5ed75ccf_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5ed75ccf_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5188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0378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64319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2618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8902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93592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70603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10" name="Google Shape;10;p2"/>
          <p:cNvPicPr preferRelativeResize="0"/>
          <p:nvPr/>
        </p:nvPicPr>
        <p:blipFill rotWithShape="1">
          <a:blip r:embed="rId2">
            <a:alphaModFix/>
          </a:blip>
          <a:srcRect/>
          <a:stretch/>
        </p:blipFill>
        <p:spPr>
          <a:xfrm>
            <a:off x="672713" y="333900"/>
            <a:ext cx="7798575" cy="4809601"/>
          </a:xfrm>
          <a:prstGeom prst="rect">
            <a:avLst/>
          </a:prstGeom>
          <a:noFill/>
          <a:ln>
            <a:noFill/>
          </a:ln>
        </p:spPr>
      </p:pic>
      <p:sp>
        <p:nvSpPr>
          <p:cNvPr id="11" name="Google Shape;11;p2"/>
          <p:cNvSpPr txBox="1">
            <a:spLocks noGrp="1"/>
          </p:cNvSpPr>
          <p:nvPr>
            <p:ph type="ctrTitle"/>
          </p:nvPr>
        </p:nvSpPr>
        <p:spPr>
          <a:xfrm>
            <a:off x="1912650" y="1915625"/>
            <a:ext cx="5469600" cy="1159800"/>
          </a:xfrm>
          <a:prstGeom prst="rect">
            <a:avLst/>
          </a:prstGeom>
          <a:effectLst>
            <a:outerShdw blurRad="14288" dist="9525" dir="16200000" algn="bl" rotWithShape="0">
              <a:schemeClr val="dk1">
                <a:alpha val="50000"/>
              </a:schemeClr>
            </a:outerShdw>
          </a:effectLst>
        </p:spPr>
        <p:txBody>
          <a:bodyPr spcFirstLastPara="1" wrap="square" lIns="91425" tIns="91425" rIns="91425" bIns="91425" anchor="ctr" anchorCtr="0">
            <a:noAutofit/>
          </a:bodyPr>
          <a:lstStyle>
            <a:lvl1pPr lvl="0">
              <a:spcBef>
                <a:spcPts val="0"/>
              </a:spcBef>
              <a:spcAft>
                <a:spcPts val="0"/>
              </a:spcAft>
              <a:buClr>
                <a:schemeClr val="accent6"/>
              </a:buClr>
              <a:buSzPts val="4800"/>
              <a:buNone/>
              <a:defRPr sz="4800">
                <a:solidFill>
                  <a:schemeClr val="accent6"/>
                </a:solidFill>
              </a:defRPr>
            </a:lvl1pPr>
            <a:lvl2pPr lvl="1">
              <a:spcBef>
                <a:spcPts val="0"/>
              </a:spcBef>
              <a:spcAft>
                <a:spcPts val="0"/>
              </a:spcAft>
              <a:buClr>
                <a:schemeClr val="accent6"/>
              </a:buClr>
              <a:buSzPts val="4800"/>
              <a:buNone/>
              <a:defRPr sz="4800">
                <a:solidFill>
                  <a:schemeClr val="accent6"/>
                </a:solidFill>
              </a:defRPr>
            </a:lvl2pPr>
            <a:lvl3pPr lvl="2">
              <a:spcBef>
                <a:spcPts val="0"/>
              </a:spcBef>
              <a:spcAft>
                <a:spcPts val="0"/>
              </a:spcAft>
              <a:buClr>
                <a:schemeClr val="accent6"/>
              </a:buClr>
              <a:buSzPts val="4800"/>
              <a:buNone/>
              <a:defRPr sz="4800">
                <a:solidFill>
                  <a:schemeClr val="accent6"/>
                </a:solidFill>
              </a:defRPr>
            </a:lvl3pPr>
            <a:lvl4pPr lvl="3">
              <a:spcBef>
                <a:spcPts val="0"/>
              </a:spcBef>
              <a:spcAft>
                <a:spcPts val="0"/>
              </a:spcAft>
              <a:buClr>
                <a:schemeClr val="accent6"/>
              </a:buClr>
              <a:buSzPts val="4800"/>
              <a:buNone/>
              <a:defRPr sz="4800">
                <a:solidFill>
                  <a:schemeClr val="accent6"/>
                </a:solidFill>
              </a:defRPr>
            </a:lvl4pPr>
            <a:lvl5pPr lvl="4">
              <a:spcBef>
                <a:spcPts val="0"/>
              </a:spcBef>
              <a:spcAft>
                <a:spcPts val="0"/>
              </a:spcAft>
              <a:buClr>
                <a:schemeClr val="accent6"/>
              </a:buClr>
              <a:buSzPts val="4800"/>
              <a:buNone/>
              <a:defRPr sz="4800">
                <a:solidFill>
                  <a:schemeClr val="accent6"/>
                </a:solidFill>
              </a:defRPr>
            </a:lvl5pPr>
            <a:lvl6pPr lvl="5">
              <a:spcBef>
                <a:spcPts val="0"/>
              </a:spcBef>
              <a:spcAft>
                <a:spcPts val="0"/>
              </a:spcAft>
              <a:buClr>
                <a:schemeClr val="accent6"/>
              </a:buClr>
              <a:buSzPts val="4800"/>
              <a:buNone/>
              <a:defRPr sz="4800">
                <a:solidFill>
                  <a:schemeClr val="accent6"/>
                </a:solidFill>
              </a:defRPr>
            </a:lvl6pPr>
            <a:lvl7pPr lvl="6">
              <a:spcBef>
                <a:spcPts val="0"/>
              </a:spcBef>
              <a:spcAft>
                <a:spcPts val="0"/>
              </a:spcAft>
              <a:buClr>
                <a:schemeClr val="accent6"/>
              </a:buClr>
              <a:buSzPts val="4800"/>
              <a:buNone/>
              <a:defRPr sz="4800">
                <a:solidFill>
                  <a:schemeClr val="accent6"/>
                </a:solidFill>
              </a:defRPr>
            </a:lvl7pPr>
            <a:lvl8pPr lvl="7">
              <a:spcBef>
                <a:spcPts val="0"/>
              </a:spcBef>
              <a:spcAft>
                <a:spcPts val="0"/>
              </a:spcAft>
              <a:buClr>
                <a:schemeClr val="accent6"/>
              </a:buClr>
              <a:buSzPts val="4800"/>
              <a:buNone/>
              <a:defRPr sz="4800">
                <a:solidFill>
                  <a:schemeClr val="accent6"/>
                </a:solidFill>
              </a:defRPr>
            </a:lvl8pPr>
            <a:lvl9pPr lvl="8">
              <a:spcBef>
                <a:spcPts val="0"/>
              </a:spcBef>
              <a:spcAft>
                <a:spcPts val="0"/>
              </a:spcAft>
              <a:buClr>
                <a:schemeClr val="accent6"/>
              </a:buClr>
              <a:buSzPts val="4800"/>
              <a:buNone/>
              <a:defRPr sz="4800">
                <a:solidFill>
                  <a:schemeClr val="accent6"/>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2"/>
        <p:cNvGrpSpPr/>
        <p:nvPr/>
      </p:nvGrpSpPr>
      <p:grpSpPr>
        <a:xfrm>
          <a:off x="0" y="0"/>
          <a:ext cx="0" cy="0"/>
          <a:chOff x="0" y="0"/>
          <a:chExt cx="0" cy="0"/>
        </a:xfrm>
      </p:grpSpPr>
      <p:pic>
        <p:nvPicPr>
          <p:cNvPr id="23" name="Google Shape;23;p5" descr="libro.png"/>
          <p:cNvPicPr preferRelativeResize="0"/>
          <p:nvPr/>
        </p:nvPicPr>
        <p:blipFill>
          <a:blip r:embed="rId2">
            <a:alphaModFix/>
          </a:blip>
          <a:stretch>
            <a:fillRect/>
          </a:stretch>
        </p:blipFill>
        <p:spPr>
          <a:xfrm>
            <a:off x="0" y="0"/>
            <a:ext cx="9144000" cy="5143500"/>
          </a:xfrm>
          <a:prstGeom prst="rect">
            <a:avLst/>
          </a:prstGeom>
          <a:noFill/>
          <a:ln>
            <a:noFill/>
          </a:ln>
        </p:spPr>
      </p:pic>
      <p:sp>
        <p:nvSpPr>
          <p:cNvPr id="24" name="Google Shape;24;p5"/>
          <p:cNvSpPr txBox="1">
            <a:spLocks noGrp="1"/>
          </p:cNvSpPr>
          <p:nvPr>
            <p:ph type="title"/>
          </p:nvPr>
        </p:nvSpPr>
        <p:spPr>
          <a:xfrm>
            <a:off x="1556175" y="719375"/>
            <a:ext cx="6616800" cy="6999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5" name="Google Shape;25;p5"/>
          <p:cNvSpPr txBox="1">
            <a:spLocks noGrp="1"/>
          </p:cNvSpPr>
          <p:nvPr>
            <p:ph type="body" idx="1"/>
          </p:nvPr>
        </p:nvSpPr>
        <p:spPr>
          <a:xfrm>
            <a:off x="1556175" y="1378821"/>
            <a:ext cx="6616800" cy="3042300"/>
          </a:xfrm>
          <a:prstGeom prst="rect">
            <a:avLst/>
          </a:prstGeom>
        </p:spPr>
        <p:txBody>
          <a:bodyPr spcFirstLastPara="1" wrap="square" lIns="91425" tIns="91425" rIns="91425" bIns="91425" anchor="t" anchorCtr="0">
            <a:noAutofit/>
          </a:bodyPr>
          <a:lstStyle>
            <a:lvl1pPr marL="457200" lvl="0" indent="-393700">
              <a:spcBef>
                <a:spcPts val="600"/>
              </a:spcBef>
              <a:spcAft>
                <a:spcPts val="0"/>
              </a:spcAft>
              <a:buSzPts val="2600"/>
              <a:buChar char="◈"/>
              <a:defRPr sz="2600"/>
            </a:lvl1pPr>
            <a:lvl2pPr marL="914400" lvl="1" indent="-393700">
              <a:spcBef>
                <a:spcPts val="0"/>
              </a:spcBef>
              <a:spcAft>
                <a:spcPts val="0"/>
              </a:spcAft>
              <a:buSzPts val="2600"/>
              <a:buChar char="◆"/>
              <a:defRPr sz="2600"/>
            </a:lvl2pPr>
            <a:lvl3pPr marL="1371600" lvl="2" indent="-393700">
              <a:spcBef>
                <a:spcPts val="0"/>
              </a:spcBef>
              <a:spcAft>
                <a:spcPts val="0"/>
              </a:spcAft>
              <a:buSzPts val="2600"/>
              <a:buChar char="◇"/>
              <a:defRPr sz="2600"/>
            </a:lvl3pPr>
            <a:lvl4pPr marL="1828800" lvl="3" indent="-393700">
              <a:spcBef>
                <a:spcPts val="0"/>
              </a:spcBef>
              <a:spcAft>
                <a:spcPts val="0"/>
              </a:spcAft>
              <a:buSzPts val="2600"/>
              <a:buChar char="⬥"/>
              <a:defRPr sz="2600"/>
            </a:lvl4pPr>
            <a:lvl5pPr marL="2286000" lvl="4" indent="-393700">
              <a:spcBef>
                <a:spcPts val="0"/>
              </a:spcBef>
              <a:spcAft>
                <a:spcPts val="0"/>
              </a:spcAft>
              <a:buSzPts val="2600"/>
              <a:buChar char="⬦"/>
              <a:defRPr sz="2600"/>
            </a:lvl5pPr>
            <a:lvl6pPr marL="2743200" lvl="5" indent="-393700">
              <a:spcBef>
                <a:spcPts val="0"/>
              </a:spcBef>
              <a:spcAft>
                <a:spcPts val="0"/>
              </a:spcAft>
              <a:buSzPts val="2600"/>
              <a:buChar char="⬦"/>
              <a:defRPr sz="2600"/>
            </a:lvl6pPr>
            <a:lvl7pPr marL="3200400" lvl="6" indent="-393700">
              <a:spcBef>
                <a:spcPts val="0"/>
              </a:spcBef>
              <a:spcAft>
                <a:spcPts val="0"/>
              </a:spcAft>
              <a:buSzPts val="2600"/>
              <a:buChar char="⬦"/>
              <a:defRPr sz="2600"/>
            </a:lvl7pPr>
            <a:lvl8pPr marL="3657600" lvl="7" indent="-393700">
              <a:spcBef>
                <a:spcPts val="0"/>
              </a:spcBef>
              <a:spcAft>
                <a:spcPts val="0"/>
              </a:spcAft>
              <a:buSzPts val="2600"/>
              <a:buChar char="⬦"/>
              <a:defRPr sz="2600"/>
            </a:lvl8pPr>
            <a:lvl9pPr marL="4114800" lvl="8" indent="-393700">
              <a:spcBef>
                <a:spcPts val="0"/>
              </a:spcBef>
              <a:spcAft>
                <a:spcPts val="0"/>
              </a:spcAft>
              <a:buSzPts val="2600"/>
              <a:buChar char="⬦"/>
              <a:defRPr sz="2600"/>
            </a:lvl9pPr>
          </a:lstStyle>
          <a:p>
            <a:endParaRPr/>
          </a:p>
        </p:txBody>
      </p:sp>
      <p:sp>
        <p:nvSpPr>
          <p:cNvPr id="26" name="Google Shape;26;p5"/>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27" name="Google Shape;27;p5"/>
          <p:cNvCxnSpPr/>
          <p:nvPr/>
        </p:nvCxnSpPr>
        <p:spPr>
          <a:xfrm>
            <a:off x="1664750" y="1357125"/>
            <a:ext cx="6526200" cy="0"/>
          </a:xfrm>
          <a:prstGeom prst="straightConnector1">
            <a:avLst/>
          </a:prstGeom>
          <a:noFill/>
          <a:ln w="9525" cap="flat" cmpd="sng">
            <a:solidFill>
              <a:srgbClr val="CCCCCC"/>
            </a:solidFill>
            <a:prstDash val="solid"/>
            <a:round/>
            <a:headEnd type="none" w="med" len="med"/>
            <a:tailEnd type="none" w="med" len="me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8"/>
        <p:cNvGrpSpPr/>
        <p:nvPr/>
      </p:nvGrpSpPr>
      <p:grpSpPr>
        <a:xfrm>
          <a:off x="0" y="0"/>
          <a:ext cx="0" cy="0"/>
          <a:chOff x="0" y="0"/>
          <a:chExt cx="0" cy="0"/>
        </a:xfrm>
      </p:grpSpPr>
      <p:pic>
        <p:nvPicPr>
          <p:cNvPr id="29" name="Google Shape;29;p6" descr="libro.png"/>
          <p:cNvPicPr preferRelativeResize="0"/>
          <p:nvPr/>
        </p:nvPicPr>
        <p:blipFill>
          <a:blip r:embed="rId2">
            <a:alphaModFix/>
          </a:blip>
          <a:stretch>
            <a:fillRect/>
          </a:stretch>
        </p:blipFill>
        <p:spPr>
          <a:xfrm>
            <a:off x="0" y="0"/>
            <a:ext cx="9144000" cy="5143500"/>
          </a:xfrm>
          <a:prstGeom prst="rect">
            <a:avLst/>
          </a:prstGeom>
          <a:noFill/>
          <a:ln>
            <a:noFill/>
          </a:ln>
        </p:spPr>
      </p:pic>
      <p:sp>
        <p:nvSpPr>
          <p:cNvPr id="30" name="Google Shape;30;p6"/>
          <p:cNvSpPr txBox="1">
            <a:spLocks noGrp="1"/>
          </p:cNvSpPr>
          <p:nvPr>
            <p:ph type="title"/>
          </p:nvPr>
        </p:nvSpPr>
        <p:spPr>
          <a:xfrm>
            <a:off x="1556175" y="719375"/>
            <a:ext cx="6616800" cy="6999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31" name="Google Shape;31;p6"/>
          <p:cNvSpPr txBox="1">
            <a:spLocks noGrp="1"/>
          </p:cNvSpPr>
          <p:nvPr>
            <p:ph type="body" idx="1"/>
          </p:nvPr>
        </p:nvSpPr>
        <p:spPr>
          <a:xfrm>
            <a:off x="1556175" y="1479375"/>
            <a:ext cx="3211800" cy="3598800"/>
          </a:xfrm>
          <a:prstGeom prst="rect">
            <a:avLst/>
          </a:prstGeom>
        </p:spPr>
        <p:txBody>
          <a:bodyPr spcFirstLastPara="1" wrap="square" lIns="91425" tIns="91425" rIns="91425" bIns="91425" anchor="t" anchorCtr="0">
            <a:noAutofit/>
          </a:bodyPr>
          <a:lstStyle>
            <a:lvl1pPr marL="457200" lvl="0" indent="-368300">
              <a:spcBef>
                <a:spcPts val="600"/>
              </a:spcBef>
              <a:spcAft>
                <a:spcPts val="0"/>
              </a:spcAft>
              <a:buSzPts val="2200"/>
              <a:buChar char="◈"/>
              <a:defRPr sz="2200"/>
            </a:lvl1pPr>
            <a:lvl2pPr marL="914400" lvl="1" indent="-368300">
              <a:spcBef>
                <a:spcPts val="0"/>
              </a:spcBef>
              <a:spcAft>
                <a:spcPts val="0"/>
              </a:spcAft>
              <a:buSzPts val="2200"/>
              <a:buChar char="◆"/>
              <a:defRPr sz="2200"/>
            </a:lvl2pPr>
            <a:lvl3pPr marL="1371600" lvl="2" indent="-368300">
              <a:spcBef>
                <a:spcPts val="0"/>
              </a:spcBef>
              <a:spcAft>
                <a:spcPts val="0"/>
              </a:spcAft>
              <a:buSzPts val="2200"/>
              <a:buChar char="◇"/>
              <a:defRPr sz="2200"/>
            </a:lvl3pPr>
            <a:lvl4pPr marL="1828800" lvl="3" indent="-368300">
              <a:spcBef>
                <a:spcPts val="0"/>
              </a:spcBef>
              <a:spcAft>
                <a:spcPts val="0"/>
              </a:spcAft>
              <a:buSzPts val="2200"/>
              <a:buChar char="⬥"/>
              <a:defRPr sz="2200"/>
            </a:lvl4pPr>
            <a:lvl5pPr marL="2286000" lvl="4" indent="-368300">
              <a:spcBef>
                <a:spcPts val="0"/>
              </a:spcBef>
              <a:spcAft>
                <a:spcPts val="0"/>
              </a:spcAft>
              <a:buSzPts val="2200"/>
              <a:buChar char="⬦"/>
              <a:defRPr sz="2200"/>
            </a:lvl5pPr>
            <a:lvl6pPr marL="2743200" lvl="5" indent="-368300">
              <a:spcBef>
                <a:spcPts val="0"/>
              </a:spcBef>
              <a:spcAft>
                <a:spcPts val="0"/>
              </a:spcAft>
              <a:buSzPts val="2200"/>
              <a:buChar char="⬦"/>
              <a:defRPr sz="2200"/>
            </a:lvl6pPr>
            <a:lvl7pPr marL="3200400" lvl="6" indent="-368300">
              <a:spcBef>
                <a:spcPts val="0"/>
              </a:spcBef>
              <a:spcAft>
                <a:spcPts val="0"/>
              </a:spcAft>
              <a:buSzPts val="2200"/>
              <a:buChar char="⬦"/>
              <a:defRPr sz="2200"/>
            </a:lvl7pPr>
            <a:lvl8pPr marL="3657600" lvl="7" indent="-368300">
              <a:spcBef>
                <a:spcPts val="0"/>
              </a:spcBef>
              <a:spcAft>
                <a:spcPts val="0"/>
              </a:spcAft>
              <a:buSzPts val="2200"/>
              <a:buChar char="⬦"/>
              <a:defRPr sz="2200"/>
            </a:lvl8pPr>
            <a:lvl9pPr marL="4114800" lvl="8" indent="-368300">
              <a:spcBef>
                <a:spcPts val="0"/>
              </a:spcBef>
              <a:spcAft>
                <a:spcPts val="0"/>
              </a:spcAft>
              <a:buSzPts val="2200"/>
              <a:buChar char="⬦"/>
              <a:defRPr sz="2200"/>
            </a:lvl9pPr>
          </a:lstStyle>
          <a:p>
            <a:endParaRPr/>
          </a:p>
        </p:txBody>
      </p:sp>
      <p:sp>
        <p:nvSpPr>
          <p:cNvPr id="32" name="Google Shape;32;p6"/>
          <p:cNvSpPr txBox="1">
            <a:spLocks noGrp="1"/>
          </p:cNvSpPr>
          <p:nvPr>
            <p:ph type="body" idx="2"/>
          </p:nvPr>
        </p:nvSpPr>
        <p:spPr>
          <a:xfrm>
            <a:off x="4961272" y="1479375"/>
            <a:ext cx="3211800" cy="3598800"/>
          </a:xfrm>
          <a:prstGeom prst="rect">
            <a:avLst/>
          </a:prstGeom>
        </p:spPr>
        <p:txBody>
          <a:bodyPr spcFirstLastPara="1" wrap="square" lIns="91425" tIns="91425" rIns="91425" bIns="91425" anchor="t" anchorCtr="0">
            <a:noAutofit/>
          </a:bodyPr>
          <a:lstStyle>
            <a:lvl1pPr marL="457200" lvl="0" indent="-368300">
              <a:spcBef>
                <a:spcPts val="600"/>
              </a:spcBef>
              <a:spcAft>
                <a:spcPts val="0"/>
              </a:spcAft>
              <a:buSzPts val="2200"/>
              <a:buChar char="◈"/>
              <a:defRPr sz="2200"/>
            </a:lvl1pPr>
            <a:lvl2pPr marL="914400" lvl="1" indent="-368300">
              <a:spcBef>
                <a:spcPts val="0"/>
              </a:spcBef>
              <a:spcAft>
                <a:spcPts val="0"/>
              </a:spcAft>
              <a:buSzPts val="2200"/>
              <a:buChar char="◆"/>
              <a:defRPr sz="2200"/>
            </a:lvl2pPr>
            <a:lvl3pPr marL="1371600" lvl="2" indent="-368300">
              <a:spcBef>
                <a:spcPts val="0"/>
              </a:spcBef>
              <a:spcAft>
                <a:spcPts val="0"/>
              </a:spcAft>
              <a:buSzPts val="2200"/>
              <a:buChar char="◇"/>
              <a:defRPr sz="2200"/>
            </a:lvl3pPr>
            <a:lvl4pPr marL="1828800" lvl="3" indent="-368300">
              <a:spcBef>
                <a:spcPts val="0"/>
              </a:spcBef>
              <a:spcAft>
                <a:spcPts val="0"/>
              </a:spcAft>
              <a:buSzPts val="2200"/>
              <a:buChar char="⬥"/>
              <a:defRPr sz="2200"/>
            </a:lvl4pPr>
            <a:lvl5pPr marL="2286000" lvl="4" indent="-368300">
              <a:spcBef>
                <a:spcPts val="0"/>
              </a:spcBef>
              <a:spcAft>
                <a:spcPts val="0"/>
              </a:spcAft>
              <a:buSzPts val="2200"/>
              <a:buChar char="⬦"/>
              <a:defRPr sz="2200"/>
            </a:lvl5pPr>
            <a:lvl6pPr marL="2743200" lvl="5" indent="-368300">
              <a:spcBef>
                <a:spcPts val="0"/>
              </a:spcBef>
              <a:spcAft>
                <a:spcPts val="0"/>
              </a:spcAft>
              <a:buSzPts val="2200"/>
              <a:buChar char="⬦"/>
              <a:defRPr sz="2200"/>
            </a:lvl6pPr>
            <a:lvl7pPr marL="3200400" lvl="6" indent="-368300">
              <a:spcBef>
                <a:spcPts val="0"/>
              </a:spcBef>
              <a:spcAft>
                <a:spcPts val="0"/>
              </a:spcAft>
              <a:buSzPts val="2200"/>
              <a:buChar char="⬦"/>
              <a:defRPr sz="2200"/>
            </a:lvl7pPr>
            <a:lvl8pPr marL="3657600" lvl="7" indent="-368300">
              <a:spcBef>
                <a:spcPts val="0"/>
              </a:spcBef>
              <a:spcAft>
                <a:spcPts val="0"/>
              </a:spcAft>
              <a:buSzPts val="2200"/>
              <a:buChar char="⬦"/>
              <a:defRPr sz="2200"/>
            </a:lvl8pPr>
            <a:lvl9pPr marL="4114800" lvl="8" indent="-368300">
              <a:spcBef>
                <a:spcPts val="0"/>
              </a:spcBef>
              <a:spcAft>
                <a:spcPts val="0"/>
              </a:spcAft>
              <a:buSzPts val="2200"/>
              <a:buChar char="⬦"/>
              <a:defRPr sz="2200"/>
            </a:lvl9pPr>
          </a:lstStyle>
          <a:p>
            <a:endParaRPr/>
          </a:p>
        </p:txBody>
      </p:sp>
      <p:sp>
        <p:nvSpPr>
          <p:cNvPr id="33" name="Google Shape;33;p6"/>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34" name="Google Shape;34;p6"/>
          <p:cNvCxnSpPr/>
          <p:nvPr/>
        </p:nvCxnSpPr>
        <p:spPr>
          <a:xfrm>
            <a:off x="1664750" y="1357125"/>
            <a:ext cx="6526200" cy="0"/>
          </a:xfrm>
          <a:prstGeom prst="straightConnector1">
            <a:avLst/>
          </a:prstGeom>
          <a:noFill/>
          <a:ln w="9525" cap="flat" cmpd="sng">
            <a:solidFill>
              <a:srgbClr val="CCCCCC"/>
            </a:solidFill>
            <a:prstDash val="solid"/>
            <a:round/>
            <a:headEnd type="none" w="med" len="med"/>
            <a:tailEnd type="none" w="med" len="med"/>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3"/>
        <p:cNvGrpSpPr/>
        <p:nvPr/>
      </p:nvGrpSpPr>
      <p:grpSpPr>
        <a:xfrm>
          <a:off x="0" y="0"/>
          <a:ext cx="0" cy="0"/>
          <a:chOff x="0" y="0"/>
          <a:chExt cx="0" cy="0"/>
        </a:xfrm>
      </p:grpSpPr>
      <p:pic>
        <p:nvPicPr>
          <p:cNvPr id="44" name="Google Shape;44;p8" descr="libro.png"/>
          <p:cNvPicPr preferRelativeResize="0"/>
          <p:nvPr/>
        </p:nvPicPr>
        <p:blipFill>
          <a:blip r:embed="rId2">
            <a:alphaModFix/>
          </a:blip>
          <a:stretch>
            <a:fillRect/>
          </a:stretch>
        </p:blipFill>
        <p:spPr>
          <a:xfrm>
            <a:off x="0" y="0"/>
            <a:ext cx="9144000" cy="5143500"/>
          </a:xfrm>
          <a:prstGeom prst="rect">
            <a:avLst/>
          </a:prstGeom>
          <a:noFill/>
          <a:ln>
            <a:noFill/>
          </a:ln>
        </p:spPr>
      </p:pic>
      <p:sp>
        <p:nvSpPr>
          <p:cNvPr id="45" name="Google Shape;45;p8"/>
          <p:cNvSpPr txBox="1">
            <a:spLocks noGrp="1"/>
          </p:cNvSpPr>
          <p:nvPr>
            <p:ph type="title"/>
          </p:nvPr>
        </p:nvSpPr>
        <p:spPr>
          <a:xfrm>
            <a:off x="1556175" y="719375"/>
            <a:ext cx="6616800" cy="6999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46" name="Google Shape;46;p8"/>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47" name="Google Shape;47;p8"/>
          <p:cNvCxnSpPr/>
          <p:nvPr/>
        </p:nvCxnSpPr>
        <p:spPr>
          <a:xfrm>
            <a:off x="1664750" y="1357125"/>
            <a:ext cx="6526200" cy="0"/>
          </a:xfrm>
          <a:prstGeom prst="straightConnector1">
            <a:avLst/>
          </a:prstGeom>
          <a:noFill/>
          <a:ln w="9525" cap="flat" cmpd="sng">
            <a:solidFill>
              <a:srgbClr val="CCCCCC"/>
            </a:solidFill>
            <a:prstDash val="solid"/>
            <a:round/>
            <a:headEnd type="none" w="med" len="med"/>
            <a:tailEnd type="none" w="med" len="me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8"/>
        <p:cNvGrpSpPr/>
        <p:nvPr/>
      </p:nvGrpSpPr>
      <p:grpSpPr>
        <a:xfrm>
          <a:off x="0" y="0"/>
          <a:ext cx="0" cy="0"/>
          <a:chOff x="0" y="0"/>
          <a:chExt cx="0" cy="0"/>
        </a:xfrm>
      </p:grpSpPr>
      <p:pic>
        <p:nvPicPr>
          <p:cNvPr id="49" name="Google Shape;49;p9" descr="libro.png"/>
          <p:cNvPicPr preferRelativeResize="0"/>
          <p:nvPr/>
        </p:nvPicPr>
        <p:blipFill>
          <a:blip r:embed="rId2">
            <a:alphaModFix/>
          </a:blip>
          <a:stretch>
            <a:fillRect/>
          </a:stretch>
        </p:blipFill>
        <p:spPr>
          <a:xfrm>
            <a:off x="0" y="0"/>
            <a:ext cx="9144000" cy="5143500"/>
          </a:xfrm>
          <a:prstGeom prst="rect">
            <a:avLst/>
          </a:prstGeom>
          <a:noFill/>
          <a:ln>
            <a:noFill/>
          </a:ln>
        </p:spPr>
      </p:pic>
      <p:sp>
        <p:nvSpPr>
          <p:cNvPr id="50" name="Google Shape;50;p9"/>
          <p:cNvSpPr txBox="1">
            <a:spLocks noGrp="1"/>
          </p:cNvSpPr>
          <p:nvPr>
            <p:ph type="body" idx="1"/>
          </p:nvPr>
        </p:nvSpPr>
        <p:spPr>
          <a:xfrm>
            <a:off x="1592350" y="3640275"/>
            <a:ext cx="6562500" cy="519600"/>
          </a:xfrm>
          <a:prstGeom prst="rect">
            <a:avLst/>
          </a:prstGeom>
        </p:spPr>
        <p:txBody>
          <a:bodyPr spcFirstLastPara="1" wrap="square" lIns="91425" tIns="91425" rIns="91425" bIns="91425" anchor="t" anchorCtr="0">
            <a:noAutofit/>
          </a:bodyPr>
          <a:lstStyle>
            <a:lvl1pPr marL="457200" lvl="0" indent="-228600">
              <a:spcBef>
                <a:spcPts val="360"/>
              </a:spcBef>
              <a:spcAft>
                <a:spcPts val="0"/>
              </a:spcAft>
              <a:buClr>
                <a:srgbClr val="666666"/>
              </a:buClr>
              <a:buSzPts val="1600"/>
              <a:buNone/>
              <a:defRPr sz="1600" i="1">
                <a:solidFill>
                  <a:srgbClr val="666666"/>
                </a:solidFill>
              </a:defRPr>
            </a:lvl1pPr>
          </a:lstStyle>
          <a:p>
            <a:endParaRPr/>
          </a:p>
        </p:txBody>
      </p:sp>
      <p:sp>
        <p:nvSpPr>
          <p:cNvPr id="51" name="Google Shape;51;p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52" name="Google Shape;52;p9"/>
          <p:cNvCxnSpPr/>
          <p:nvPr/>
        </p:nvCxnSpPr>
        <p:spPr>
          <a:xfrm>
            <a:off x="1706950" y="3643125"/>
            <a:ext cx="6321300" cy="0"/>
          </a:xfrm>
          <a:prstGeom prst="straightConnector1">
            <a:avLst/>
          </a:prstGeom>
          <a:noFill/>
          <a:ln w="9525" cap="flat" cmpd="sng">
            <a:solidFill>
              <a:srgbClr val="CCCCCC"/>
            </a:solidFill>
            <a:prstDash val="solid"/>
            <a:round/>
            <a:headEnd type="none" w="med" len="med"/>
            <a:tailEnd type="none" w="med" len="med"/>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 Closed book">
  <p:cSld name="BLANK_1_1">
    <p:spTree>
      <p:nvGrpSpPr>
        <p:cNvPr id="1" name="Shape 63"/>
        <p:cNvGrpSpPr/>
        <p:nvPr/>
      </p:nvGrpSpPr>
      <p:grpSpPr>
        <a:xfrm>
          <a:off x="0" y="0"/>
          <a:ext cx="0" cy="0"/>
          <a:chOff x="0" y="0"/>
          <a:chExt cx="0" cy="0"/>
        </a:xfrm>
      </p:grpSpPr>
      <p:pic>
        <p:nvPicPr>
          <p:cNvPr id="64" name="Google Shape;64;p13"/>
          <p:cNvPicPr preferRelativeResize="0"/>
          <p:nvPr/>
        </p:nvPicPr>
        <p:blipFill rotWithShape="1">
          <a:blip r:embed="rId2">
            <a:alphaModFix/>
          </a:blip>
          <a:srcRect/>
          <a:stretch/>
        </p:blipFill>
        <p:spPr>
          <a:xfrm flipH="1">
            <a:off x="672713" y="333900"/>
            <a:ext cx="7798575" cy="480960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blipFill>
          <a:blip r:embed="rId8">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556175" y="719375"/>
            <a:ext cx="6616800" cy="6999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dk1"/>
              </a:buClr>
              <a:buSzPts val="2400"/>
              <a:buFont typeface="Oswald"/>
              <a:buNone/>
              <a:defRPr sz="2400" b="1">
                <a:solidFill>
                  <a:schemeClr val="dk1"/>
                </a:solidFill>
                <a:latin typeface="Oswald"/>
                <a:ea typeface="Oswald"/>
                <a:cs typeface="Oswald"/>
                <a:sym typeface="Oswald"/>
              </a:defRPr>
            </a:lvl1pPr>
            <a:lvl2pPr lvl="1">
              <a:spcBef>
                <a:spcPts val="0"/>
              </a:spcBef>
              <a:spcAft>
                <a:spcPts val="0"/>
              </a:spcAft>
              <a:buClr>
                <a:schemeClr val="dk1"/>
              </a:buClr>
              <a:buSzPts val="2400"/>
              <a:buFont typeface="Oswald"/>
              <a:buNone/>
              <a:defRPr sz="2400" b="1">
                <a:solidFill>
                  <a:schemeClr val="dk1"/>
                </a:solidFill>
                <a:latin typeface="Oswald"/>
                <a:ea typeface="Oswald"/>
                <a:cs typeface="Oswald"/>
                <a:sym typeface="Oswald"/>
              </a:defRPr>
            </a:lvl2pPr>
            <a:lvl3pPr lvl="2">
              <a:spcBef>
                <a:spcPts val="0"/>
              </a:spcBef>
              <a:spcAft>
                <a:spcPts val="0"/>
              </a:spcAft>
              <a:buClr>
                <a:schemeClr val="dk1"/>
              </a:buClr>
              <a:buSzPts val="2400"/>
              <a:buFont typeface="Oswald"/>
              <a:buNone/>
              <a:defRPr sz="2400" b="1">
                <a:solidFill>
                  <a:schemeClr val="dk1"/>
                </a:solidFill>
                <a:latin typeface="Oswald"/>
                <a:ea typeface="Oswald"/>
                <a:cs typeface="Oswald"/>
                <a:sym typeface="Oswald"/>
              </a:defRPr>
            </a:lvl3pPr>
            <a:lvl4pPr lvl="3">
              <a:spcBef>
                <a:spcPts val="0"/>
              </a:spcBef>
              <a:spcAft>
                <a:spcPts val="0"/>
              </a:spcAft>
              <a:buClr>
                <a:schemeClr val="dk1"/>
              </a:buClr>
              <a:buSzPts val="2400"/>
              <a:buFont typeface="Oswald"/>
              <a:buNone/>
              <a:defRPr sz="2400" b="1">
                <a:solidFill>
                  <a:schemeClr val="dk1"/>
                </a:solidFill>
                <a:latin typeface="Oswald"/>
                <a:ea typeface="Oswald"/>
                <a:cs typeface="Oswald"/>
                <a:sym typeface="Oswald"/>
              </a:defRPr>
            </a:lvl4pPr>
            <a:lvl5pPr lvl="4">
              <a:spcBef>
                <a:spcPts val="0"/>
              </a:spcBef>
              <a:spcAft>
                <a:spcPts val="0"/>
              </a:spcAft>
              <a:buClr>
                <a:schemeClr val="dk1"/>
              </a:buClr>
              <a:buSzPts val="2400"/>
              <a:buFont typeface="Oswald"/>
              <a:buNone/>
              <a:defRPr sz="2400" b="1">
                <a:solidFill>
                  <a:schemeClr val="dk1"/>
                </a:solidFill>
                <a:latin typeface="Oswald"/>
                <a:ea typeface="Oswald"/>
                <a:cs typeface="Oswald"/>
                <a:sym typeface="Oswald"/>
              </a:defRPr>
            </a:lvl5pPr>
            <a:lvl6pPr lvl="5">
              <a:spcBef>
                <a:spcPts val="0"/>
              </a:spcBef>
              <a:spcAft>
                <a:spcPts val="0"/>
              </a:spcAft>
              <a:buClr>
                <a:schemeClr val="dk1"/>
              </a:buClr>
              <a:buSzPts val="2400"/>
              <a:buFont typeface="Oswald"/>
              <a:buNone/>
              <a:defRPr sz="2400" b="1">
                <a:solidFill>
                  <a:schemeClr val="dk1"/>
                </a:solidFill>
                <a:latin typeface="Oswald"/>
                <a:ea typeface="Oswald"/>
                <a:cs typeface="Oswald"/>
                <a:sym typeface="Oswald"/>
              </a:defRPr>
            </a:lvl6pPr>
            <a:lvl7pPr lvl="6">
              <a:spcBef>
                <a:spcPts val="0"/>
              </a:spcBef>
              <a:spcAft>
                <a:spcPts val="0"/>
              </a:spcAft>
              <a:buClr>
                <a:schemeClr val="dk1"/>
              </a:buClr>
              <a:buSzPts val="2400"/>
              <a:buFont typeface="Oswald"/>
              <a:buNone/>
              <a:defRPr sz="2400" b="1">
                <a:solidFill>
                  <a:schemeClr val="dk1"/>
                </a:solidFill>
                <a:latin typeface="Oswald"/>
                <a:ea typeface="Oswald"/>
                <a:cs typeface="Oswald"/>
                <a:sym typeface="Oswald"/>
              </a:defRPr>
            </a:lvl7pPr>
            <a:lvl8pPr lvl="7">
              <a:spcBef>
                <a:spcPts val="0"/>
              </a:spcBef>
              <a:spcAft>
                <a:spcPts val="0"/>
              </a:spcAft>
              <a:buClr>
                <a:schemeClr val="dk1"/>
              </a:buClr>
              <a:buSzPts val="2400"/>
              <a:buFont typeface="Oswald"/>
              <a:buNone/>
              <a:defRPr sz="2400" b="1">
                <a:solidFill>
                  <a:schemeClr val="dk1"/>
                </a:solidFill>
                <a:latin typeface="Oswald"/>
                <a:ea typeface="Oswald"/>
                <a:cs typeface="Oswald"/>
                <a:sym typeface="Oswald"/>
              </a:defRPr>
            </a:lvl8pPr>
            <a:lvl9pPr lvl="8">
              <a:spcBef>
                <a:spcPts val="0"/>
              </a:spcBef>
              <a:spcAft>
                <a:spcPts val="0"/>
              </a:spcAft>
              <a:buClr>
                <a:schemeClr val="dk1"/>
              </a:buClr>
              <a:buSzPts val="2400"/>
              <a:buFont typeface="Oswald"/>
              <a:buNone/>
              <a:defRPr sz="2400" b="1">
                <a:solidFill>
                  <a:schemeClr val="dk1"/>
                </a:solidFill>
                <a:latin typeface="Oswald"/>
                <a:ea typeface="Oswald"/>
                <a:cs typeface="Oswald"/>
                <a:sym typeface="Oswald"/>
              </a:defRPr>
            </a:lvl9pPr>
          </a:lstStyle>
          <a:p>
            <a:endParaRPr/>
          </a:p>
        </p:txBody>
      </p:sp>
      <p:sp>
        <p:nvSpPr>
          <p:cNvPr id="7" name="Google Shape;7;p1"/>
          <p:cNvSpPr txBox="1">
            <a:spLocks noGrp="1"/>
          </p:cNvSpPr>
          <p:nvPr>
            <p:ph type="body" idx="1"/>
          </p:nvPr>
        </p:nvSpPr>
        <p:spPr>
          <a:xfrm>
            <a:off x="1556175" y="1378821"/>
            <a:ext cx="6616800" cy="30423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dk1"/>
              </a:buClr>
              <a:buSzPts val="3000"/>
              <a:buFont typeface="Tinos"/>
              <a:buChar char="◈"/>
              <a:defRPr sz="3000">
                <a:solidFill>
                  <a:schemeClr val="dk1"/>
                </a:solidFill>
                <a:latin typeface="Tinos"/>
                <a:ea typeface="Tinos"/>
                <a:cs typeface="Tinos"/>
                <a:sym typeface="Tinos"/>
              </a:defRPr>
            </a:lvl1pPr>
            <a:lvl2pPr marL="914400" lvl="1" indent="-381000">
              <a:spcBef>
                <a:spcPts val="0"/>
              </a:spcBef>
              <a:spcAft>
                <a:spcPts val="0"/>
              </a:spcAft>
              <a:buClr>
                <a:schemeClr val="dk1"/>
              </a:buClr>
              <a:buSzPts val="2400"/>
              <a:buFont typeface="Tinos"/>
              <a:buChar char="◆"/>
              <a:defRPr sz="2400">
                <a:solidFill>
                  <a:schemeClr val="dk1"/>
                </a:solidFill>
                <a:latin typeface="Tinos"/>
                <a:ea typeface="Tinos"/>
                <a:cs typeface="Tinos"/>
                <a:sym typeface="Tinos"/>
              </a:defRPr>
            </a:lvl2pPr>
            <a:lvl3pPr marL="1371600" lvl="2" indent="-381000">
              <a:spcBef>
                <a:spcPts val="0"/>
              </a:spcBef>
              <a:spcAft>
                <a:spcPts val="0"/>
              </a:spcAft>
              <a:buClr>
                <a:schemeClr val="dk1"/>
              </a:buClr>
              <a:buSzPts val="2400"/>
              <a:buFont typeface="Tinos"/>
              <a:buChar char="◇"/>
              <a:defRPr sz="2400">
                <a:solidFill>
                  <a:schemeClr val="dk1"/>
                </a:solidFill>
                <a:latin typeface="Tinos"/>
                <a:ea typeface="Tinos"/>
                <a:cs typeface="Tinos"/>
                <a:sym typeface="Tinos"/>
              </a:defRPr>
            </a:lvl3pPr>
            <a:lvl4pPr marL="1828800" lvl="3" indent="-3429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4pPr>
            <a:lvl5pPr marL="2286000" lvl="4" indent="-3429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5pPr>
            <a:lvl6pPr marL="2743200" lvl="5" indent="-3429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6pPr>
            <a:lvl7pPr marL="3200400" lvl="6" indent="-3429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7pPr>
            <a:lvl8pPr marL="3657600" lvl="7" indent="-3429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8pPr>
            <a:lvl9pPr marL="4114800" lvl="8" indent="-342900">
              <a:spcBef>
                <a:spcPts val="0"/>
              </a:spcBef>
              <a:spcAft>
                <a:spcPts val="0"/>
              </a:spcAft>
              <a:buClr>
                <a:schemeClr val="dk1"/>
              </a:buClr>
              <a:buSzPts val="1800"/>
              <a:buFont typeface="Tinos"/>
              <a:buChar char="⬦"/>
              <a:defRPr sz="1800">
                <a:solidFill>
                  <a:schemeClr val="dk1"/>
                </a:solidFill>
                <a:latin typeface="Tinos"/>
                <a:ea typeface="Tinos"/>
                <a:cs typeface="Tinos"/>
                <a:sym typeface="Tinos"/>
              </a:defRPr>
            </a:lvl9pPr>
          </a:lstStyle>
          <a:p>
            <a:endParaRPr/>
          </a:p>
        </p:txBody>
      </p:sp>
      <p:sp>
        <p:nvSpPr>
          <p:cNvPr id="8" name="Google Shape;8;p1"/>
          <p:cNvSpPr txBox="1">
            <a:spLocks noGrp="1"/>
          </p:cNvSpPr>
          <p:nvPr>
            <p:ph type="sldNum" idx="12"/>
          </p:nvPr>
        </p:nvSpPr>
        <p:spPr>
          <a:xfrm>
            <a:off x="7899350" y="4098426"/>
            <a:ext cx="548700" cy="393600"/>
          </a:xfrm>
          <a:prstGeom prst="rect">
            <a:avLst/>
          </a:prstGeom>
          <a:noFill/>
          <a:ln>
            <a:noFill/>
          </a:ln>
        </p:spPr>
        <p:txBody>
          <a:bodyPr spcFirstLastPara="1" wrap="square" lIns="91425" tIns="91425" rIns="91425" bIns="91425" anchor="ctr" anchorCtr="0">
            <a:noAutofit/>
          </a:bodyPr>
          <a:lstStyle>
            <a:lvl1pPr lvl="0" algn="r">
              <a:buNone/>
              <a:defRPr sz="1200">
                <a:solidFill>
                  <a:schemeClr val="dk2"/>
                </a:solidFill>
                <a:latin typeface="Tinos"/>
                <a:ea typeface="Tinos"/>
                <a:cs typeface="Tinos"/>
                <a:sym typeface="Tinos"/>
              </a:defRPr>
            </a:lvl1pPr>
            <a:lvl2pPr lvl="1" algn="r">
              <a:buNone/>
              <a:defRPr sz="1200">
                <a:solidFill>
                  <a:schemeClr val="dk2"/>
                </a:solidFill>
                <a:latin typeface="Tinos"/>
                <a:ea typeface="Tinos"/>
                <a:cs typeface="Tinos"/>
                <a:sym typeface="Tinos"/>
              </a:defRPr>
            </a:lvl2pPr>
            <a:lvl3pPr lvl="2" algn="r">
              <a:buNone/>
              <a:defRPr sz="1200">
                <a:solidFill>
                  <a:schemeClr val="dk2"/>
                </a:solidFill>
                <a:latin typeface="Tinos"/>
                <a:ea typeface="Tinos"/>
                <a:cs typeface="Tinos"/>
                <a:sym typeface="Tinos"/>
              </a:defRPr>
            </a:lvl3pPr>
            <a:lvl4pPr lvl="3" algn="r">
              <a:buNone/>
              <a:defRPr sz="1200">
                <a:solidFill>
                  <a:schemeClr val="dk2"/>
                </a:solidFill>
                <a:latin typeface="Tinos"/>
                <a:ea typeface="Tinos"/>
                <a:cs typeface="Tinos"/>
                <a:sym typeface="Tinos"/>
              </a:defRPr>
            </a:lvl4pPr>
            <a:lvl5pPr lvl="4" algn="r">
              <a:buNone/>
              <a:defRPr sz="1200">
                <a:solidFill>
                  <a:schemeClr val="dk2"/>
                </a:solidFill>
                <a:latin typeface="Tinos"/>
                <a:ea typeface="Tinos"/>
                <a:cs typeface="Tinos"/>
                <a:sym typeface="Tinos"/>
              </a:defRPr>
            </a:lvl5pPr>
            <a:lvl6pPr lvl="5" algn="r">
              <a:buNone/>
              <a:defRPr sz="1200">
                <a:solidFill>
                  <a:schemeClr val="dk2"/>
                </a:solidFill>
                <a:latin typeface="Tinos"/>
                <a:ea typeface="Tinos"/>
                <a:cs typeface="Tinos"/>
                <a:sym typeface="Tinos"/>
              </a:defRPr>
            </a:lvl6pPr>
            <a:lvl7pPr lvl="6" algn="r">
              <a:buNone/>
              <a:defRPr sz="1200">
                <a:solidFill>
                  <a:schemeClr val="dk2"/>
                </a:solidFill>
                <a:latin typeface="Tinos"/>
                <a:ea typeface="Tinos"/>
                <a:cs typeface="Tinos"/>
                <a:sym typeface="Tinos"/>
              </a:defRPr>
            </a:lvl7pPr>
            <a:lvl8pPr lvl="7" algn="r">
              <a:buNone/>
              <a:defRPr sz="1200">
                <a:solidFill>
                  <a:schemeClr val="dk2"/>
                </a:solidFill>
                <a:latin typeface="Tinos"/>
                <a:ea typeface="Tinos"/>
                <a:cs typeface="Tinos"/>
                <a:sym typeface="Tinos"/>
              </a:defRPr>
            </a:lvl8pPr>
            <a:lvl9pPr lvl="8" algn="r">
              <a:buNone/>
              <a:defRPr sz="1200">
                <a:solidFill>
                  <a:schemeClr val="dk2"/>
                </a:solidFill>
                <a:latin typeface="Tinos"/>
                <a:ea typeface="Tinos"/>
                <a:cs typeface="Tinos"/>
                <a:sym typeface="Tino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2" r:id="rId3"/>
    <p:sldLayoutId id="2147483654" r:id="rId4"/>
    <p:sldLayoutId id="2147483655" r:id="rId5"/>
    <p:sldLayoutId id="2147483659" r:id="rId6"/>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vbpl.vn/botuphap/pages/vbpq-timkiem.aspx?type=0&amp;s=1&amp;Keyword=72/2006/QH11&amp;SearchIn=Title,Title1&amp;IsRec=1&amp;pv=0"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4"/>
          <p:cNvSpPr txBox="1">
            <a:spLocks noGrp="1"/>
          </p:cNvSpPr>
          <p:nvPr>
            <p:ph type="ctrTitle"/>
          </p:nvPr>
        </p:nvSpPr>
        <p:spPr>
          <a:xfrm>
            <a:off x="1265582" y="410817"/>
            <a:ext cx="7050157" cy="4101547"/>
          </a:xfrm>
          <a:prstGeom prst="rect">
            <a:avLst/>
          </a:prstGeom>
        </p:spPr>
        <p:txBody>
          <a:bodyPr spcFirstLastPara="1" wrap="square" lIns="91425" tIns="91425" rIns="91425" bIns="91425" anchor="ctr" anchorCtr="0">
            <a:noAutofit/>
          </a:bodyPr>
          <a:lstStyle/>
          <a:p>
            <a:pPr algn="ctr">
              <a:lnSpc>
                <a:spcPct val="120000"/>
              </a:lnSpc>
            </a:pPr>
            <a:r>
              <a:rPr lang="en-US" sz="1300" u="sng" dirty="0" smtClean="0">
                <a:solidFill>
                  <a:srgbClr val="002060"/>
                </a:solidFill>
              </a:rPr>
              <a:t/>
            </a:r>
            <a:br>
              <a:rPr lang="en-US" sz="1300" u="sng" dirty="0" smtClean="0">
                <a:solidFill>
                  <a:srgbClr val="002060"/>
                </a:solidFill>
              </a:rPr>
            </a:br>
            <a:r>
              <a:rPr lang="en-US" sz="1300" u="sng" dirty="0" smtClean="0">
                <a:solidFill>
                  <a:srgbClr val="002060"/>
                </a:solidFill>
              </a:rPr>
              <a:t/>
            </a:r>
            <a:br>
              <a:rPr lang="en-US" sz="1300" u="sng" dirty="0" smtClean="0">
                <a:solidFill>
                  <a:srgbClr val="002060"/>
                </a:solidFill>
              </a:rPr>
            </a:br>
            <a:r>
              <a:rPr lang="en-US" sz="1300" u="sng" dirty="0" smtClean="0">
                <a:solidFill>
                  <a:srgbClr val="002060"/>
                </a:solidFill>
              </a:rPr>
              <a:t/>
            </a:r>
            <a:br>
              <a:rPr lang="en-US" sz="1300" u="sng" dirty="0" smtClean="0">
                <a:solidFill>
                  <a:srgbClr val="002060"/>
                </a:solidFill>
              </a:rPr>
            </a:br>
            <a:r>
              <a:rPr lang="en-US" sz="1300" u="sng" dirty="0">
                <a:solidFill>
                  <a:srgbClr val="002060"/>
                </a:solidFill>
              </a:rPr>
              <a:t/>
            </a:r>
            <a:br>
              <a:rPr lang="en-US" sz="1300" u="sng" dirty="0">
                <a:solidFill>
                  <a:srgbClr val="002060"/>
                </a:solidFill>
              </a:rPr>
            </a:br>
            <a:r>
              <a:rPr lang="en-US" sz="1300" u="sng" dirty="0" smtClean="0">
                <a:solidFill>
                  <a:srgbClr val="002060"/>
                </a:solidFill>
              </a:rPr>
              <a:t/>
            </a:r>
            <a:br>
              <a:rPr lang="en-US" sz="1300" u="sng" dirty="0" smtClean="0">
                <a:solidFill>
                  <a:srgbClr val="002060"/>
                </a:solidFill>
              </a:rPr>
            </a:br>
            <a:r>
              <a:rPr lang="en-US" sz="1300" u="sng" dirty="0" err="1" smtClean="0">
                <a:solidFill>
                  <a:srgbClr val="002060"/>
                </a:solidFill>
              </a:rPr>
              <a:t>Cục</a:t>
            </a:r>
            <a:r>
              <a:rPr lang="en-US" sz="1300" u="sng" dirty="0" smtClean="0">
                <a:solidFill>
                  <a:srgbClr val="002060"/>
                </a:solidFill>
              </a:rPr>
              <a:t> </a:t>
            </a:r>
            <a:r>
              <a:rPr lang="en-US" sz="1300" u="sng" dirty="0" err="1">
                <a:solidFill>
                  <a:srgbClr val="002060"/>
                </a:solidFill>
              </a:rPr>
              <a:t>Quản</a:t>
            </a:r>
            <a:r>
              <a:rPr lang="en-US" sz="1300" u="sng" dirty="0">
                <a:solidFill>
                  <a:srgbClr val="002060"/>
                </a:solidFill>
              </a:rPr>
              <a:t> </a:t>
            </a:r>
            <a:r>
              <a:rPr lang="en-US" sz="1300" u="sng" dirty="0" err="1">
                <a:solidFill>
                  <a:srgbClr val="002060"/>
                </a:solidFill>
              </a:rPr>
              <a:t>lý</a:t>
            </a:r>
            <a:r>
              <a:rPr lang="en-US" sz="1300" u="sng" dirty="0">
                <a:solidFill>
                  <a:srgbClr val="002060"/>
                </a:solidFill>
              </a:rPr>
              <a:t> </a:t>
            </a:r>
            <a:r>
              <a:rPr lang="en-US" sz="1300" u="sng" dirty="0" err="1">
                <a:solidFill>
                  <a:srgbClr val="002060"/>
                </a:solidFill>
              </a:rPr>
              <a:t>lao</a:t>
            </a:r>
            <a:r>
              <a:rPr lang="en-US" sz="1300" u="sng" dirty="0">
                <a:solidFill>
                  <a:srgbClr val="002060"/>
                </a:solidFill>
              </a:rPr>
              <a:t> </a:t>
            </a:r>
            <a:r>
              <a:rPr lang="en-US" sz="1300" u="sng" dirty="0" err="1">
                <a:solidFill>
                  <a:srgbClr val="002060"/>
                </a:solidFill>
              </a:rPr>
              <a:t>động</a:t>
            </a:r>
            <a:r>
              <a:rPr lang="en-US" sz="1300" u="sng" dirty="0">
                <a:solidFill>
                  <a:srgbClr val="002060"/>
                </a:solidFill>
              </a:rPr>
              <a:t> </a:t>
            </a:r>
            <a:r>
              <a:rPr lang="en-US" sz="1300" u="sng" dirty="0" err="1">
                <a:solidFill>
                  <a:srgbClr val="002060"/>
                </a:solidFill>
              </a:rPr>
              <a:t>ngoài</a:t>
            </a:r>
            <a:r>
              <a:rPr lang="en-US" sz="1300" u="sng" dirty="0">
                <a:solidFill>
                  <a:srgbClr val="002060"/>
                </a:solidFill>
              </a:rPr>
              <a:t> </a:t>
            </a:r>
            <a:r>
              <a:rPr lang="en-US" sz="1300" u="sng" dirty="0" err="1" smtClean="0">
                <a:solidFill>
                  <a:srgbClr val="002060"/>
                </a:solidFill>
              </a:rPr>
              <a:t>nước</a:t>
            </a:r>
            <a:r>
              <a:rPr lang="en-US" sz="1300" u="sng" dirty="0" smtClean="0">
                <a:solidFill>
                  <a:srgbClr val="002060"/>
                </a:solidFill>
              </a:rPr>
              <a:t> - </a:t>
            </a:r>
            <a:r>
              <a:rPr lang="en-US" sz="1300" u="sng" dirty="0" err="1">
                <a:solidFill>
                  <a:srgbClr val="002060"/>
                </a:solidFill>
              </a:rPr>
              <a:t>Bộ</a:t>
            </a:r>
            <a:r>
              <a:rPr lang="en-US" sz="1300" u="sng" dirty="0">
                <a:solidFill>
                  <a:srgbClr val="002060"/>
                </a:solidFill>
              </a:rPr>
              <a:t> </a:t>
            </a:r>
            <a:r>
              <a:rPr lang="en-US" sz="1300" u="sng" dirty="0" err="1">
                <a:solidFill>
                  <a:srgbClr val="002060"/>
                </a:solidFill>
              </a:rPr>
              <a:t>lao</a:t>
            </a:r>
            <a:r>
              <a:rPr lang="en-US" sz="1300" u="sng" dirty="0">
                <a:solidFill>
                  <a:srgbClr val="002060"/>
                </a:solidFill>
              </a:rPr>
              <a:t> </a:t>
            </a:r>
            <a:r>
              <a:rPr lang="en-US" sz="1300" u="sng" dirty="0" err="1" smtClean="0">
                <a:solidFill>
                  <a:srgbClr val="002060"/>
                </a:solidFill>
              </a:rPr>
              <a:t>động</a:t>
            </a:r>
            <a:r>
              <a:rPr lang="en-US" sz="1300" u="sng" dirty="0" smtClean="0">
                <a:solidFill>
                  <a:srgbClr val="002060"/>
                </a:solidFill>
              </a:rPr>
              <a:t> - </a:t>
            </a:r>
            <a:r>
              <a:rPr lang="en-US" sz="1300" u="sng" dirty="0" err="1" smtClean="0">
                <a:solidFill>
                  <a:srgbClr val="002060"/>
                </a:solidFill>
              </a:rPr>
              <a:t>Thương</a:t>
            </a:r>
            <a:r>
              <a:rPr lang="en-US" sz="1300" u="sng" dirty="0" smtClean="0">
                <a:solidFill>
                  <a:srgbClr val="002060"/>
                </a:solidFill>
              </a:rPr>
              <a:t> </a:t>
            </a:r>
            <a:r>
              <a:rPr lang="en-US" sz="1300" u="sng" dirty="0" err="1">
                <a:solidFill>
                  <a:srgbClr val="002060"/>
                </a:solidFill>
              </a:rPr>
              <a:t>binh</a:t>
            </a:r>
            <a:r>
              <a:rPr lang="en-US" sz="1300" u="sng" dirty="0">
                <a:solidFill>
                  <a:srgbClr val="002060"/>
                </a:solidFill>
              </a:rPr>
              <a:t> </a:t>
            </a:r>
            <a:r>
              <a:rPr lang="en-US" sz="1300" u="sng" dirty="0" err="1">
                <a:solidFill>
                  <a:srgbClr val="002060"/>
                </a:solidFill>
              </a:rPr>
              <a:t>và</a:t>
            </a:r>
            <a:r>
              <a:rPr lang="en-US" sz="1300" u="sng" dirty="0">
                <a:solidFill>
                  <a:srgbClr val="002060"/>
                </a:solidFill>
              </a:rPr>
              <a:t> </a:t>
            </a:r>
            <a:r>
              <a:rPr lang="en-US" sz="1300" u="sng" dirty="0" err="1">
                <a:solidFill>
                  <a:srgbClr val="002060"/>
                </a:solidFill>
              </a:rPr>
              <a:t>Xã</a:t>
            </a:r>
            <a:r>
              <a:rPr lang="en-US" sz="1300" u="sng" dirty="0">
                <a:solidFill>
                  <a:srgbClr val="002060"/>
                </a:solidFill>
              </a:rPr>
              <a:t> </a:t>
            </a:r>
            <a:r>
              <a:rPr lang="en-US" sz="1300" u="sng" dirty="0" err="1" smtClean="0">
                <a:solidFill>
                  <a:srgbClr val="002060"/>
                </a:solidFill>
              </a:rPr>
              <a:t>hội</a:t>
            </a:r>
            <a:r>
              <a:rPr lang="en-US" sz="1300" u="sng" dirty="0" smtClean="0"/>
              <a:t/>
            </a:r>
            <a:br>
              <a:rPr lang="en-US" sz="1300" u="sng" dirty="0" smtClean="0"/>
            </a:br>
            <a:r>
              <a:rPr lang="en-US" sz="1800" dirty="0" smtClean="0"/>
              <a:t/>
            </a:r>
            <a:br>
              <a:rPr lang="en-US" sz="1800" dirty="0" smtClean="0"/>
            </a:br>
            <a:r>
              <a:rPr lang="en-US" sz="1800" dirty="0" smtClean="0"/>
              <a:t/>
            </a:r>
            <a:br>
              <a:rPr lang="en-US" sz="1800" dirty="0" smtClean="0"/>
            </a:br>
            <a:r>
              <a:rPr lang="en-US" sz="1800" dirty="0" smtClean="0"/>
              <a:t>BÀI 1</a:t>
            </a:r>
            <a:br>
              <a:rPr lang="en-US" sz="1800" dirty="0" smtClean="0"/>
            </a:br>
            <a:r>
              <a:rPr lang="en-US" sz="1800" dirty="0" smtClean="0"/>
              <a:t/>
            </a:r>
            <a:br>
              <a:rPr lang="en-US" sz="1800" dirty="0" smtClean="0"/>
            </a:br>
            <a:r>
              <a:rPr lang="en-US" sz="1800" dirty="0" smtClean="0"/>
              <a:t>“TỔNG QUAN </a:t>
            </a:r>
            <a:r>
              <a:rPr lang="en-US" sz="1800" dirty="0"/>
              <a:t>TÌNH HÌNH ĐƯA LAO ĐỘNG ĐI LÀM VIỆC Ở NƯỚC NGOÀI </a:t>
            </a:r>
            <a:r>
              <a:rPr lang="en-US" sz="1800" dirty="0" smtClean="0"/>
              <a:t/>
            </a:r>
            <a:br>
              <a:rPr lang="en-US" sz="1800" dirty="0" smtClean="0"/>
            </a:br>
            <a:r>
              <a:rPr lang="en-US" sz="1800" dirty="0" smtClean="0"/>
              <a:t>&amp;</a:t>
            </a:r>
            <a:br>
              <a:rPr lang="en-US" sz="1800" dirty="0" smtClean="0"/>
            </a:br>
            <a:r>
              <a:rPr lang="en-US" sz="1800" dirty="0" smtClean="0"/>
              <a:t> </a:t>
            </a:r>
            <a:r>
              <a:rPr lang="en-US" sz="1800" dirty="0"/>
              <a:t>GIỚI THIỆU NHỮNG NỘI DUNG MỚI TRONG LUẬT </a:t>
            </a:r>
            <a:r>
              <a:rPr lang="en-US" sz="1800" dirty="0" smtClean="0"/>
              <a:t>VỀ NGƯỜI </a:t>
            </a:r>
            <a:r>
              <a:rPr lang="en-US" sz="1800" dirty="0"/>
              <a:t>LAO </a:t>
            </a:r>
            <a:r>
              <a:rPr lang="en-US" sz="1800" dirty="0" smtClean="0"/>
              <a:t>ĐỘNG</a:t>
            </a:r>
            <a:br>
              <a:rPr lang="en-US" sz="1800" dirty="0" smtClean="0"/>
            </a:br>
            <a:r>
              <a:rPr lang="en-US" sz="1800" dirty="0" smtClean="0"/>
              <a:t> </a:t>
            </a:r>
            <a:r>
              <a:rPr lang="en-US" sz="1800" dirty="0"/>
              <a:t>VIỆT NAM ĐI LÀM VIỆC Ở NƯỚC NGOÀI </a:t>
            </a:r>
            <a:r>
              <a:rPr lang="en-US" sz="1800" dirty="0" smtClean="0"/>
              <a:t>THEO </a:t>
            </a:r>
            <a:r>
              <a:rPr lang="en-US" sz="1800" dirty="0"/>
              <a:t>HỢP </a:t>
            </a:r>
            <a:r>
              <a:rPr lang="en-US" sz="1800" dirty="0" smtClean="0"/>
              <a:t>ĐỒNG”</a:t>
            </a:r>
            <a:r>
              <a:rPr lang="en-US" sz="2000" dirty="0" smtClean="0"/>
              <a:t/>
            </a:r>
            <a:br>
              <a:rPr lang="en-US" sz="2000" dirty="0" smtClean="0"/>
            </a:br>
            <a:r>
              <a:rPr lang="en-US" sz="2000" dirty="0" smtClean="0"/>
              <a:t/>
            </a:r>
            <a:br>
              <a:rPr lang="en-US" sz="2000" dirty="0" smtClean="0"/>
            </a:br>
            <a:r>
              <a:rPr lang="en-US" sz="1500" dirty="0"/>
              <a:t/>
            </a:r>
            <a:br>
              <a:rPr lang="en-US" sz="1500" dirty="0"/>
            </a:br>
            <a:r>
              <a:rPr lang="en-US" sz="1500" dirty="0" smtClean="0"/>
              <a:t/>
            </a:r>
            <a:br>
              <a:rPr lang="en-US" sz="1500" dirty="0" smtClean="0"/>
            </a:br>
            <a:r>
              <a:rPr lang="en-US" sz="1500" dirty="0"/>
              <a:t/>
            </a:r>
            <a:br>
              <a:rPr lang="en-US" sz="1500" dirty="0"/>
            </a:br>
            <a:r>
              <a:rPr lang="en-US" sz="1500" dirty="0" smtClean="0"/>
              <a:t/>
            </a:r>
            <a:br>
              <a:rPr lang="en-US" sz="1500" dirty="0" smtClean="0"/>
            </a:br>
            <a:r>
              <a:rPr lang="en-US" sz="1500" dirty="0"/>
              <a:t/>
            </a:r>
            <a:br>
              <a:rPr lang="en-US" sz="1500" dirty="0"/>
            </a:br>
            <a:r>
              <a:rPr lang="en-US" sz="1500" dirty="0"/>
              <a:t/>
            </a:r>
            <a:br>
              <a:rPr lang="en-US" sz="1500" dirty="0"/>
            </a:br>
            <a:endParaRPr sz="1500" dirty="0"/>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682486"/>
            <a:ext cx="6685722" cy="450575"/>
          </a:xfrm>
          <a:prstGeom prst="rect">
            <a:avLst/>
          </a:prstGeom>
        </p:spPr>
        <p:txBody>
          <a:bodyPr spcFirstLastPara="1" wrap="square" lIns="91425" tIns="91425" rIns="91425" bIns="91425" anchor="b" anchorCtr="0">
            <a:noAutofit/>
          </a:bodyPr>
          <a:lstStyle/>
          <a:p>
            <a:pPr algn="ctr" fontAlgn="base"/>
            <a:r>
              <a:rPr lang="nl-NL" sz="1600" dirty="0"/>
              <a:t>Chương II. </a:t>
            </a:r>
            <a:r>
              <a:rPr lang="nl-NL" sz="1600" dirty="0" smtClean="0"/>
              <a:t>Mục 1  quy định về  doanh nghiệp hoạt động dịch vụ </a:t>
            </a:r>
            <a:r>
              <a:rPr lang="nl-NL" sz="1600" b="0" i="1" dirty="0" smtClean="0"/>
              <a:t>(tiếp)</a:t>
            </a:r>
            <a:endParaRPr lang="en-US" sz="1600" b="0" i="1" dirty="0"/>
          </a:p>
        </p:txBody>
      </p:sp>
      <p:sp>
        <p:nvSpPr>
          <p:cNvPr id="105" name="Google Shape;105;p19"/>
          <p:cNvSpPr txBox="1">
            <a:spLocks noGrp="1"/>
          </p:cNvSpPr>
          <p:nvPr>
            <p:ph type="body" idx="1"/>
          </p:nvPr>
        </p:nvSpPr>
        <p:spPr>
          <a:xfrm>
            <a:off x="1338471" y="1258956"/>
            <a:ext cx="6877878" cy="2839470"/>
          </a:xfrm>
          <a:prstGeom prst="rect">
            <a:avLst/>
          </a:prstGeom>
        </p:spPr>
        <p:txBody>
          <a:bodyPr spcFirstLastPara="1" wrap="square" lIns="91425" tIns="91425" rIns="91425" bIns="91425" anchor="t" anchorCtr="0">
            <a:noAutofit/>
          </a:bodyPr>
          <a:lstStyle/>
          <a:p>
            <a:pPr algn="just" fontAlgn="base"/>
            <a:r>
              <a:rPr lang="en-US" sz="1200" dirty="0" err="1" smtClean="0">
                <a:latin typeface="Times New Roman" panose="02020603050405020304" pitchFamily="18" charset="0"/>
                <a:cs typeface="Times New Roman" panose="02020603050405020304" pitchFamily="18" charset="0"/>
              </a:rPr>
              <a:t>Chuẩn</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nguồn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18): </a:t>
            </a:r>
            <a:r>
              <a:rPr lang="en-US" sz="1200" dirty="0" err="1" smtClean="0">
                <a:latin typeface="Times New Roman" panose="02020603050405020304" pitchFamily="18" charset="0"/>
                <a:cs typeface="Times New Roman" panose="02020603050405020304" pitchFamily="18" charset="0"/>
              </a:rPr>
              <a:t>Tạo</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đáp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ứng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cầu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về</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nguồn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động</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trực</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tiếp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hoặc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liên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kết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với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cơ</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sở</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dục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nghề</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tổ</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chức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và</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chỉ</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phí</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đào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pháp</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luật</a:t>
            </a:r>
            <a:r>
              <a:rPr lang="en-US" sz="1200" dirty="0" smtClean="0">
                <a:latin typeface="Times New Roman" panose="02020603050405020304" pitchFamily="18" charset="0"/>
                <a:cs typeface="Times New Roman" panose="02020603050405020304" pitchFamily="18" charset="0"/>
              </a:rPr>
              <a:t>;</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hồ</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sơ</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chuẩn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bị</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nguồn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lao</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động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theo</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quy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của</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Luật</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và</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Thông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tư</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số</a:t>
            </a: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21/2021/TT-BLĐTBXH.</a:t>
            </a:r>
            <a:endParaRPr lang="en-US" sz="1200" dirty="0">
              <a:latin typeface="Times New Roman" panose="02020603050405020304" pitchFamily="18" charset="0"/>
              <a:cs typeface="Times New Roman" panose="02020603050405020304" pitchFamily="18" charset="0"/>
            </a:endParaRPr>
          </a:p>
          <a:p>
            <a:pPr algn="just"/>
            <a:r>
              <a:rPr lang="en-US" sz="1200" dirty="0" err="1" smtClean="0">
                <a:latin typeface="Times New Roman" panose="02020603050405020304" pitchFamily="18" charset="0"/>
                <a:cs typeface="Times New Roman" panose="02020603050405020304" pitchFamily="18" charset="0"/>
              </a:rPr>
              <a:t>Hợp</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cung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ứng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19</a:t>
            </a:r>
            <a:r>
              <a:rPr lang="en-US" sz="1200" i="1"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Các</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điều</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kiện</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tối</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thiểu</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đối</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với</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từng</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thị</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trường</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ngành</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nghề</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công</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việc</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cụ</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thể</a:t>
            </a:r>
            <a:r>
              <a:rPr lang="en-US" sz="1200" dirty="0" smtClean="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a:t>
            </a:r>
            <a:r>
              <a:rPr lang="en-US" sz="1200" i="1" dirty="0" err="1" smtClean="0">
                <a:latin typeface="Times New Roman" panose="02020603050405020304" pitchFamily="18" charset="0"/>
                <a:cs typeface="Times New Roman" panose="02020603050405020304" pitchFamily="18" charset="0"/>
              </a:rPr>
              <a:t>quy</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định</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tại</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Thông</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tư</a:t>
            </a:r>
            <a:r>
              <a:rPr lang="en-US" sz="1200" i="1" dirty="0" smtClean="0">
                <a:latin typeface="Times New Roman" panose="02020603050405020304" pitchFamily="18" charset="0"/>
                <a:cs typeface="Times New Roman" panose="02020603050405020304" pitchFamily="18" charset="0"/>
              </a:rPr>
              <a:t> 21/2021/TT-BLĐTBXH).</a:t>
            </a:r>
            <a:endParaRPr lang="en-US" sz="1200" dirty="0">
              <a:latin typeface="Times New Roman" panose="02020603050405020304" pitchFamily="18" charset="0"/>
              <a:cs typeface="Times New Roman" panose="02020603050405020304" pitchFamily="18" charset="0"/>
            </a:endParaRPr>
          </a:p>
          <a:p>
            <a:pPr algn="just"/>
            <a:r>
              <a:rPr lang="en-US" sz="1200" dirty="0" err="1" smtClean="0">
                <a:latin typeface="Times New Roman" panose="02020603050405020304" pitchFamily="18" charset="0"/>
                <a:cs typeface="Times New Roman" panose="02020603050405020304" pitchFamily="18" charset="0"/>
              </a:rPr>
              <a:t>Đăng</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cung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ứng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20</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Hồ</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sơ</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đăng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ký</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hợp</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đồng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theo</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quy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tại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điểm</a:t>
            </a:r>
            <a:r>
              <a:rPr lang="en-US" sz="1200" i="1" dirty="0">
                <a:latin typeface="Times New Roman" panose="02020603050405020304" pitchFamily="18" charset="0"/>
                <a:cs typeface="Times New Roman" panose="02020603050405020304" pitchFamily="18" charset="0"/>
              </a:rPr>
              <a:t> a </a:t>
            </a:r>
            <a:r>
              <a:rPr lang="en-US" sz="1200" i="1" dirty="0" err="1">
                <a:latin typeface="Times New Roman" panose="02020603050405020304" pitchFamily="18" charset="0"/>
                <a:cs typeface="Times New Roman" panose="02020603050405020304" pitchFamily="18" charset="0"/>
              </a:rPr>
              <a:t>và</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điểm</a:t>
            </a:r>
            <a:r>
              <a:rPr lang="en-US" sz="1200" i="1" dirty="0">
                <a:latin typeface="Times New Roman" panose="02020603050405020304" pitchFamily="18" charset="0"/>
                <a:cs typeface="Times New Roman" panose="02020603050405020304" pitchFamily="18" charset="0"/>
              </a:rPr>
              <a:t> c </a:t>
            </a:r>
            <a:r>
              <a:rPr lang="en-US" sz="1200" i="1" dirty="0" err="1">
                <a:latin typeface="Times New Roman" panose="02020603050405020304" pitchFamily="18" charset="0"/>
                <a:cs typeface="Times New Roman" panose="02020603050405020304" pitchFamily="18" charset="0"/>
              </a:rPr>
              <a:t>khoản</a:t>
            </a:r>
            <a:r>
              <a:rPr lang="en-US" sz="1200" i="1" dirty="0">
                <a:latin typeface="Times New Roman" panose="02020603050405020304" pitchFamily="18" charset="0"/>
                <a:cs typeface="Times New Roman" panose="02020603050405020304" pitchFamily="18" charset="0"/>
              </a:rPr>
              <a:t> 2 </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20 </a:t>
            </a:r>
            <a:r>
              <a:rPr lang="en-US" sz="1200" i="1" dirty="0" err="1">
                <a:latin typeface="Times New Roman" panose="02020603050405020304" pitchFamily="18" charset="0"/>
                <a:cs typeface="Times New Roman" panose="02020603050405020304" pitchFamily="18" charset="0"/>
              </a:rPr>
              <a:t>của</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Luật</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và</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Thông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tư</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số</a:t>
            </a: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21/2021/TT-BLĐTBXH.</a:t>
            </a:r>
            <a:endParaRPr lang="en-US" sz="1200" i="1"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10</a:t>
            </a:fld>
            <a:endParaRPr dirty="0"/>
          </a:p>
        </p:txBody>
      </p:sp>
    </p:spTree>
    <p:extLst>
      <p:ext uri="{BB962C8B-B14F-4D97-AF65-F5344CB8AC3E}">
        <p14:creationId xmlns:p14="http://schemas.microsoft.com/office/powerpoint/2010/main" val="3250804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682486"/>
            <a:ext cx="6685722" cy="450575"/>
          </a:xfrm>
          <a:prstGeom prst="rect">
            <a:avLst/>
          </a:prstGeom>
        </p:spPr>
        <p:txBody>
          <a:bodyPr spcFirstLastPara="1" wrap="square" lIns="91425" tIns="91425" rIns="91425" bIns="91425" anchor="b" anchorCtr="0">
            <a:noAutofit/>
          </a:bodyPr>
          <a:lstStyle/>
          <a:p>
            <a:pPr algn="ctr" fontAlgn="base"/>
            <a:r>
              <a:rPr lang="nl-NL" sz="1600" dirty="0"/>
              <a:t>Chương II. </a:t>
            </a:r>
            <a:r>
              <a:rPr lang="nl-NL" sz="1600" dirty="0" smtClean="0"/>
              <a:t>Mục 1  quy định về  doanh nghiệp hoạt động dịch vụ </a:t>
            </a:r>
            <a:r>
              <a:rPr lang="nl-NL" sz="1600" b="0" i="1" dirty="0" smtClean="0"/>
              <a:t>(tiếp)</a:t>
            </a:r>
            <a:endParaRPr lang="en-US" sz="1600" b="0" i="1" dirty="0"/>
          </a:p>
        </p:txBody>
      </p:sp>
      <p:sp>
        <p:nvSpPr>
          <p:cNvPr id="105" name="Google Shape;105;p19"/>
          <p:cNvSpPr txBox="1">
            <a:spLocks noGrp="1"/>
          </p:cNvSpPr>
          <p:nvPr>
            <p:ph type="body" idx="1"/>
          </p:nvPr>
        </p:nvSpPr>
        <p:spPr>
          <a:xfrm>
            <a:off x="1338470" y="1258956"/>
            <a:ext cx="6851373" cy="2981740"/>
          </a:xfrm>
          <a:prstGeom prst="rect">
            <a:avLst/>
          </a:prstGeom>
        </p:spPr>
        <p:txBody>
          <a:bodyPr spcFirstLastPara="1" wrap="square" lIns="91425" tIns="91425" rIns="91425" bIns="91425" anchor="t" anchorCtr="0">
            <a:noAutofit/>
          </a:bodyPr>
          <a:lstStyle/>
          <a:p>
            <a:pPr algn="just"/>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Việt</a:t>
            </a:r>
            <a:r>
              <a:rPr lang="en-US" sz="1200" dirty="0">
                <a:latin typeface="Times New Roman" panose="02020603050405020304" pitchFamily="18" charset="0"/>
                <a:cs typeface="Times New Roman" panose="02020603050405020304" pitchFamily="18" charset="0"/>
              </a:rPr>
              <a:t> Nam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21</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Mẫu</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hợp</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đồng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đưa</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người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lao</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động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Việt</a:t>
            </a:r>
            <a:r>
              <a:rPr lang="en-US" sz="1200" i="1" dirty="0">
                <a:latin typeface="Times New Roman" panose="02020603050405020304" pitchFamily="18" charset="0"/>
                <a:cs typeface="Times New Roman" panose="02020603050405020304" pitchFamily="18" charset="0"/>
              </a:rPr>
              <a:t> Nam </a:t>
            </a:r>
            <a:r>
              <a:rPr lang="en-US" sz="1200" i="1" dirty="0" err="1">
                <a:latin typeface="Times New Roman" panose="02020603050405020304" pitchFamily="18" charset="0"/>
                <a:cs typeface="Times New Roman" panose="02020603050405020304" pitchFamily="18" charset="0"/>
              </a:rPr>
              <a:t>đi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làm</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việc</a:t>
            </a:r>
            <a:r>
              <a:rPr lang="en-US" sz="1200" i="1" dirty="0">
                <a:latin typeface="Times New Roman" panose="02020603050405020304" pitchFamily="18" charset="0"/>
                <a:cs typeface="Times New Roman" panose="02020603050405020304" pitchFamily="18" charset="0"/>
              </a:rPr>
              <a:t> ở </a:t>
            </a:r>
            <a:r>
              <a:rPr lang="en-US" sz="1200" i="1" dirty="0" err="1">
                <a:latin typeface="Times New Roman" panose="02020603050405020304" pitchFamily="18" charset="0"/>
                <a:cs typeface="Times New Roman" panose="02020603050405020304" pitchFamily="18" charset="0"/>
              </a:rPr>
              <a:t>nước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ngoài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tại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Thông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tư</a:t>
            </a:r>
            <a:r>
              <a:rPr lang="en-US" sz="1200" i="1" dirty="0">
                <a:latin typeface="Times New Roman" panose="02020603050405020304" pitchFamily="18" charset="0"/>
                <a:cs typeface="Times New Roman" panose="02020603050405020304" pitchFamily="18" charset="0"/>
              </a:rPr>
              <a:t> 21/2021/TT-BTLĐTBXH</a:t>
            </a:r>
          </a:p>
          <a:p>
            <a:pPr algn="just"/>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môi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giới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môi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giới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22</a:t>
            </a:r>
            <a:r>
              <a:rPr lang="en-US" sz="1200" i="1" dirty="0" smtClean="0">
                <a:latin typeface="Times New Roman" panose="02020603050405020304" pitchFamily="18" charset="0"/>
                <a:cs typeface="Times New Roman" panose="02020603050405020304" pitchFamily="18" charset="0"/>
              </a:rPr>
              <a:t>):</a:t>
            </a:r>
            <a:r>
              <a:rPr lang="en-US" sz="1200" dirty="0" err="1">
                <a:latin typeface="Times New Roman" panose="02020603050405020304" pitchFamily="18" charset="0"/>
                <a:cs typeface="Times New Roman" panose="02020603050405020304" pitchFamily="18" charset="0"/>
              </a:rPr>
              <a:t>Thù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môi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giới</a:t>
            </a:r>
            <a:r>
              <a:rPr lang="en-US" sz="1200" dirty="0">
                <a:latin typeface="Times New Roman" panose="02020603050405020304" pitchFamily="18" charset="0"/>
                <a:cs typeface="Times New Roman" panose="02020603050405020304" pitchFamily="18" charset="0"/>
              </a:rPr>
              <a:t> do </a:t>
            </a:r>
            <a:r>
              <a:rPr lang="en-US" sz="1200" dirty="0" err="1">
                <a:latin typeface="Times New Roman" panose="02020603050405020304" pitchFamily="18" charset="0"/>
                <a:cs typeface="Times New Roman" panose="02020603050405020304" pitchFamily="18" charset="0"/>
              </a:rPr>
              <a:t>hai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bên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thỏa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thuận</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nhưng</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vượt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quá</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mức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trần</a:t>
            </a:r>
            <a:r>
              <a:rPr lang="en-US" sz="1200"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theo</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quy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tại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Thông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tư</a:t>
            </a: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21. 	</a:t>
            </a:r>
          </a:p>
          <a:p>
            <a:pPr marL="63500" indent="0" algn="just">
              <a:buNone/>
            </a:pP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Lưu</a:t>
            </a:r>
            <a:r>
              <a:rPr lang="en-US" sz="1200" i="1" dirty="0" smtClean="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ý </a:t>
            </a:r>
            <a:r>
              <a:rPr lang="en-US" sz="1200" i="1" dirty="0" err="1">
                <a:latin typeface="Times New Roman" panose="02020603050405020304" pitchFamily="18" charset="0"/>
                <a:cs typeface="Times New Roman" panose="02020603050405020304" pitchFamily="18" charset="0"/>
              </a:rPr>
              <a:t>doanh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nghiệp</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không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được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thu</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tiền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môi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giới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của</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người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lao</a:t>
            </a:r>
            <a:r>
              <a:rPr lang="en-US" sz="1200" i="1" dirty="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động</a:t>
            </a:r>
            <a:r>
              <a:rPr lang="en-US" sz="1200" i="1" dirty="0" smtClean="0">
                <a:latin typeface="Times New Roman" panose="02020603050405020304" pitchFamily="18" charset="0"/>
                <a:cs typeface="Times New Roman" panose="02020603050405020304" pitchFamily="18" charset="0"/>
              </a:rPr>
              <a:t>.</a:t>
            </a:r>
            <a:endParaRPr lang="en-US" sz="1200" i="1" dirty="0">
              <a:latin typeface="Times New Roman" panose="02020603050405020304" pitchFamily="18" charset="0"/>
              <a:cs typeface="Times New Roman" panose="02020603050405020304" pitchFamily="18" charset="0"/>
            </a:endParaRPr>
          </a:p>
          <a:p>
            <a:pPr algn="just"/>
            <a:r>
              <a:rPr lang="en-US" sz="1200" dirty="0" err="1" smtClean="0">
                <a:latin typeface="Times New Roman" panose="02020603050405020304" pitchFamily="18" charset="0"/>
                <a:cs typeface="Times New Roman" panose="02020603050405020304" pitchFamily="18" charset="0"/>
              </a:rPr>
              <a:t>Tiền</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23</a:t>
            </a:r>
            <a:r>
              <a:rPr lang="en-US" sz="1200" i="1"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Thỏa</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thuận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giữa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vượt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quá</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mức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trần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T</a:t>
            </a:r>
            <a:r>
              <a:rPr lang="en-US" sz="1200" dirty="0" smtClean="0">
                <a:latin typeface="Times New Roman" panose="02020603050405020304" pitchFamily="18" charset="0"/>
                <a:cs typeface="Times New Roman" panose="02020603050405020304" pitchFamily="18" charset="0"/>
              </a:rPr>
              <a:t>hu </a:t>
            </a:r>
            <a:r>
              <a:rPr lang="en-US" sz="1200" dirty="0" err="1">
                <a:latin typeface="Times New Roman" panose="02020603050405020304" pitchFamily="18" charset="0"/>
                <a:cs typeface="Times New Roman" panose="02020603050405020304" pitchFamily="18" charset="0"/>
              </a:rPr>
              <a:t>sau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cung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ứng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đã</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Bộ</a:t>
            </a: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LĐTBXH </a:t>
            </a:r>
            <a:r>
              <a:rPr lang="en-US" sz="1200" dirty="0" err="1" smtClean="0">
                <a:latin typeface="Times New Roman" panose="02020603050405020304" pitchFamily="18" charset="0"/>
                <a:cs typeface="Times New Roman" panose="02020603050405020304" pitchFamily="18" charset="0"/>
              </a:rPr>
              <a:t>chấp</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thuận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đưa</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đi</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đã</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ký</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kết</a:t>
            </a:r>
            <a:r>
              <a:rPr lang="en-US" sz="1200"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Mức</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trần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tiền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dịch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vụ</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thấp</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hơn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quy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nói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trên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đối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với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một</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số</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thị</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trường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ngành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nghề</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công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việc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cụ</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thể</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tại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Thông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tư</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số</a:t>
            </a: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21.</a:t>
            </a:r>
            <a:endParaRPr lang="en-US" sz="1200" i="1" dirty="0">
              <a:latin typeface="Times New Roman" panose="02020603050405020304" pitchFamily="18" charset="0"/>
              <a:cs typeface="Times New Roman" panose="02020603050405020304" pitchFamily="18" charset="0"/>
            </a:endParaRPr>
          </a:p>
          <a:p>
            <a:pPr algn="just"/>
            <a:r>
              <a:rPr lang="en-US" sz="1200" dirty="0" err="1" smtClean="0">
                <a:latin typeface="Times New Roman" panose="02020603050405020304" pitchFamily="18" charset="0"/>
                <a:cs typeface="Times New Roman" panose="02020603050405020304" pitchFamily="18" charset="0"/>
              </a:rPr>
              <a:t>Tiền</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24</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và</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của</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người</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lao</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động</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Điều</a:t>
            </a:r>
            <a:r>
              <a:rPr lang="en-US" sz="1200" dirty="0" smtClean="0">
                <a:latin typeface="Times New Roman" panose="02020603050405020304" pitchFamily="18" charset="0"/>
                <a:cs typeface="Times New Roman" panose="02020603050405020304" pitchFamily="18" charset="0"/>
              </a:rPr>
              <a:t> 25): </a:t>
            </a:r>
            <a:r>
              <a:rPr lang="en-US" sz="1200" i="1" dirty="0" err="1" smtClean="0">
                <a:latin typeface="Times New Roman" panose="02020603050405020304" pitchFamily="18" charset="0"/>
                <a:cs typeface="Times New Roman" panose="02020603050405020304" pitchFamily="18" charset="0"/>
              </a:rPr>
              <a:t>quy</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chi </a:t>
            </a:r>
            <a:r>
              <a:rPr lang="en-US" sz="1200" i="1" dirty="0" err="1">
                <a:latin typeface="Times New Roman" panose="02020603050405020304" pitchFamily="18" charset="0"/>
                <a:cs typeface="Times New Roman" panose="02020603050405020304" pitchFamily="18" charset="0"/>
              </a:rPr>
              <a:t>tiết</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mức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ký</a:t>
            </a:r>
            <a:r>
              <a:rPr lang="en-US" sz="1200" i="1" dirty="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quỹ</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tại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Nghị</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số</a:t>
            </a:r>
            <a:r>
              <a:rPr lang="en-US" sz="1200" i="1" dirty="0">
                <a:latin typeface="Times New Roman" panose="02020603050405020304" pitchFamily="18" charset="0"/>
                <a:cs typeface="Times New Roman" panose="02020603050405020304" pitchFamily="18" charset="0"/>
              </a:rPr>
              <a:t> 112/2021/NĐ-CP</a:t>
            </a:r>
            <a:r>
              <a:rPr lang="en-US" sz="1200" i="1" dirty="0" smtClean="0">
                <a:latin typeface="Times New Roman" panose="02020603050405020304" pitchFamily="18" charset="0"/>
                <a:cs typeface="Times New Roman" panose="02020603050405020304" pitchFamily="18" charset="0"/>
              </a:rPr>
              <a:t>.</a:t>
            </a:r>
            <a:endParaRPr lang="en-US" sz="1200" i="1"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11</a:t>
            </a:fld>
            <a:endParaRPr dirty="0"/>
          </a:p>
        </p:txBody>
      </p:sp>
      <p:sp>
        <p:nvSpPr>
          <p:cNvPr id="2" name="Right Arrow 1"/>
          <p:cNvSpPr/>
          <p:nvPr/>
        </p:nvSpPr>
        <p:spPr>
          <a:xfrm>
            <a:off x="2232991" y="2378766"/>
            <a:ext cx="99392"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06472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682486"/>
            <a:ext cx="6685722" cy="450575"/>
          </a:xfrm>
          <a:prstGeom prst="rect">
            <a:avLst/>
          </a:prstGeom>
        </p:spPr>
        <p:txBody>
          <a:bodyPr spcFirstLastPara="1" wrap="square" lIns="91425" tIns="91425" rIns="91425" bIns="91425" anchor="b" anchorCtr="0">
            <a:noAutofit/>
          </a:bodyPr>
          <a:lstStyle/>
          <a:p>
            <a:pPr algn="ctr" fontAlgn="base"/>
            <a:r>
              <a:rPr lang="nl-NL" sz="1600" dirty="0"/>
              <a:t>Chương II. </a:t>
            </a:r>
            <a:r>
              <a:rPr lang="nl-NL" sz="1600" dirty="0" smtClean="0"/>
              <a:t>Mục 1  quy định về  doanh nghiệp hoạt động dịch vụ </a:t>
            </a:r>
            <a:r>
              <a:rPr lang="nl-NL" sz="1600" b="0" i="1" dirty="0" smtClean="0"/>
              <a:t>(tiếp)</a:t>
            </a:r>
            <a:endParaRPr lang="en-US" sz="1600" b="0" dirty="0"/>
          </a:p>
        </p:txBody>
      </p:sp>
      <p:sp>
        <p:nvSpPr>
          <p:cNvPr id="105" name="Google Shape;105;p19"/>
          <p:cNvSpPr txBox="1">
            <a:spLocks noGrp="1"/>
          </p:cNvSpPr>
          <p:nvPr>
            <p:ph type="body" idx="1"/>
          </p:nvPr>
        </p:nvSpPr>
        <p:spPr>
          <a:xfrm>
            <a:off x="1338471" y="1258956"/>
            <a:ext cx="6864626" cy="2981740"/>
          </a:xfrm>
          <a:prstGeom prst="rect">
            <a:avLst/>
          </a:prstGeom>
        </p:spPr>
        <p:txBody>
          <a:bodyPr spcFirstLastPara="1" wrap="square" lIns="91425" tIns="91425" rIns="91425" bIns="91425" anchor="t" anchorCtr="0">
            <a:noAutofit/>
          </a:bodyPr>
          <a:lstStyle/>
          <a:p>
            <a:pPr algn="just">
              <a:spcBef>
                <a:spcPts val="400"/>
              </a:spcBef>
              <a:spcAft>
                <a:spcPts val="600"/>
              </a:spcAft>
            </a:pPr>
            <a:r>
              <a:rPr lang="en-US" sz="1150" b="1" dirty="0" err="1">
                <a:latin typeface="Times New Roman" panose="02020603050405020304" pitchFamily="18" charset="0"/>
                <a:cs typeface="Times New Roman" panose="02020603050405020304" pitchFamily="18" charset="0"/>
              </a:rPr>
              <a:t>Quyền</a:t>
            </a:r>
            <a:r>
              <a:rPr lang="en-US" sz="1150" b="1" dirty="0">
                <a:latin typeface="Times New Roman" panose="02020603050405020304" pitchFamily="18" charset="0"/>
                <a:cs typeface="Times New Roman" panose="02020603050405020304" pitchFamily="18" charset="0"/>
              </a:rPr>
              <a:t>, </a:t>
            </a:r>
            <a:r>
              <a:rPr lang="en-US" sz="1150" b="1" dirty="0" err="1">
                <a:latin typeface="Times New Roman" panose="02020603050405020304" pitchFamily="18" charset="0"/>
                <a:cs typeface="Times New Roman" panose="02020603050405020304" pitchFamily="18" charset="0"/>
              </a:rPr>
              <a:t>nghĩa</a:t>
            </a:r>
            <a:r>
              <a:rPr lang="en-US" sz="1150" b="1" dirty="0">
                <a:latin typeface="Times New Roman" panose="02020603050405020304" pitchFamily="18" charset="0"/>
                <a:cs typeface="Times New Roman" panose="02020603050405020304" pitchFamily="18" charset="0"/>
              </a:rPr>
              <a:t> </a:t>
            </a:r>
            <a:r>
              <a:rPr lang="en-US" sz="1150" b="1" dirty="0" err="1">
                <a:latin typeface="Times New Roman" panose="02020603050405020304" pitchFamily="18" charset="0"/>
                <a:cs typeface="Times New Roman" panose="02020603050405020304" pitchFamily="18" charset="0"/>
              </a:rPr>
              <a:t>vụ</a:t>
            </a:r>
            <a:r>
              <a:rPr lang="en-US" sz="1150" b="1" dirty="0">
                <a:latin typeface="Times New Roman" panose="02020603050405020304" pitchFamily="18" charset="0"/>
                <a:cs typeface="Times New Roman" panose="02020603050405020304" pitchFamily="18" charset="0"/>
              </a:rPr>
              <a:t> </a:t>
            </a:r>
            <a:r>
              <a:rPr lang="en-US" sz="1150" b="1" dirty="0" err="1">
                <a:latin typeface="Times New Roman" panose="02020603050405020304" pitchFamily="18" charset="0"/>
                <a:cs typeface="Times New Roman" panose="02020603050405020304" pitchFamily="18" charset="0"/>
              </a:rPr>
              <a:t>của</a:t>
            </a:r>
            <a:r>
              <a:rPr lang="en-US" sz="1150" b="1" dirty="0">
                <a:latin typeface="Times New Roman" panose="02020603050405020304" pitchFamily="18" charset="0"/>
                <a:cs typeface="Times New Roman" panose="02020603050405020304" pitchFamily="18" charset="0"/>
              </a:rPr>
              <a:t> </a:t>
            </a:r>
            <a:r>
              <a:rPr lang="en-US" sz="1150" b="1" dirty="0" err="1">
                <a:latin typeface="Times New Roman" panose="02020603050405020304" pitchFamily="18" charset="0"/>
                <a:cs typeface="Times New Roman" panose="02020603050405020304" pitchFamily="18" charset="0"/>
              </a:rPr>
              <a:t>doanh</a:t>
            </a:r>
            <a:r>
              <a:rPr lang="en-US" sz="1150" b="1" dirty="0">
                <a:latin typeface="Times New Roman" panose="02020603050405020304" pitchFamily="18" charset="0"/>
                <a:cs typeface="Times New Roman" panose="02020603050405020304" pitchFamily="18" charset="0"/>
              </a:rPr>
              <a:t> </a:t>
            </a:r>
            <a:r>
              <a:rPr lang="en-US" sz="1150" b="1" dirty="0" err="1">
                <a:latin typeface="Times New Roman" panose="02020603050405020304" pitchFamily="18" charset="0"/>
                <a:cs typeface="Times New Roman" panose="02020603050405020304" pitchFamily="18" charset="0"/>
              </a:rPr>
              <a:t>nghiệp</a:t>
            </a:r>
            <a:r>
              <a:rPr lang="en-US" sz="1150" b="1" dirty="0">
                <a:latin typeface="Times New Roman" panose="02020603050405020304" pitchFamily="18" charset="0"/>
                <a:cs typeface="Times New Roman" panose="02020603050405020304" pitchFamily="18" charset="0"/>
              </a:rPr>
              <a:t> </a:t>
            </a:r>
            <a:r>
              <a:rPr lang="en-US" sz="1150" b="1" dirty="0" err="1">
                <a:latin typeface="Times New Roman" panose="02020603050405020304" pitchFamily="18" charset="0"/>
                <a:cs typeface="Times New Roman" panose="02020603050405020304" pitchFamily="18" charset="0"/>
              </a:rPr>
              <a:t>dịch</a:t>
            </a:r>
            <a:r>
              <a:rPr lang="en-US" sz="1150" b="1" dirty="0">
                <a:latin typeface="Times New Roman" panose="02020603050405020304" pitchFamily="18" charset="0"/>
                <a:cs typeface="Times New Roman" panose="02020603050405020304" pitchFamily="18" charset="0"/>
              </a:rPr>
              <a:t> </a:t>
            </a:r>
            <a:r>
              <a:rPr lang="en-US" sz="1150" b="1" dirty="0" err="1">
                <a:latin typeface="Times New Roman" panose="02020603050405020304" pitchFamily="18" charset="0"/>
                <a:cs typeface="Times New Roman" panose="02020603050405020304" pitchFamily="18" charset="0"/>
              </a:rPr>
              <a:t>vụ</a:t>
            </a:r>
            <a:r>
              <a:rPr lang="en-US" sz="1150" b="1" dirty="0">
                <a:latin typeface="Times New Roman" panose="02020603050405020304" pitchFamily="18" charset="0"/>
                <a:cs typeface="Times New Roman" panose="02020603050405020304" pitchFamily="18" charset="0"/>
              </a:rPr>
              <a:t> </a:t>
            </a:r>
            <a:r>
              <a:rPr lang="en-US" sz="1150" b="1" i="1" dirty="0">
                <a:latin typeface="Times New Roman" panose="02020603050405020304" pitchFamily="18" charset="0"/>
                <a:cs typeface="Times New Roman" panose="02020603050405020304" pitchFamily="18" charset="0"/>
              </a:rPr>
              <a:t>(</a:t>
            </a:r>
            <a:r>
              <a:rPr lang="en-US" sz="1150" b="1" i="1" dirty="0" err="1">
                <a:latin typeface="Times New Roman" panose="02020603050405020304" pitchFamily="18" charset="0"/>
                <a:cs typeface="Times New Roman" panose="02020603050405020304" pitchFamily="18" charset="0"/>
              </a:rPr>
              <a:t>Điều</a:t>
            </a:r>
            <a:r>
              <a:rPr lang="en-US" sz="1150" b="1" i="1" dirty="0">
                <a:latin typeface="Times New Roman" panose="02020603050405020304" pitchFamily="18" charset="0"/>
                <a:cs typeface="Times New Roman" panose="02020603050405020304" pitchFamily="18" charset="0"/>
              </a:rPr>
              <a:t> 26</a:t>
            </a:r>
            <a:r>
              <a:rPr lang="en-US" sz="1150" b="1" i="1" dirty="0" smtClean="0">
                <a:latin typeface="Times New Roman" panose="02020603050405020304" pitchFamily="18" charset="0"/>
                <a:cs typeface="Times New Roman" panose="02020603050405020304" pitchFamily="18" charset="0"/>
              </a:rPr>
              <a:t>)</a:t>
            </a:r>
          </a:p>
          <a:p>
            <a:pPr marL="63500" indent="0" algn="just">
              <a:spcBef>
                <a:spcPts val="300"/>
              </a:spcBef>
              <a:buNone/>
            </a:pPr>
            <a:r>
              <a:rPr lang="en-US" sz="1150" i="1" dirty="0">
                <a:latin typeface="Times New Roman" panose="02020603050405020304" pitchFamily="18" charset="0"/>
                <a:cs typeface="Times New Roman" panose="02020603050405020304" pitchFamily="18" charset="0"/>
              </a:rPr>
              <a:t> </a:t>
            </a:r>
            <a:r>
              <a:rPr lang="en-US" sz="1150" i="1" dirty="0" smtClean="0">
                <a:latin typeface="Times New Roman" panose="02020603050405020304" pitchFamily="18" charset="0"/>
                <a:cs typeface="Times New Roman" panose="02020603050405020304" pitchFamily="18" charset="0"/>
              </a:rPr>
              <a:t>       - </a:t>
            </a:r>
            <a:r>
              <a:rPr lang="en-US" sz="1150" dirty="0" err="1">
                <a:latin typeface="Times New Roman" panose="02020603050405020304" pitchFamily="18" charset="0"/>
                <a:cs typeface="Times New Roman" panose="02020603050405020304" pitchFamily="18" charset="0"/>
              </a:rPr>
              <a:t>Đăng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tải</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trên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trang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thông</a:t>
            </a:r>
            <a:r>
              <a:rPr lang="en-US" sz="1150" dirty="0">
                <a:latin typeface="Times New Roman" panose="02020603050405020304" pitchFamily="18" charset="0"/>
                <a:cs typeface="Times New Roman" panose="02020603050405020304" pitchFamily="18" charset="0"/>
              </a:rPr>
              <a:t> tin </a:t>
            </a:r>
            <a:r>
              <a:rPr lang="en-US" sz="1150" dirty="0" err="1">
                <a:latin typeface="Times New Roman" panose="02020603050405020304" pitchFamily="18" charset="0"/>
                <a:cs typeface="Times New Roman" panose="02020603050405020304" pitchFamily="18" charset="0"/>
              </a:rPr>
              <a:t>điện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tử</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của</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doanh</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nghiệp</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về</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người</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đại</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diện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theo</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pháp</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luật</a:t>
            </a:r>
            <a:r>
              <a:rPr lang="en-US" sz="1150" dirty="0" smtClean="0">
                <a:latin typeface="Times New Roman" panose="02020603050405020304" pitchFamily="18" charset="0"/>
                <a:cs typeface="Times New Roman" panose="02020603050405020304" pitchFamily="18" charset="0"/>
              </a:rPr>
              <a:t>,…;</a:t>
            </a:r>
          </a:p>
          <a:p>
            <a:pPr marL="63500" indent="0" algn="just">
              <a:spcBef>
                <a:spcPts val="300"/>
              </a:spcBef>
              <a:buNone/>
            </a:pPr>
            <a:r>
              <a:rPr lang="en-US" sz="1150" dirty="0" smtClean="0">
                <a:latin typeface="Times New Roman" panose="02020603050405020304" pitchFamily="18" charset="0"/>
                <a:cs typeface="Times New Roman" panose="02020603050405020304" pitchFamily="18" charset="0"/>
              </a:rPr>
              <a:t>        - Cam </a:t>
            </a:r>
            <a:r>
              <a:rPr lang="en-US" sz="1150" dirty="0" err="1">
                <a:latin typeface="Times New Roman" panose="02020603050405020304" pitchFamily="18" charset="0"/>
                <a:cs typeface="Times New Roman" panose="02020603050405020304" pitchFamily="18" charset="0"/>
              </a:rPr>
              <a:t>kết</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bằng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văn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bản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việc</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ưu</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tiên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tuyển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chọn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người</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lao</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động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đã</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tham</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gia</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hoạt</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động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chuẩn</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bị</a:t>
            </a:r>
            <a:r>
              <a:rPr lang="en-US" sz="1150" dirty="0" smtClean="0">
                <a:latin typeface="Times New Roman" panose="02020603050405020304" pitchFamily="18" charset="0"/>
                <a:cs typeface="Times New Roman" panose="02020603050405020304" pitchFamily="18" charset="0"/>
              </a:rPr>
              <a:t>; </a:t>
            </a:r>
            <a:endParaRPr lang="en-US" sz="1150" dirty="0">
              <a:latin typeface="Times New Roman" panose="02020603050405020304" pitchFamily="18" charset="0"/>
              <a:cs typeface="Times New Roman" panose="02020603050405020304" pitchFamily="18" charset="0"/>
            </a:endParaRPr>
          </a:p>
          <a:p>
            <a:pPr marL="63500" indent="0" algn="just">
              <a:spcBef>
                <a:spcPts val="300"/>
              </a:spcBef>
              <a:buNone/>
            </a:pPr>
            <a:r>
              <a:rPr lang="en-US" sz="1150" dirty="0" smtClean="0">
                <a:latin typeface="Times New Roman" panose="02020603050405020304" pitchFamily="18" charset="0"/>
                <a:cs typeface="Times New Roman" panose="02020603050405020304" pitchFamily="18" charset="0"/>
              </a:rPr>
              <a:t>        - </a:t>
            </a:r>
            <a:r>
              <a:rPr lang="en-US" sz="1150" dirty="0" err="1" smtClean="0">
                <a:latin typeface="Times New Roman" panose="02020603050405020304" pitchFamily="18" charset="0"/>
                <a:cs typeface="Times New Roman" panose="02020603050405020304" pitchFamily="18" charset="0"/>
              </a:rPr>
              <a:t>Quảng</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cáo</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tư</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vấn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thông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báo</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tuyển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chọn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cung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cấp</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thông</a:t>
            </a:r>
            <a:r>
              <a:rPr lang="en-US" sz="1150" dirty="0">
                <a:latin typeface="Times New Roman" panose="02020603050405020304" pitchFamily="18" charset="0"/>
                <a:cs typeface="Times New Roman" panose="02020603050405020304" pitchFamily="18" charset="0"/>
              </a:rPr>
              <a:t> tin </a:t>
            </a:r>
            <a:r>
              <a:rPr lang="en-US" sz="1150" dirty="0" err="1" smtClean="0">
                <a:latin typeface="Times New Roman" panose="02020603050405020304" pitchFamily="18" charset="0"/>
                <a:cs typeface="Times New Roman" panose="02020603050405020304" pitchFamily="18" charset="0"/>
              </a:rPr>
              <a:t>chính</a:t>
            </a:r>
            <a:r>
              <a:rPr lang="en-US" sz="1150" dirty="0" smtClean="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xác</a:t>
            </a:r>
            <a:r>
              <a:rPr lang="en-US" sz="1150" dirty="0">
                <a:latin typeface="Times New Roman" panose="02020603050405020304" pitchFamily="18" charset="0"/>
                <a:cs typeface="Times New Roman" panose="02020603050405020304" pitchFamily="18" charset="0"/>
              </a:rPr>
              <a:t>;</a:t>
            </a:r>
            <a:endParaRPr lang="en-US" sz="1150" dirty="0" smtClean="0">
              <a:latin typeface="Times New Roman" panose="02020603050405020304" pitchFamily="18" charset="0"/>
              <a:cs typeface="Times New Roman" panose="02020603050405020304" pitchFamily="18" charset="0"/>
            </a:endParaRPr>
          </a:p>
          <a:p>
            <a:pPr marL="63500" indent="0" algn="just">
              <a:spcBef>
                <a:spcPts val="300"/>
              </a:spcBef>
              <a:buNone/>
            </a:pPr>
            <a:r>
              <a:rPr lang="en-US" sz="1150" dirty="0" smtClean="0">
                <a:latin typeface="Times New Roman" panose="02020603050405020304" pitchFamily="18" charset="0"/>
                <a:cs typeface="Times New Roman" panose="02020603050405020304" pitchFamily="18" charset="0"/>
              </a:rPr>
              <a:t>        - </a:t>
            </a:r>
            <a:r>
              <a:rPr lang="en-US" sz="1150" dirty="0" err="1" smtClean="0">
                <a:latin typeface="Times New Roman" panose="02020603050405020304" pitchFamily="18" charset="0"/>
                <a:cs typeface="Times New Roman" panose="02020603050405020304" pitchFamily="18" charset="0"/>
              </a:rPr>
              <a:t>Trực</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tiếp</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tuyển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chọn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và</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không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được</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thu</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tiền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của</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người</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lao</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động</a:t>
            </a:r>
            <a:r>
              <a:rPr lang="en-US" sz="1150" dirty="0">
                <a:latin typeface="Times New Roman" panose="02020603050405020304" pitchFamily="18" charset="0"/>
                <a:cs typeface="Times New Roman" panose="02020603050405020304" pitchFamily="18" charset="0"/>
              </a:rPr>
              <a:t>;</a:t>
            </a:r>
            <a:endParaRPr lang="en-US" sz="1150" dirty="0" smtClean="0">
              <a:latin typeface="Times New Roman" panose="02020603050405020304" pitchFamily="18" charset="0"/>
              <a:cs typeface="Times New Roman" panose="02020603050405020304" pitchFamily="18" charset="0"/>
            </a:endParaRPr>
          </a:p>
          <a:p>
            <a:pPr marL="63500" indent="0" algn="just">
              <a:spcBef>
                <a:spcPts val="300"/>
              </a:spcBef>
              <a:buNone/>
            </a:pPr>
            <a:r>
              <a:rPr lang="en-US" sz="1150" dirty="0" smtClean="0">
                <a:latin typeface="Times New Roman" panose="02020603050405020304" pitchFamily="18" charset="0"/>
                <a:cs typeface="Times New Roman" panose="02020603050405020304" pitchFamily="18" charset="0"/>
              </a:rPr>
              <a:t>        - </a:t>
            </a:r>
            <a:r>
              <a:rPr lang="en-US" sz="1150" dirty="0" err="1" smtClean="0">
                <a:latin typeface="Times New Roman" panose="02020603050405020304" pitchFamily="18" charset="0"/>
                <a:cs typeface="Times New Roman" panose="02020603050405020304" pitchFamily="18" charset="0"/>
              </a:rPr>
              <a:t>Tổ</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chức</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và</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cấp</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giấy</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chứng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nhận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hoàn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thành</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khóa</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học</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giáo</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dục</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định</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hướng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cho</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người</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lao</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động</a:t>
            </a:r>
            <a:r>
              <a:rPr lang="en-US" sz="1150" dirty="0" smtClean="0">
                <a:latin typeface="Times New Roman" panose="02020603050405020304" pitchFamily="18" charset="0"/>
                <a:cs typeface="Times New Roman" panose="02020603050405020304" pitchFamily="18" charset="0"/>
              </a:rPr>
              <a:t>;</a:t>
            </a:r>
            <a:endParaRPr lang="en-US" sz="1150" dirty="0">
              <a:latin typeface="Times New Roman" panose="02020603050405020304" pitchFamily="18" charset="0"/>
              <a:cs typeface="Times New Roman" panose="02020603050405020304" pitchFamily="18" charset="0"/>
            </a:endParaRPr>
          </a:p>
          <a:p>
            <a:pPr marL="63500" indent="0" algn="just">
              <a:spcBef>
                <a:spcPts val="300"/>
              </a:spcBef>
              <a:buNone/>
            </a:pPr>
            <a:r>
              <a:rPr lang="en-US" sz="1150" dirty="0" smtClean="0">
                <a:latin typeface="Times New Roman" panose="02020603050405020304" pitchFamily="18" charset="0"/>
                <a:cs typeface="Times New Roman" panose="02020603050405020304" pitchFamily="18" charset="0"/>
              </a:rPr>
              <a:t>        - Cam </a:t>
            </a:r>
            <a:r>
              <a:rPr lang="en-US" sz="1150" dirty="0" err="1">
                <a:latin typeface="Times New Roman" panose="02020603050405020304" pitchFamily="18" charset="0"/>
                <a:cs typeface="Times New Roman" panose="02020603050405020304" pitchFamily="18" charset="0"/>
              </a:rPr>
              <a:t>kết</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bằng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văn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bản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về</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thời</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gian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chờ</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xuất</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cảnh</a:t>
            </a:r>
            <a:r>
              <a:rPr lang="en-US" sz="1150" dirty="0" smtClean="0">
                <a:latin typeface="Times New Roman" panose="02020603050405020304" pitchFamily="18" charset="0"/>
                <a:cs typeface="Times New Roman" panose="02020603050405020304" pitchFamily="18" charset="0"/>
              </a:rPr>
              <a:t>;</a:t>
            </a:r>
          </a:p>
          <a:p>
            <a:pPr marL="63500" indent="0" algn="just">
              <a:spcBef>
                <a:spcPts val="300"/>
              </a:spcBef>
              <a:buNone/>
            </a:pPr>
            <a:r>
              <a:rPr lang="en-US" sz="1150" dirty="0" smtClean="0">
                <a:latin typeface="Times New Roman" panose="02020603050405020304" pitchFamily="18" charset="0"/>
                <a:cs typeface="Times New Roman" panose="02020603050405020304" pitchFamily="18" charset="0"/>
              </a:rPr>
              <a:t>       - </a:t>
            </a:r>
            <a:r>
              <a:rPr lang="en-US" sz="1150" dirty="0" err="1">
                <a:latin typeface="Times New Roman" panose="02020603050405020304" pitchFamily="18" charset="0"/>
                <a:cs typeface="Times New Roman" panose="02020603050405020304" pitchFamily="18" charset="0"/>
              </a:rPr>
              <a:t>Q</a:t>
            </a:r>
            <a:r>
              <a:rPr lang="en-US" sz="1150" dirty="0" err="1" smtClean="0">
                <a:latin typeface="Times New Roman" panose="02020603050405020304" pitchFamily="18" charset="0"/>
                <a:cs typeface="Times New Roman" panose="02020603050405020304" pitchFamily="18" charset="0"/>
              </a:rPr>
              <a:t>uản</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lý</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bảo</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vệ</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quyền</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lợi</a:t>
            </a:r>
            <a:r>
              <a:rPr lang="en-US" sz="1150" dirty="0" smtClean="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hợp</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pháp</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của</a:t>
            </a:r>
            <a:r>
              <a:rPr lang="en-US" sz="1150" dirty="0">
                <a:latin typeface="Times New Roman" panose="02020603050405020304" pitchFamily="18" charset="0"/>
                <a:cs typeface="Times New Roman" panose="02020603050405020304" pitchFamily="18" charset="0"/>
              </a:rPr>
              <a:t> </a:t>
            </a:r>
            <a:r>
              <a:rPr lang="en-US" sz="1150" dirty="0" smtClean="0">
                <a:latin typeface="Times New Roman" panose="02020603050405020304" pitchFamily="18" charset="0"/>
                <a:cs typeface="Times New Roman" panose="02020603050405020304" pitchFamily="18" charset="0"/>
              </a:rPr>
              <a:t>NLĐ, </a:t>
            </a:r>
            <a:r>
              <a:rPr lang="en-US" sz="1150" dirty="0" err="1">
                <a:latin typeface="Times New Roman" panose="02020603050405020304" pitchFamily="18" charset="0"/>
                <a:cs typeface="Times New Roman" panose="02020603050405020304" pitchFamily="18" charset="0"/>
              </a:rPr>
              <a:t>có</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nhân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viên</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nghiệp</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vụ</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đủ</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năng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lực</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theo</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quy</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định</a:t>
            </a:r>
            <a:r>
              <a:rPr lang="en-US" sz="1150" dirty="0" smtClean="0">
                <a:latin typeface="Times New Roman" panose="02020603050405020304" pitchFamily="18" charset="0"/>
                <a:cs typeface="Times New Roman" panose="02020603050405020304" pitchFamily="18" charset="0"/>
              </a:rPr>
              <a:t>; </a:t>
            </a:r>
          </a:p>
          <a:p>
            <a:pPr marL="63500" indent="0" algn="just">
              <a:spcBef>
                <a:spcPts val="300"/>
              </a:spcBef>
              <a:buNone/>
            </a:pPr>
            <a:r>
              <a:rPr lang="en-US" sz="1150" dirty="0" smtClean="0">
                <a:latin typeface="Times New Roman" panose="02020603050405020304" pitchFamily="18" charset="0"/>
                <a:cs typeface="Times New Roman" panose="02020603050405020304" pitchFamily="18" charset="0"/>
              </a:rPr>
              <a:t>       - </a:t>
            </a:r>
            <a:r>
              <a:rPr lang="en-US" sz="1150" dirty="0" err="1" smtClean="0">
                <a:latin typeface="Times New Roman" panose="02020603050405020304" pitchFamily="18" charset="0"/>
                <a:cs typeface="Times New Roman" panose="02020603050405020304" pitchFamily="18" charset="0"/>
              </a:rPr>
              <a:t>Thanh</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lý</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hợp</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đồng</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đưa</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đi</a:t>
            </a:r>
            <a:r>
              <a:rPr lang="en-US" sz="1150" dirty="0" smtClean="0">
                <a:latin typeface="Times New Roman" panose="02020603050405020304" pitchFamily="18" charset="0"/>
                <a:cs typeface="Times New Roman" panose="02020603050405020304" pitchFamily="18" charset="0"/>
              </a:rPr>
              <a:t>;</a:t>
            </a:r>
            <a:endParaRPr lang="en-US" sz="1150" dirty="0">
              <a:latin typeface="Times New Roman" panose="02020603050405020304" pitchFamily="18" charset="0"/>
              <a:cs typeface="Times New Roman" panose="02020603050405020304" pitchFamily="18" charset="0"/>
            </a:endParaRPr>
          </a:p>
          <a:p>
            <a:pPr marL="63500" indent="0" algn="just" fontAlgn="base">
              <a:spcBef>
                <a:spcPts val="300"/>
              </a:spcBef>
              <a:buNone/>
            </a:pPr>
            <a:r>
              <a:rPr lang="en-US" sz="1150" dirty="0" smtClean="0">
                <a:latin typeface="Times New Roman" panose="02020603050405020304" pitchFamily="18" charset="0"/>
                <a:cs typeface="Times New Roman" panose="02020603050405020304" pitchFamily="18" charset="0"/>
              </a:rPr>
              <a:t>       - </a:t>
            </a:r>
            <a:r>
              <a:rPr lang="en-US" sz="1150" dirty="0" err="1" smtClean="0">
                <a:latin typeface="Times New Roman" panose="02020603050405020304" pitchFamily="18" charset="0"/>
                <a:cs typeface="Times New Roman" panose="02020603050405020304" pitchFamily="18" charset="0"/>
              </a:rPr>
              <a:t>Đóng</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góp</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vào</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Quỹ</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Hỗ</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trợ</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việc</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làm</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ngoài</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nước</a:t>
            </a:r>
            <a:r>
              <a:rPr lang="en-US" sz="1150"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theo</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quy</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định</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của</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Luật</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và</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Quyết</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định</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số</a:t>
            </a:r>
            <a:r>
              <a:rPr lang="en-US" sz="1150" i="1" dirty="0">
                <a:latin typeface="Times New Roman" panose="02020603050405020304" pitchFamily="18" charset="0"/>
                <a:cs typeface="Times New Roman" panose="02020603050405020304" pitchFamily="18" charset="0"/>
              </a:rPr>
              <a:t> 40/2021/QĐ-</a:t>
            </a:r>
            <a:r>
              <a:rPr lang="en-US" sz="1150" i="1" dirty="0" err="1">
                <a:latin typeface="Times New Roman" panose="02020603050405020304" pitchFamily="18" charset="0"/>
                <a:cs typeface="Times New Roman" panose="02020603050405020304" pitchFamily="18" charset="0"/>
              </a:rPr>
              <a:t>TTg</a:t>
            </a:r>
            <a:r>
              <a:rPr lang="en-US" sz="1150" i="1" dirty="0">
                <a:latin typeface="Times New Roman" panose="02020603050405020304" pitchFamily="18" charset="0"/>
                <a:cs typeface="Times New Roman" panose="02020603050405020304" pitchFamily="18" charset="0"/>
              </a:rPr>
              <a:t>;</a:t>
            </a:r>
          </a:p>
          <a:p>
            <a:pPr marL="63500" indent="0" algn="just" fontAlgn="base">
              <a:spcBef>
                <a:spcPts val="300"/>
              </a:spcBef>
              <a:buNone/>
            </a:pPr>
            <a:r>
              <a:rPr lang="en-US" sz="1150" dirty="0" smtClean="0">
                <a:latin typeface="Times New Roman" panose="02020603050405020304" pitchFamily="18" charset="0"/>
                <a:cs typeface="Times New Roman" panose="02020603050405020304" pitchFamily="18" charset="0"/>
              </a:rPr>
              <a:t>       - </a:t>
            </a:r>
            <a:r>
              <a:rPr lang="en-US" sz="1150" dirty="0" err="1" smtClean="0">
                <a:latin typeface="Times New Roman" panose="02020603050405020304" pitchFamily="18" charset="0"/>
                <a:cs typeface="Times New Roman" panose="02020603050405020304" pitchFamily="18" charset="0"/>
              </a:rPr>
              <a:t>Báo</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cáo</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định</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kỳ</a:t>
            </a:r>
            <a:r>
              <a:rPr lang="en-US" sz="1150" dirty="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hoặc</a:t>
            </a:r>
            <a:r>
              <a:rPr lang="en-US" sz="1150" dirty="0" smtClean="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đột</a:t>
            </a:r>
            <a:r>
              <a:rPr lang="en-US" sz="1150" dirty="0">
                <a:latin typeface="Times New Roman" panose="02020603050405020304" pitchFamily="18" charset="0"/>
                <a:cs typeface="Times New Roman" panose="02020603050405020304" pitchFamily="18" charset="0"/>
              </a:rPr>
              <a:t> </a:t>
            </a:r>
            <a:r>
              <a:rPr lang="en-US" sz="1150" dirty="0" err="1">
                <a:latin typeface="Times New Roman" panose="02020603050405020304" pitchFamily="18" charset="0"/>
                <a:cs typeface="Times New Roman" panose="02020603050405020304" pitchFamily="18" charset="0"/>
              </a:rPr>
              <a:t>xuất</a:t>
            </a:r>
            <a:r>
              <a:rPr lang="en-US" sz="1150"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quy</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định</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tại</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Thông</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tư</a:t>
            </a:r>
            <a:r>
              <a:rPr lang="en-US" sz="1150" i="1" dirty="0">
                <a:latin typeface="Times New Roman" panose="02020603050405020304" pitchFamily="18" charset="0"/>
                <a:cs typeface="Times New Roman" panose="02020603050405020304" pitchFamily="18" charset="0"/>
              </a:rPr>
              <a:t> </a:t>
            </a:r>
            <a:r>
              <a:rPr lang="en-US" sz="1150" i="1" dirty="0" err="1">
                <a:latin typeface="Times New Roman" panose="02020603050405020304" pitchFamily="18" charset="0"/>
                <a:cs typeface="Times New Roman" panose="02020603050405020304" pitchFamily="18" charset="0"/>
              </a:rPr>
              <a:t>số</a:t>
            </a:r>
            <a:r>
              <a:rPr lang="en-US" sz="1150" i="1" dirty="0">
                <a:latin typeface="Times New Roman" panose="02020603050405020304" pitchFamily="18" charset="0"/>
                <a:cs typeface="Times New Roman" panose="02020603050405020304" pitchFamily="18" charset="0"/>
              </a:rPr>
              <a:t> 21/2021/TT-BTLĐTBXH. </a:t>
            </a:r>
            <a:endParaRPr lang="en-US" sz="1150" i="1" dirty="0" smtClean="0">
              <a:latin typeface="Times New Roman" panose="02020603050405020304" pitchFamily="18" charset="0"/>
              <a:cs typeface="Times New Roman" panose="02020603050405020304" pitchFamily="18" charset="0"/>
            </a:endParaRPr>
          </a:p>
          <a:p>
            <a:pPr marL="63500" indent="0" algn="just" fontAlgn="base">
              <a:spcBef>
                <a:spcPts val="300"/>
              </a:spcBef>
              <a:buNone/>
            </a:pPr>
            <a:r>
              <a:rPr lang="en-US" sz="1150" dirty="0" smtClean="0">
                <a:latin typeface="Times New Roman" panose="02020603050405020304" pitchFamily="18" charset="0"/>
                <a:cs typeface="Times New Roman" panose="02020603050405020304" pitchFamily="18" charset="0"/>
              </a:rPr>
              <a:t>       - </a:t>
            </a:r>
            <a:r>
              <a:rPr lang="en-US" sz="1150" dirty="0" err="1" smtClean="0">
                <a:latin typeface="Times New Roman" panose="02020603050405020304" pitchFamily="18" charset="0"/>
                <a:cs typeface="Times New Roman" panose="02020603050405020304" pitchFamily="18" charset="0"/>
              </a:rPr>
              <a:t>Thông</a:t>
            </a:r>
            <a:r>
              <a:rPr lang="en-US" sz="1150" dirty="0" smtClean="0">
                <a:latin typeface="Times New Roman" panose="02020603050405020304" pitchFamily="18" charset="0"/>
                <a:cs typeface="Times New Roman" panose="02020603050405020304" pitchFamily="18" charset="0"/>
              </a:rPr>
              <a:t> tin </a:t>
            </a:r>
            <a:r>
              <a:rPr lang="en-US" sz="1150" dirty="0" err="1" smtClean="0">
                <a:latin typeface="Times New Roman" panose="02020603050405020304" pitchFamily="18" charset="0"/>
                <a:cs typeface="Times New Roman" panose="02020603050405020304" pitchFamily="18" charset="0"/>
              </a:rPr>
              <a:t>trên</a:t>
            </a:r>
            <a:r>
              <a:rPr lang="en-US" sz="1150" dirty="0" smtClean="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Hệ</a:t>
            </a:r>
            <a:r>
              <a:rPr lang="en-US" sz="1150" dirty="0" smtClean="0">
                <a:latin typeface="Times New Roman" panose="02020603050405020304" pitchFamily="18" charset="0"/>
                <a:cs typeface="Times New Roman" panose="02020603050405020304" pitchFamily="18" charset="0"/>
              </a:rPr>
              <a:t> </a:t>
            </a:r>
            <a:r>
              <a:rPr lang="en-US" sz="1150" dirty="0" err="1" smtClean="0">
                <a:latin typeface="Times New Roman" panose="02020603050405020304" pitchFamily="18" charset="0"/>
                <a:cs typeface="Times New Roman" panose="02020603050405020304" pitchFamily="18" charset="0"/>
              </a:rPr>
              <a:t>thống</a:t>
            </a:r>
            <a:r>
              <a:rPr lang="en-US" sz="1150" dirty="0" smtClean="0">
                <a:latin typeface="Times New Roman" panose="02020603050405020304" pitchFamily="18" charset="0"/>
                <a:cs typeface="Times New Roman" panose="02020603050405020304" pitchFamily="18" charset="0"/>
              </a:rPr>
              <a:t> CSDL </a:t>
            </a:r>
            <a:r>
              <a:rPr lang="en-US" sz="1150" dirty="0" err="1" smtClean="0">
                <a:latin typeface="Times New Roman" panose="02020603050405020304" pitchFamily="18" charset="0"/>
                <a:cs typeface="Times New Roman" panose="02020603050405020304" pitchFamily="18" charset="0"/>
              </a:rPr>
              <a:t>theo</a:t>
            </a:r>
            <a:r>
              <a:rPr lang="en-US" sz="1150" dirty="0" smtClean="0">
                <a:latin typeface="Times New Roman" panose="02020603050405020304" pitchFamily="18" charset="0"/>
                <a:cs typeface="Times New Roman" panose="02020603050405020304" pitchFamily="18" charset="0"/>
              </a:rPr>
              <a:t> </a:t>
            </a:r>
            <a:r>
              <a:rPr lang="en-US" sz="1150" i="1" dirty="0" err="1" smtClean="0">
                <a:latin typeface="Times New Roman" panose="02020603050405020304" pitchFamily="18" charset="0"/>
                <a:cs typeface="Times New Roman" panose="02020603050405020304" pitchFamily="18" charset="0"/>
              </a:rPr>
              <a:t>quy</a:t>
            </a:r>
            <a:r>
              <a:rPr lang="en-US" sz="1150" i="1" dirty="0" smtClean="0">
                <a:latin typeface="Times New Roman" panose="02020603050405020304" pitchFamily="18" charset="0"/>
                <a:cs typeface="Times New Roman" panose="02020603050405020304" pitchFamily="18" charset="0"/>
              </a:rPr>
              <a:t> </a:t>
            </a:r>
            <a:r>
              <a:rPr lang="en-US" sz="1150" i="1" dirty="0" err="1" smtClean="0">
                <a:latin typeface="Times New Roman" panose="02020603050405020304" pitchFamily="18" charset="0"/>
                <a:cs typeface="Times New Roman" panose="02020603050405020304" pitchFamily="18" charset="0"/>
              </a:rPr>
              <a:t>định</a:t>
            </a:r>
            <a:r>
              <a:rPr lang="en-US" sz="1150" i="1" dirty="0" smtClean="0">
                <a:latin typeface="Times New Roman" panose="02020603050405020304" pitchFamily="18" charset="0"/>
                <a:cs typeface="Times New Roman" panose="02020603050405020304" pitchFamily="18" charset="0"/>
              </a:rPr>
              <a:t> </a:t>
            </a:r>
            <a:r>
              <a:rPr lang="en-US" sz="1150" i="1" dirty="0" err="1" smtClean="0">
                <a:latin typeface="Times New Roman" panose="02020603050405020304" pitchFamily="18" charset="0"/>
                <a:cs typeface="Times New Roman" panose="02020603050405020304" pitchFamily="18" charset="0"/>
              </a:rPr>
              <a:t>tại</a:t>
            </a:r>
            <a:r>
              <a:rPr lang="en-US" sz="1150" i="1" dirty="0" smtClean="0">
                <a:latin typeface="Times New Roman" panose="02020603050405020304" pitchFamily="18" charset="0"/>
                <a:cs typeface="Times New Roman" panose="02020603050405020304" pitchFamily="18" charset="0"/>
              </a:rPr>
              <a:t> </a:t>
            </a:r>
            <a:r>
              <a:rPr lang="en-US" sz="1150" i="1" dirty="0" err="1" smtClean="0">
                <a:latin typeface="Times New Roman" panose="02020603050405020304" pitchFamily="18" charset="0"/>
                <a:cs typeface="Times New Roman" panose="02020603050405020304" pitchFamily="18" charset="0"/>
              </a:rPr>
              <a:t>Thông</a:t>
            </a:r>
            <a:r>
              <a:rPr lang="en-US" sz="1150" i="1" dirty="0" smtClean="0">
                <a:latin typeface="Times New Roman" panose="02020603050405020304" pitchFamily="18" charset="0"/>
                <a:cs typeface="Times New Roman" panose="02020603050405020304" pitchFamily="18" charset="0"/>
              </a:rPr>
              <a:t> </a:t>
            </a:r>
            <a:r>
              <a:rPr lang="en-US" sz="1150" i="1" dirty="0" err="1" smtClean="0">
                <a:latin typeface="Times New Roman" panose="02020603050405020304" pitchFamily="18" charset="0"/>
                <a:cs typeface="Times New Roman" panose="02020603050405020304" pitchFamily="18" charset="0"/>
              </a:rPr>
              <a:t>tư</a:t>
            </a:r>
            <a:r>
              <a:rPr lang="en-US" sz="1150" i="1" dirty="0" smtClean="0">
                <a:latin typeface="Times New Roman" panose="02020603050405020304" pitchFamily="18" charset="0"/>
                <a:cs typeface="Times New Roman" panose="02020603050405020304" pitchFamily="18" charset="0"/>
              </a:rPr>
              <a:t> </a:t>
            </a:r>
            <a:r>
              <a:rPr lang="en-US" sz="1150" i="1" dirty="0" err="1" smtClean="0">
                <a:latin typeface="Times New Roman" panose="02020603050405020304" pitchFamily="18" charset="0"/>
                <a:cs typeface="Times New Roman" panose="02020603050405020304" pitchFamily="18" charset="0"/>
              </a:rPr>
              <a:t>số</a:t>
            </a:r>
            <a:r>
              <a:rPr lang="en-US" sz="1150" i="1" dirty="0" smtClean="0">
                <a:latin typeface="Times New Roman" panose="02020603050405020304" pitchFamily="18" charset="0"/>
                <a:cs typeface="Times New Roman" panose="02020603050405020304" pitchFamily="18" charset="0"/>
              </a:rPr>
              <a:t> 20/2021/TT-BTLĐTBXH.  </a:t>
            </a:r>
          </a:p>
          <a:p>
            <a:pPr marL="63500" indent="0" algn="just">
              <a:buNone/>
            </a:pPr>
            <a:endParaRPr lang="en-US" sz="1150" i="1"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12</a:t>
            </a:fld>
            <a:endParaRPr dirty="0"/>
          </a:p>
        </p:txBody>
      </p:sp>
    </p:spTree>
    <p:extLst>
      <p:ext uri="{BB962C8B-B14F-4D97-AF65-F5344CB8AC3E}">
        <p14:creationId xmlns:p14="http://schemas.microsoft.com/office/powerpoint/2010/main" val="16492052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682486"/>
            <a:ext cx="6685722" cy="450575"/>
          </a:xfrm>
          <a:prstGeom prst="rect">
            <a:avLst/>
          </a:prstGeom>
        </p:spPr>
        <p:txBody>
          <a:bodyPr spcFirstLastPara="1" wrap="square" lIns="91425" tIns="91425" rIns="91425" bIns="91425" anchor="b" anchorCtr="0">
            <a:noAutofit/>
          </a:bodyPr>
          <a:lstStyle/>
          <a:p>
            <a:pPr algn="ctr" fontAlgn="base"/>
            <a:r>
              <a:rPr lang="nl-NL" sz="1600" dirty="0"/>
              <a:t>Chương II. </a:t>
            </a:r>
            <a:r>
              <a:rPr lang="nl-NL" sz="1600" dirty="0" smtClean="0"/>
              <a:t>Mục 1  quy định về  doanh nghiệp hoạt động dịch vụ </a:t>
            </a:r>
            <a:r>
              <a:rPr lang="nl-NL" sz="1600" b="0" i="1" dirty="0" smtClean="0"/>
              <a:t>(tiếp)</a:t>
            </a:r>
            <a:endParaRPr lang="en-US" sz="1600" b="0" i="1" dirty="0"/>
          </a:p>
        </p:txBody>
      </p:sp>
      <p:sp>
        <p:nvSpPr>
          <p:cNvPr id="105" name="Google Shape;105;p19"/>
          <p:cNvSpPr txBox="1">
            <a:spLocks noGrp="1"/>
          </p:cNvSpPr>
          <p:nvPr>
            <p:ph type="body" idx="1"/>
          </p:nvPr>
        </p:nvSpPr>
        <p:spPr>
          <a:xfrm>
            <a:off x="1338470" y="1272208"/>
            <a:ext cx="6983895" cy="2749827"/>
          </a:xfrm>
          <a:prstGeom prst="rect">
            <a:avLst/>
          </a:prstGeom>
        </p:spPr>
        <p:txBody>
          <a:bodyPr spcFirstLastPara="1" wrap="square" lIns="91425" tIns="91425" rIns="91425" bIns="91425" anchor="t" anchorCtr="0">
            <a:noAutofit/>
          </a:bodyPr>
          <a:lstStyle/>
          <a:p>
            <a:pPr algn="just"/>
            <a:r>
              <a:rPr lang="en-US" sz="1200" dirty="0" err="1" smtClean="0">
                <a:latin typeface="Times New Roman" panose="02020603050405020304" pitchFamily="18" charset="0"/>
                <a:cs typeface="Times New Roman" panose="02020603050405020304" pitchFamily="18" charset="0"/>
              </a:rPr>
              <a:t>Trách</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trong</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trường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nộp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lại</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hoặc</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hồi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Giấy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27</a:t>
            </a:r>
            <a:r>
              <a:rPr lang="en-US" sz="1200" i="1"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a:t>
            </a:r>
          </a:p>
          <a:p>
            <a:pPr marL="63500" indent="0" algn="just">
              <a:buNone/>
            </a:pP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Tiếp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tục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thực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nghĩa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HĐ CƯLĐ, HĐ </a:t>
            </a:r>
            <a:r>
              <a:rPr lang="en-US" sz="1200" dirty="0" err="1" smtClean="0">
                <a:latin typeface="Times New Roman" panose="02020603050405020304" pitchFamily="18" charset="0"/>
                <a:cs typeface="Times New Roman" panose="02020603050405020304" pitchFamily="18" charset="0"/>
              </a:rPr>
              <a:t>đưa</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đi</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a:t>
            </a:r>
            <a:r>
              <a:rPr lang="en-US" sz="1200" dirty="0" err="1" smtClean="0">
                <a:latin typeface="Times New Roman" panose="02020603050405020304" pitchFamily="18" charset="0"/>
                <a:cs typeface="Times New Roman" panose="02020603050405020304" pitchFamily="18" charset="0"/>
              </a:rPr>
              <a:t>iải</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quyết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vấn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đề</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liên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quan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đến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do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tuyển</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chọn</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đang</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tham</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gia</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đào</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tạo</a:t>
            </a:r>
            <a:r>
              <a:rPr lang="en-US" sz="1200" dirty="0" smtClean="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(chi </a:t>
            </a:r>
            <a:r>
              <a:rPr lang="en-US" sz="1200" i="1" dirty="0" err="1">
                <a:latin typeface="Times New Roman" panose="02020603050405020304" pitchFamily="18" charset="0"/>
                <a:cs typeface="Times New Roman" panose="02020603050405020304" pitchFamily="18" charset="0"/>
              </a:rPr>
              <a:t>tiết</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tại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Nghị</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112/2021/NĐ-CP)</a:t>
            </a:r>
            <a:r>
              <a:rPr lang="en-US" sz="1200" dirty="0" smtClean="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algn="just" fontAlgn="base"/>
            <a:r>
              <a:rPr lang="en-US" sz="1200" dirty="0" err="1" smtClean="0">
                <a:latin typeface="Times New Roman" panose="02020603050405020304" pitchFamily="18" charset="0"/>
                <a:cs typeface="Times New Roman" panose="02020603050405020304" pitchFamily="18" charset="0"/>
              </a:rPr>
              <a:t>Trách</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trong</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trường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giải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thể</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28</a:t>
            </a:r>
            <a:r>
              <a:rPr lang="en-US" sz="1200" i="1" dirty="0" smtClean="0">
                <a:latin typeface="Times New Roman" panose="02020603050405020304" pitchFamily="18" charset="0"/>
                <a:cs typeface="Times New Roman" panose="02020603050405020304" pitchFamily="18" charset="0"/>
              </a:rPr>
              <a:t>):</a:t>
            </a:r>
          </a:p>
          <a:p>
            <a:pPr marL="63500" indent="0" algn="just" fontAlgn="base">
              <a:buNone/>
            </a:pP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Chỉ</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giải</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thể</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Đã</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hoàn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thành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mọi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nghĩa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trong</a:t>
            </a: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HĐ CƯLĐ, HĐ </a:t>
            </a:r>
            <a:r>
              <a:rPr lang="en-US" sz="1200" dirty="0" err="1" smtClean="0">
                <a:latin typeface="Times New Roman" panose="02020603050405020304" pitchFamily="18" charset="0"/>
                <a:cs typeface="Times New Roman" panose="02020603050405020304" pitchFamily="18" charset="0"/>
              </a:rPr>
              <a:t>đưa</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đi</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và</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toán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hết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khoản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nợ</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nghĩa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PL; </a:t>
            </a:r>
            <a:r>
              <a:rPr lang="en-US" sz="1200" dirty="0" err="1">
                <a:latin typeface="Times New Roman" panose="02020603050405020304" pitchFamily="18" charset="0"/>
                <a:cs typeface="Times New Roman" panose="02020603050405020304" pitchFamily="18" charset="0"/>
              </a:rPr>
              <a:t>Đã</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hoàn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thành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chuyển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nghĩa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có</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liên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quan</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cho</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khác</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sau</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đã</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thống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nhất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với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bên</a:t>
            </a: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NNTNLĐ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Bộ</a:t>
            </a: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LĐTBXH </a:t>
            </a:r>
            <a:r>
              <a:rPr lang="en-US" sz="1200" dirty="0" err="1" smtClean="0">
                <a:latin typeface="Times New Roman" panose="02020603050405020304" pitchFamily="18" charset="0"/>
                <a:cs typeface="Times New Roman" panose="02020603050405020304" pitchFamily="18" charset="0"/>
              </a:rPr>
              <a:t>chấp</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thuận</a:t>
            </a:r>
            <a:r>
              <a:rPr lang="en-US" sz="1200" dirty="0" smtClean="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algn="just" fontAlgn="base"/>
            <a:r>
              <a:rPr lang="en-US" sz="1200" dirty="0" err="1" smtClean="0">
                <a:latin typeface="Times New Roman" panose="02020603050405020304" pitchFamily="18" charset="0"/>
                <a:cs typeface="Times New Roman" panose="02020603050405020304" pitchFamily="18" charset="0"/>
              </a:rPr>
              <a:t>Trách</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trong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trường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phá</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sản</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29</a:t>
            </a:r>
            <a:r>
              <a:rPr lang="en-US" sz="1200" i="1" dirty="0" smtClean="0">
                <a:latin typeface="Times New Roman" panose="02020603050405020304" pitchFamily="18" charset="0"/>
                <a:cs typeface="Times New Roman" panose="02020603050405020304" pitchFamily="18" charset="0"/>
              </a:rPr>
              <a:t>):</a:t>
            </a:r>
          </a:p>
          <a:p>
            <a:pPr marL="63500" indent="0" algn="just" fontAlgn="base">
              <a:buNone/>
            </a:pP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Trong</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hạn</a:t>
            </a:r>
            <a:r>
              <a:rPr lang="en-US" sz="1200" dirty="0">
                <a:latin typeface="Times New Roman" panose="02020603050405020304" pitchFamily="18" charset="0"/>
                <a:cs typeface="Times New Roman" panose="02020603050405020304" pitchFamily="18" charset="0"/>
              </a:rPr>
              <a:t> 05 </a:t>
            </a:r>
            <a:r>
              <a:rPr lang="en-US" sz="1200" dirty="0" err="1">
                <a:latin typeface="Times New Roman" panose="02020603050405020304" pitchFamily="18" charset="0"/>
                <a:cs typeface="Times New Roman" panose="02020603050405020304" pitchFamily="18" charset="0"/>
              </a:rPr>
              <a:t>ngày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kể</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từ</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ngày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Tòa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án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ra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quyết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mở</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thủ</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tục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phá</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sản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phải</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Bộ</a:t>
            </a: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LĐTBXH </a:t>
            </a:r>
            <a:r>
              <a:rPr lang="en-US" sz="1200" dirty="0" err="1" smtClean="0">
                <a:latin typeface="Times New Roman" panose="02020603050405020304" pitchFamily="18" charset="0"/>
                <a:cs typeface="Times New Roman" panose="02020603050405020304" pitchFamily="18" charset="0"/>
              </a:rPr>
              <a:t>về</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tình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hình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phương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án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thực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nghĩa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trong</a:t>
            </a:r>
            <a:r>
              <a:rPr lang="en-US" sz="1200" dirty="0" smtClean="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HĐ CƯLĐ, HĐ </a:t>
            </a:r>
            <a:r>
              <a:rPr lang="en-US" sz="1200" dirty="0" err="1">
                <a:latin typeface="Times New Roman" panose="02020603050405020304" pitchFamily="18" charset="0"/>
                <a:cs typeface="Times New Roman" panose="02020603050405020304" pitchFamily="18" charset="0"/>
              </a:rPr>
              <a:t>đưa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còn</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hiệu</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lực</a:t>
            </a:r>
            <a:r>
              <a:rPr lang="en-US" sz="1200" dirty="0" smtClean="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13</a:t>
            </a:fld>
            <a:endParaRPr dirty="0"/>
          </a:p>
        </p:txBody>
      </p:sp>
    </p:spTree>
    <p:extLst>
      <p:ext uri="{BB962C8B-B14F-4D97-AF65-F5344CB8AC3E}">
        <p14:creationId xmlns:p14="http://schemas.microsoft.com/office/powerpoint/2010/main" val="444389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682486"/>
            <a:ext cx="6685722" cy="576470"/>
          </a:xfrm>
          <a:prstGeom prst="rect">
            <a:avLst/>
          </a:prstGeom>
        </p:spPr>
        <p:txBody>
          <a:bodyPr spcFirstLastPara="1" wrap="square" lIns="91425" tIns="91425" rIns="91425" bIns="91425" anchor="b" anchorCtr="0">
            <a:noAutofit/>
          </a:bodyPr>
          <a:lstStyle/>
          <a:p>
            <a:pPr algn="ctr"/>
            <a:r>
              <a:rPr lang="nl-NL" sz="1600" dirty="0"/>
              <a:t>Chương III. Người lao động Việt Nam </a:t>
            </a:r>
            <a:r>
              <a:rPr lang="nl-NL" sz="1600" dirty="0" smtClean="0"/>
              <a:t/>
            </a:r>
            <a:br>
              <a:rPr lang="nl-NL" sz="1600" dirty="0" smtClean="0"/>
            </a:br>
            <a:r>
              <a:rPr lang="nl-NL" sz="1600" dirty="0" smtClean="0"/>
              <a:t>đi </a:t>
            </a:r>
            <a:r>
              <a:rPr lang="nl-NL" sz="1600" dirty="0"/>
              <a:t>làm việc ở nước ngoài theo hợp </a:t>
            </a:r>
            <a:r>
              <a:rPr lang="nl-NL" sz="1600" dirty="0" smtClean="0"/>
              <a:t>đồng</a:t>
            </a:r>
            <a:endParaRPr lang="en-US" sz="1600" dirty="0"/>
          </a:p>
        </p:txBody>
      </p:sp>
      <p:sp>
        <p:nvSpPr>
          <p:cNvPr id="105" name="Google Shape;105;p19"/>
          <p:cNvSpPr txBox="1">
            <a:spLocks noGrp="1"/>
          </p:cNvSpPr>
          <p:nvPr>
            <p:ph type="body" idx="1"/>
          </p:nvPr>
        </p:nvSpPr>
        <p:spPr>
          <a:xfrm>
            <a:off x="1338471" y="1258956"/>
            <a:ext cx="6864626" cy="2981740"/>
          </a:xfrm>
          <a:prstGeom prst="rect">
            <a:avLst/>
          </a:prstGeom>
        </p:spPr>
        <p:txBody>
          <a:bodyPr spcFirstLastPara="1" wrap="square" lIns="91425" tIns="91425" rIns="91425" bIns="91425" anchor="t" anchorCtr="0">
            <a:noAutofit/>
          </a:bodyPr>
          <a:lstStyle/>
          <a:p>
            <a:pPr marL="63500" indent="0" algn="just">
              <a:spcAft>
                <a:spcPts val="600"/>
              </a:spcAft>
              <a:buNone/>
            </a:pPr>
            <a:r>
              <a:rPr lang="nl-NL" sz="1200" dirty="0">
                <a:latin typeface="Times New Roman" panose="02020603050405020304" pitchFamily="18" charset="0"/>
                <a:cs typeface="Times New Roman" panose="02020603050405020304" pitchFamily="18" charset="0"/>
              </a:rPr>
              <a:t> </a:t>
            </a:r>
            <a:r>
              <a:rPr lang="nl-NL" sz="1200" dirty="0" smtClean="0">
                <a:latin typeface="Times New Roman" panose="02020603050405020304" pitchFamily="18" charset="0"/>
                <a:cs typeface="Times New Roman" panose="02020603050405020304" pitchFamily="18" charset="0"/>
              </a:rPr>
              <a:t>           Chương III có 04 mục, 18 Điều với một số nội dung chính như sau:</a:t>
            </a:r>
          </a:p>
          <a:p>
            <a:pPr algn="just">
              <a:spcBef>
                <a:spcPts val="400"/>
              </a:spcBef>
            </a:pPr>
            <a:r>
              <a:rPr lang="nl-NL" sz="1200" dirty="0" smtClean="0">
                <a:latin typeface="Times New Roman" panose="02020603050405020304" pitchFamily="18" charset="0"/>
                <a:cs typeface="Times New Roman" panose="02020603050405020304" pitchFamily="18" charset="0"/>
              </a:rPr>
              <a:t>Quy </a:t>
            </a:r>
            <a:r>
              <a:rPr lang="nl-NL" sz="1200" dirty="0">
                <a:latin typeface="Times New Roman" panose="02020603050405020304" pitchFamily="18" charset="0"/>
                <a:cs typeface="Times New Roman" panose="02020603050405020304" pitchFamily="18" charset="0"/>
              </a:rPr>
              <a:t>định về điều kiện, hồ sơ của người lao động đi làm việc ở nước ngoài </a:t>
            </a:r>
            <a:r>
              <a:rPr lang="nl-NL" sz="1200" i="1" dirty="0">
                <a:latin typeface="Times New Roman" panose="02020603050405020304" pitchFamily="18" charset="0"/>
                <a:cs typeface="Times New Roman" panose="02020603050405020304" pitchFamily="18" charset="0"/>
              </a:rPr>
              <a:t>(Điều 44, 45): </a:t>
            </a:r>
            <a:r>
              <a:rPr lang="nl-NL" sz="1200" dirty="0">
                <a:latin typeface="Times New Roman" panose="02020603050405020304" pitchFamily="18" charset="0"/>
                <a:cs typeface="Times New Roman" panose="02020603050405020304" pitchFamily="18" charset="0"/>
              </a:rPr>
              <a:t>Quy định chi tiết trong Luật.</a:t>
            </a:r>
            <a:endParaRPr lang="en-US" sz="1200" dirty="0">
              <a:latin typeface="Times New Roman" panose="02020603050405020304" pitchFamily="18" charset="0"/>
              <a:cs typeface="Times New Roman" panose="02020603050405020304" pitchFamily="18" charset="0"/>
            </a:endParaRPr>
          </a:p>
          <a:p>
            <a:pPr algn="just" fontAlgn="base">
              <a:spcAft>
                <a:spcPts val="600"/>
              </a:spcAft>
            </a:pPr>
            <a:r>
              <a:rPr lang="en-US" sz="1200" dirty="0" err="1" smtClean="0">
                <a:latin typeface="Times New Roman" panose="02020603050405020304" pitchFamily="18" charset="0"/>
                <a:cs typeface="Times New Roman" panose="02020603050405020304" pitchFamily="18" charset="0"/>
              </a:rPr>
              <a:t>Quyền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nghĩa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do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46</a:t>
            </a:r>
            <a:r>
              <a:rPr lang="en-US" sz="1200" i="1" dirty="0" smtClean="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marL="63500" indent="0" algn="just" fontAlgn="base">
              <a:spcBef>
                <a:spcPts val="400"/>
              </a:spcBef>
              <a:buNone/>
            </a:pP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Gồm</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các</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nghĩa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tại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6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Luật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một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số</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sau</a:t>
            </a:r>
            <a:r>
              <a:rPr lang="en-US" sz="1200" dirty="0">
                <a:latin typeface="Times New Roman" panose="02020603050405020304" pitchFamily="18" charset="0"/>
                <a:cs typeface="Times New Roman" panose="02020603050405020304" pitchFamily="18" charset="0"/>
              </a:rPr>
              <a:t>:</a:t>
            </a:r>
          </a:p>
          <a:p>
            <a:pPr marL="63500" indent="0" algn="just" fontAlgn="base">
              <a:spcBef>
                <a:spcPts val="400"/>
              </a:spcBef>
              <a:buNone/>
            </a:pPr>
            <a:r>
              <a:rPr lang="en-US" sz="1200" dirty="0" smtClean="0">
                <a:latin typeface="Times New Roman" panose="02020603050405020304" pitchFamily="18" charset="0"/>
                <a:cs typeface="Times New Roman" panose="02020603050405020304" pitchFamily="18" charset="0"/>
              </a:rPr>
              <a:t>        - </a:t>
            </a:r>
            <a:r>
              <a:rPr lang="en-US" sz="1200" dirty="0" err="1">
                <a:latin typeface="Times New Roman" panose="02020603050405020304" pitchFamily="18" charset="0"/>
                <a:cs typeface="Times New Roman" panose="02020603050405020304" pitchFamily="18" charset="0"/>
              </a:rPr>
              <a:t>Quyền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bồi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thường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hạn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hoặc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kết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mới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thỏa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thuận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về</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tiền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về</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bảo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lãnh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a:t>
            </a:r>
          </a:p>
          <a:p>
            <a:pPr marL="63500" indent="0" algn="just" fontAlgn="base">
              <a:spcBef>
                <a:spcPts val="400"/>
              </a:spcBef>
              <a:buNone/>
            </a:pPr>
            <a:r>
              <a:rPr lang="en-US" sz="1200" dirty="0" smtClean="0">
                <a:latin typeface="Times New Roman" panose="02020603050405020304" pitchFamily="18" charset="0"/>
                <a:cs typeface="Times New Roman" panose="02020603050405020304" pitchFamily="18" charset="0"/>
              </a:rPr>
              <a:t>        - </a:t>
            </a:r>
            <a:r>
              <a:rPr lang="en-US" sz="1200" dirty="0" err="1" smtClean="0">
                <a:latin typeface="Times New Roman" panose="02020603050405020304" pitchFamily="18" charset="0"/>
                <a:cs typeface="Times New Roman" panose="02020603050405020304" pitchFamily="18" charset="0"/>
              </a:rPr>
              <a:t>Được</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chấm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dứt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Việt</a:t>
            </a:r>
            <a:r>
              <a:rPr lang="en-US" sz="1200" dirty="0">
                <a:latin typeface="Times New Roman" panose="02020603050405020304" pitchFamily="18" charset="0"/>
                <a:cs typeface="Times New Roman" panose="02020603050405020304" pitchFamily="18" charset="0"/>
              </a:rPr>
              <a:t> Nam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khi</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thực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đúng</a:t>
            </a:r>
            <a:r>
              <a:rPr lang="en-US" sz="1200" dirty="0">
                <a:latin typeface="Times New Roman" panose="02020603050405020304" pitchFamily="18" charset="0"/>
                <a:cs typeface="Times New Roman" panose="02020603050405020304" pitchFamily="18" charset="0"/>
              </a:rPr>
              <a:t> cam </a:t>
            </a:r>
            <a:r>
              <a:rPr lang="en-US" sz="1200" dirty="0" err="1">
                <a:latin typeface="Times New Roman" panose="02020603050405020304" pitchFamily="18" charset="0"/>
                <a:cs typeface="Times New Roman" panose="02020603050405020304" pitchFamily="18" charset="0"/>
              </a:rPr>
              <a:t>kết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trong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đồng</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trừ</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trường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hai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bên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có</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thỏa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thuận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khác</a:t>
            </a:r>
            <a:r>
              <a:rPr lang="en-US" sz="1200" dirty="0">
                <a:latin typeface="Times New Roman" panose="02020603050405020304" pitchFamily="18" charset="0"/>
                <a:cs typeface="Times New Roman" panose="02020603050405020304" pitchFamily="18" charset="0"/>
              </a:rPr>
              <a:t>.</a:t>
            </a:r>
          </a:p>
          <a:p>
            <a:pPr algn="just"/>
            <a:endParaRPr lang="en-US" sz="1200" i="1"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14</a:t>
            </a:fld>
            <a:endParaRPr dirty="0"/>
          </a:p>
        </p:txBody>
      </p:sp>
    </p:spTree>
    <p:extLst>
      <p:ext uri="{BB962C8B-B14F-4D97-AF65-F5344CB8AC3E}">
        <p14:creationId xmlns:p14="http://schemas.microsoft.com/office/powerpoint/2010/main" val="22630568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682486"/>
            <a:ext cx="6685722" cy="576470"/>
          </a:xfrm>
          <a:prstGeom prst="rect">
            <a:avLst/>
          </a:prstGeom>
        </p:spPr>
        <p:txBody>
          <a:bodyPr spcFirstLastPara="1" wrap="square" lIns="91425" tIns="91425" rIns="91425" bIns="91425" anchor="b" anchorCtr="0">
            <a:noAutofit/>
          </a:bodyPr>
          <a:lstStyle/>
          <a:p>
            <a:pPr algn="ctr"/>
            <a:r>
              <a:rPr lang="nl-NL" sz="1600" dirty="0"/>
              <a:t>Chương III. Người lao động Việt Nam </a:t>
            </a:r>
            <a:r>
              <a:rPr lang="nl-NL" sz="1600" dirty="0" smtClean="0"/>
              <a:t/>
            </a:r>
            <a:br>
              <a:rPr lang="nl-NL" sz="1600" dirty="0" smtClean="0"/>
            </a:br>
            <a:r>
              <a:rPr lang="nl-NL" sz="1600" dirty="0" smtClean="0"/>
              <a:t>đi </a:t>
            </a:r>
            <a:r>
              <a:rPr lang="nl-NL" sz="1600" dirty="0"/>
              <a:t>làm việc ở nước ngoài theo hợp </a:t>
            </a:r>
            <a:r>
              <a:rPr lang="nl-NL" sz="1600" dirty="0" smtClean="0"/>
              <a:t>đồng  </a:t>
            </a:r>
            <a:r>
              <a:rPr lang="nl-NL" sz="1600" b="0" i="1" dirty="0" smtClean="0"/>
              <a:t>(tiếp )</a:t>
            </a:r>
            <a:endParaRPr lang="en-US" sz="1600" b="0" i="1" dirty="0"/>
          </a:p>
        </p:txBody>
      </p:sp>
      <p:sp>
        <p:nvSpPr>
          <p:cNvPr id="105" name="Google Shape;105;p19"/>
          <p:cNvSpPr txBox="1">
            <a:spLocks noGrp="1"/>
          </p:cNvSpPr>
          <p:nvPr>
            <p:ph type="body" idx="1"/>
          </p:nvPr>
        </p:nvSpPr>
        <p:spPr>
          <a:xfrm>
            <a:off x="1338470" y="1258956"/>
            <a:ext cx="6983895" cy="2981740"/>
          </a:xfrm>
          <a:prstGeom prst="rect">
            <a:avLst/>
          </a:prstGeom>
        </p:spPr>
        <p:txBody>
          <a:bodyPr spcFirstLastPara="1" wrap="square" lIns="91425" tIns="91425" rIns="91425" bIns="91425" anchor="t" anchorCtr="0">
            <a:noAutofit/>
          </a:bodyPr>
          <a:lstStyle/>
          <a:p>
            <a:pPr algn="just" fontAlgn="base">
              <a:spcAft>
                <a:spcPts val="600"/>
              </a:spcAft>
            </a:pPr>
            <a:r>
              <a:rPr lang="en-US" sz="1200" dirty="0" err="1" smtClean="0">
                <a:latin typeface="Times New Roman" panose="02020603050405020304" pitchFamily="18" charset="0"/>
                <a:cs typeface="Times New Roman" panose="02020603050405020304" pitchFamily="18" charset="0"/>
              </a:rPr>
              <a:t>Tiếp</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theo</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về</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quyền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nghĩa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do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46</a:t>
            </a:r>
            <a:r>
              <a:rPr lang="en-US" sz="1200" i="1" dirty="0" smtClean="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marL="63500" indent="0" algn="just">
              <a:buNone/>
            </a:pPr>
            <a:r>
              <a:rPr lang="nl-NL" sz="1200" i="1" dirty="0">
                <a:latin typeface="Times New Roman" panose="02020603050405020304" pitchFamily="18" charset="0"/>
                <a:cs typeface="Times New Roman" panose="02020603050405020304" pitchFamily="18" charset="0"/>
              </a:rPr>
              <a:t> </a:t>
            </a:r>
            <a:r>
              <a:rPr lang="nl-NL" sz="1200" i="1" dirty="0" smtClean="0">
                <a:latin typeface="Times New Roman" panose="02020603050405020304" pitchFamily="18" charset="0"/>
                <a:cs typeface="Times New Roman" panose="02020603050405020304" pitchFamily="18" charset="0"/>
              </a:rPr>
              <a:t>       </a:t>
            </a:r>
            <a:r>
              <a:rPr lang="nl-NL" sz="1200" dirty="0" smtClean="0">
                <a:latin typeface="Times New Roman" panose="02020603050405020304" pitchFamily="18" charset="0"/>
                <a:cs typeface="Times New Roman" panose="02020603050405020304" pitchFamily="18" charset="0"/>
              </a:rPr>
              <a:t>- </a:t>
            </a:r>
            <a:r>
              <a:rPr lang="nl-NL" sz="1200" dirty="0">
                <a:latin typeface="Times New Roman" panose="02020603050405020304" pitchFamily="18" charset="0"/>
                <a:cs typeface="Times New Roman" panose="02020603050405020304" pitchFamily="18" charset="0"/>
              </a:rPr>
              <a:t>Bảo lãnh cho người lao động đi làm việc ở nước ngoài theo hợp </a:t>
            </a:r>
            <a:r>
              <a:rPr lang="nl-NL" sz="1200" dirty="0" smtClean="0">
                <a:latin typeface="Times New Roman" panose="02020603050405020304" pitchFamily="18" charset="0"/>
                <a:cs typeface="Times New Roman" panose="02020603050405020304" pitchFamily="18" charset="0"/>
              </a:rPr>
              <a:t>đồng:</a:t>
            </a:r>
            <a:endParaRPr lang="nl-NL" sz="1200" dirty="0">
              <a:latin typeface="Times New Roman" panose="02020603050405020304" pitchFamily="18" charset="0"/>
              <a:cs typeface="Times New Roman" panose="02020603050405020304" pitchFamily="18" charset="0"/>
            </a:endParaRPr>
          </a:p>
          <a:p>
            <a:pPr marL="63500" indent="0" algn="just">
              <a:buNone/>
            </a:pPr>
            <a:r>
              <a:rPr lang="nl-NL" sz="1200" dirty="0">
                <a:latin typeface="Times New Roman" panose="02020603050405020304" pitchFamily="18" charset="0"/>
                <a:cs typeface="Times New Roman" panose="02020603050405020304" pitchFamily="18" charset="0"/>
              </a:rPr>
              <a:t> </a:t>
            </a:r>
            <a:r>
              <a:rPr lang="nl-NL" sz="1200" dirty="0" smtClean="0">
                <a:latin typeface="Times New Roman" panose="02020603050405020304" pitchFamily="18" charset="0"/>
                <a:cs typeface="Times New Roman" panose="02020603050405020304" pitchFamily="18" charset="0"/>
              </a:rPr>
              <a:t>        Trường </a:t>
            </a:r>
            <a:r>
              <a:rPr lang="nl-NL" sz="1200" dirty="0">
                <a:latin typeface="Times New Roman" panose="02020603050405020304" pitchFamily="18" charset="0"/>
                <a:cs typeface="Times New Roman" panose="02020603050405020304" pitchFamily="18" charset="0"/>
              </a:rPr>
              <a:t>hợp, phạm vi bảo lãnh Điều 56: người lao động không đủ tiền kỹ quỹ, thỏa thuận với bên bảo lãnh và yêu cầu thanh toán giá trị nghĩa vụ vi phạm và bồi thường thiệt </a:t>
            </a:r>
            <a:r>
              <a:rPr lang="nl-NL" sz="1200" dirty="0" smtClean="0">
                <a:latin typeface="Times New Roman" panose="02020603050405020304" pitchFamily="18" charset="0"/>
                <a:cs typeface="Times New Roman" panose="02020603050405020304" pitchFamily="18" charset="0"/>
              </a:rPr>
              <a:t>hại.</a:t>
            </a:r>
          </a:p>
          <a:p>
            <a:pPr marL="63500" indent="0" algn="just">
              <a:buNone/>
            </a:pPr>
            <a:r>
              <a:rPr lang="nl-NL" sz="1200" dirty="0">
                <a:latin typeface="Times New Roman" panose="02020603050405020304" pitchFamily="18" charset="0"/>
                <a:cs typeface="Times New Roman" panose="02020603050405020304" pitchFamily="18" charset="0"/>
              </a:rPr>
              <a:t> </a:t>
            </a:r>
            <a:r>
              <a:rPr lang="nl-NL" sz="1200" dirty="0" smtClean="0">
                <a:latin typeface="Times New Roman" panose="02020603050405020304" pitchFamily="18" charset="0"/>
                <a:cs typeface="Times New Roman" panose="02020603050405020304" pitchFamily="18" charset="0"/>
              </a:rPr>
              <a:t>        Biện </a:t>
            </a:r>
            <a:r>
              <a:rPr lang="nl-NL" sz="1200" dirty="0">
                <a:latin typeface="Times New Roman" panose="02020603050405020304" pitchFamily="18" charset="0"/>
                <a:cs typeface="Times New Roman" panose="02020603050405020304" pitchFamily="18" charset="0"/>
              </a:rPr>
              <a:t>pháp bảo đảm thực hiện nghĩa vụ bảo lãnh (Điều 59).</a:t>
            </a:r>
            <a:endParaRPr lang="en-US" sz="1200" dirty="0">
              <a:latin typeface="Times New Roman" panose="02020603050405020304" pitchFamily="18" charset="0"/>
              <a:cs typeface="Times New Roman" panose="02020603050405020304" pitchFamily="18" charset="0"/>
            </a:endParaRPr>
          </a:p>
          <a:p>
            <a:pPr marL="63500" indent="0" algn="just">
              <a:spcBef>
                <a:spcPts val="1200"/>
              </a:spcBef>
              <a:buNone/>
            </a:pPr>
            <a:r>
              <a:rPr lang="nl-NL" sz="1200" dirty="0" smtClean="0">
                <a:latin typeface="Times New Roman" panose="02020603050405020304" pitchFamily="18" charset="0"/>
                <a:cs typeface="Times New Roman" panose="02020603050405020304" pitchFamily="18" charset="0"/>
              </a:rPr>
              <a:t>       - Được hỗ </a:t>
            </a:r>
            <a:r>
              <a:rPr lang="nl-NL" sz="1200" dirty="0">
                <a:latin typeface="Times New Roman" panose="02020603050405020304" pitchFamily="18" charset="0"/>
                <a:cs typeface="Times New Roman" panose="02020603050405020304" pitchFamily="18" charset="0"/>
              </a:rPr>
              <a:t>trợ </a:t>
            </a:r>
            <a:r>
              <a:rPr lang="nl-NL" sz="1200" dirty="0" smtClean="0">
                <a:latin typeface="Times New Roman" panose="02020603050405020304" pitchFamily="18" charset="0"/>
                <a:cs typeface="Times New Roman" panose="02020603050405020304" pitchFamily="18" charset="0"/>
              </a:rPr>
              <a:t>sau </a:t>
            </a:r>
            <a:r>
              <a:rPr lang="nl-NL" sz="1200" dirty="0">
                <a:latin typeface="Times New Roman" panose="02020603050405020304" pitchFamily="18" charset="0"/>
                <a:cs typeface="Times New Roman" panose="02020603050405020304" pitchFamily="18" charset="0"/>
              </a:rPr>
              <a:t>khi về </a:t>
            </a:r>
            <a:r>
              <a:rPr lang="nl-NL" sz="1200" dirty="0" smtClean="0">
                <a:latin typeface="Times New Roman" panose="02020603050405020304" pitchFamily="18" charset="0"/>
                <a:cs typeface="Times New Roman" panose="02020603050405020304" pitchFamily="18" charset="0"/>
              </a:rPr>
              <a:t>nước:</a:t>
            </a:r>
            <a:r>
              <a:rPr lang="nl-NL" sz="1200" dirty="0">
                <a:latin typeface="Times New Roman" panose="02020603050405020304" pitchFamily="18" charset="0"/>
                <a:cs typeface="Times New Roman" panose="02020603050405020304" pitchFamily="18" charset="0"/>
              </a:rPr>
              <a:t> </a:t>
            </a:r>
            <a:r>
              <a:rPr lang="nl-NL" sz="1200" dirty="0" smtClean="0">
                <a:latin typeface="Times New Roman" panose="02020603050405020304" pitchFamily="18" charset="0"/>
                <a:cs typeface="Times New Roman" panose="02020603050405020304" pitchFamily="18" charset="0"/>
              </a:rPr>
              <a:t>DN </a:t>
            </a:r>
            <a:r>
              <a:rPr lang="nl-NL" sz="1200" dirty="0">
                <a:latin typeface="Times New Roman" panose="02020603050405020304" pitchFamily="18" charset="0"/>
                <a:cs typeface="Times New Roman" panose="02020603050405020304" pitchFamily="18" charset="0"/>
              </a:rPr>
              <a:t>hỗ trợ giới thiệu việc làm cho người lao động sau khi về nước </a:t>
            </a:r>
            <a:r>
              <a:rPr lang="nl-NL" sz="1200" i="1" dirty="0">
                <a:latin typeface="Times New Roman" panose="02020603050405020304" pitchFamily="18" charset="0"/>
                <a:cs typeface="Times New Roman" panose="02020603050405020304" pitchFamily="18" charset="0"/>
              </a:rPr>
              <a:t>(khoản 4 Điều 60) </a:t>
            </a:r>
            <a:endParaRPr lang="nl-NL" sz="1200" i="1" dirty="0" smtClean="0">
              <a:latin typeface="Times New Roman" panose="02020603050405020304" pitchFamily="18" charset="0"/>
              <a:cs typeface="Times New Roman" panose="02020603050405020304" pitchFamily="18" charset="0"/>
            </a:endParaRPr>
          </a:p>
          <a:p>
            <a:pPr marL="63500" indent="0" algn="just">
              <a:buNone/>
            </a:pP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                   </a:t>
            </a:r>
            <a:r>
              <a:rPr lang="nl-NL" sz="1200" i="1" dirty="0" smtClean="0">
                <a:latin typeface="Times New Roman" panose="02020603050405020304" pitchFamily="18" charset="0"/>
                <a:cs typeface="Times New Roman" panose="02020603050405020304" pitchFamily="18" charset="0"/>
              </a:rPr>
              <a:t>đây không </a:t>
            </a:r>
            <a:r>
              <a:rPr lang="nl-NL" sz="1200" i="1" dirty="0">
                <a:latin typeface="Times New Roman" panose="02020603050405020304" pitchFamily="18" charset="0"/>
                <a:cs typeface="Times New Roman" panose="02020603050405020304" pitchFamily="18" charset="0"/>
              </a:rPr>
              <a:t>phải là trách nhiệm bắt buộc nhưng thể hiện sự quan tâm của doanh </a:t>
            </a:r>
            <a:r>
              <a:rPr lang="nl-NL" sz="1200" i="1" dirty="0" smtClean="0">
                <a:latin typeface="Times New Roman" panose="02020603050405020304" pitchFamily="18" charset="0"/>
                <a:cs typeface="Times New Roman" panose="02020603050405020304" pitchFamily="18" charset="0"/>
              </a:rPr>
              <a:t>nghiệp.</a:t>
            </a:r>
            <a:endParaRPr lang="en-US" sz="1200" i="1"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15</a:t>
            </a:fld>
            <a:endParaRPr dirty="0"/>
          </a:p>
        </p:txBody>
      </p:sp>
      <p:sp>
        <p:nvSpPr>
          <p:cNvPr id="2" name="Right Arrow 1"/>
          <p:cNvSpPr/>
          <p:nvPr/>
        </p:nvSpPr>
        <p:spPr>
          <a:xfrm>
            <a:off x="2020955" y="3320334"/>
            <a:ext cx="132521"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Tree>
    <p:extLst>
      <p:ext uri="{BB962C8B-B14F-4D97-AF65-F5344CB8AC3E}">
        <p14:creationId xmlns:p14="http://schemas.microsoft.com/office/powerpoint/2010/main" val="1468610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682486"/>
            <a:ext cx="6685722" cy="576470"/>
          </a:xfrm>
          <a:prstGeom prst="rect">
            <a:avLst/>
          </a:prstGeom>
        </p:spPr>
        <p:txBody>
          <a:bodyPr spcFirstLastPara="1" wrap="square" lIns="91425" tIns="91425" rIns="91425" bIns="91425" anchor="b" anchorCtr="0">
            <a:noAutofit/>
          </a:bodyPr>
          <a:lstStyle/>
          <a:p>
            <a:pPr algn="ctr"/>
            <a:r>
              <a:rPr lang="nl-NL" sz="1600" dirty="0"/>
              <a:t>Chương IV. Bồi dưỡng kỹ năng nghề, ngoại ngữ </a:t>
            </a:r>
            <a:r>
              <a:rPr lang="nl-NL" sz="1600" dirty="0" smtClean="0"/>
              <a:t/>
            </a:r>
            <a:br>
              <a:rPr lang="nl-NL" sz="1600" dirty="0" smtClean="0"/>
            </a:br>
            <a:r>
              <a:rPr lang="nl-NL" sz="1600" dirty="0" smtClean="0"/>
              <a:t>và </a:t>
            </a:r>
            <a:r>
              <a:rPr lang="nl-NL" sz="1600" dirty="0"/>
              <a:t>giáo dục định hướng cho người lao động </a:t>
            </a:r>
            <a:endParaRPr lang="en-US" sz="1600" dirty="0"/>
          </a:p>
        </p:txBody>
      </p:sp>
      <p:sp>
        <p:nvSpPr>
          <p:cNvPr id="105" name="Google Shape;105;p19"/>
          <p:cNvSpPr txBox="1">
            <a:spLocks noGrp="1"/>
          </p:cNvSpPr>
          <p:nvPr>
            <p:ph type="body" idx="1"/>
          </p:nvPr>
        </p:nvSpPr>
        <p:spPr>
          <a:xfrm>
            <a:off x="1338470" y="1258956"/>
            <a:ext cx="6983895" cy="2981740"/>
          </a:xfrm>
          <a:prstGeom prst="rect">
            <a:avLst/>
          </a:prstGeom>
        </p:spPr>
        <p:txBody>
          <a:bodyPr spcFirstLastPara="1" wrap="square" lIns="91425" tIns="91425" rIns="91425" bIns="91425" anchor="t" anchorCtr="0">
            <a:noAutofit/>
          </a:bodyPr>
          <a:lstStyle/>
          <a:p>
            <a:pPr marL="63500" indent="0" algn="just">
              <a:spcAft>
                <a:spcPts val="600"/>
              </a:spcAft>
              <a:buNone/>
            </a:pPr>
            <a:r>
              <a:rPr lang="nl-NL" sz="1200" dirty="0">
                <a:latin typeface="Times New Roman" panose="02020603050405020304" pitchFamily="18" charset="0"/>
                <a:cs typeface="Times New Roman" panose="02020603050405020304" pitchFamily="18" charset="0"/>
              </a:rPr>
              <a:t> </a:t>
            </a:r>
            <a:r>
              <a:rPr lang="nl-NL" sz="1200" dirty="0" smtClean="0">
                <a:latin typeface="Times New Roman" panose="02020603050405020304" pitchFamily="18" charset="0"/>
                <a:cs typeface="Times New Roman" panose="02020603050405020304" pitchFamily="18" charset="0"/>
              </a:rPr>
              <a:t>           Chương IV có 04 Điều với một số nội dung chính như sau:</a:t>
            </a:r>
          </a:p>
          <a:p>
            <a:pPr algn="just"/>
            <a:r>
              <a:rPr lang="nl-NL" sz="1200" dirty="0" smtClean="0">
                <a:latin typeface="Times New Roman" panose="02020603050405020304" pitchFamily="18" charset="0"/>
                <a:cs typeface="Times New Roman" panose="02020603050405020304" pitchFamily="18" charset="0"/>
              </a:rPr>
              <a:t>Công </a:t>
            </a:r>
            <a:r>
              <a:rPr lang="nl-NL" sz="1200" dirty="0">
                <a:latin typeface="Times New Roman" panose="02020603050405020304" pitchFamily="18" charset="0"/>
                <a:cs typeface="Times New Roman" panose="02020603050405020304" pitchFamily="18" charset="0"/>
              </a:rPr>
              <a:t>tác gắn kết doanh nghiệp dịch vụ với cở sở giáo dục nghề nghiệp trong việc tuyển chọn, bồi dưỡng kỹ năng nghề, ngoại ngữ cho người lao động đi làm việc ở nước ngoài đáp ứng được yêu cầu của bên nước ngoài tiếp nhận lao động  </a:t>
            </a:r>
            <a:endParaRPr lang="en-US" sz="1200" dirty="0">
              <a:latin typeface="Times New Roman" panose="02020603050405020304" pitchFamily="18" charset="0"/>
              <a:cs typeface="Times New Roman" panose="02020603050405020304" pitchFamily="18" charset="0"/>
            </a:endParaRPr>
          </a:p>
          <a:p>
            <a:pPr algn="just">
              <a:spcBef>
                <a:spcPts val="1200"/>
              </a:spcBef>
            </a:pPr>
            <a:r>
              <a:rPr lang="nl-NL" sz="1200" dirty="0" smtClean="0">
                <a:latin typeface="Times New Roman" panose="02020603050405020304" pitchFamily="18" charset="0"/>
                <a:cs typeface="Times New Roman" panose="02020603050405020304" pitchFamily="18" charset="0"/>
              </a:rPr>
              <a:t>Nội </a:t>
            </a:r>
            <a:r>
              <a:rPr lang="nl-NL" sz="1200" dirty="0">
                <a:latin typeface="Times New Roman" panose="02020603050405020304" pitchFamily="18" charset="0"/>
                <a:cs typeface="Times New Roman" panose="02020603050405020304" pitchFamily="18" charset="0"/>
              </a:rPr>
              <a:t>dung giáo dục định hướng và trách nhiệm của doanh nghiệp trong việc giáo dục định hướng. Cụ thể về chương trình, nội dung, thời lượng giáo dục định hướng và mẫu chứng nhận hoàn thành giáo dục định hướng tại </a:t>
            </a:r>
            <a:r>
              <a:rPr lang="en-US" sz="1200" dirty="0" err="1">
                <a:latin typeface="Times New Roman" panose="02020603050405020304" pitchFamily="18" charset="0"/>
                <a:cs typeface="Times New Roman" panose="02020603050405020304" pitchFamily="18" charset="0"/>
              </a:rPr>
              <a:t>Thông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tư</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số</a:t>
            </a:r>
            <a:r>
              <a:rPr lang="en-US" sz="1200" dirty="0">
                <a:latin typeface="Times New Roman" panose="02020603050405020304" pitchFamily="18" charset="0"/>
                <a:cs typeface="Times New Roman" panose="02020603050405020304" pitchFamily="18" charset="0"/>
              </a:rPr>
              <a:t> 21/2021/TT-BTLĐTBXH.</a:t>
            </a:r>
          </a:p>
          <a:p>
            <a:pPr marL="63500" indent="0" algn="just">
              <a:buNone/>
            </a:pPr>
            <a:endParaRPr lang="en-US" sz="1200" i="1"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16</a:t>
            </a:fld>
            <a:endParaRPr dirty="0"/>
          </a:p>
        </p:txBody>
      </p:sp>
    </p:spTree>
    <p:extLst>
      <p:ext uri="{BB962C8B-B14F-4D97-AF65-F5344CB8AC3E}">
        <p14:creationId xmlns:p14="http://schemas.microsoft.com/office/powerpoint/2010/main" val="3656478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762000"/>
            <a:ext cx="6685722" cy="496956"/>
          </a:xfrm>
          <a:prstGeom prst="rect">
            <a:avLst/>
          </a:prstGeom>
        </p:spPr>
        <p:txBody>
          <a:bodyPr spcFirstLastPara="1" wrap="square" lIns="91425" tIns="91425" rIns="91425" bIns="91425" anchor="b" anchorCtr="0">
            <a:noAutofit/>
          </a:bodyPr>
          <a:lstStyle/>
          <a:p>
            <a:pPr algn="ctr"/>
            <a:r>
              <a:rPr lang="nl-NL" sz="1600" dirty="0"/>
              <a:t>Chương V. Quỹ Hỗ trợ Việc làm ngoài </a:t>
            </a:r>
            <a:r>
              <a:rPr lang="nl-NL" sz="1600" dirty="0" smtClean="0"/>
              <a:t>nước</a:t>
            </a:r>
            <a:endParaRPr lang="en-US" sz="1600" dirty="0"/>
          </a:p>
        </p:txBody>
      </p:sp>
      <p:sp>
        <p:nvSpPr>
          <p:cNvPr id="105" name="Google Shape;105;p19"/>
          <p:cNvSpPr txBox="1">
            <a:spLocks noGrp="1"/>
          </p:cNvSpPr>
          <p:nvPr>
            <p:ph type="body" idx="1"/>
          </p:nvPr>
        </p:nvSpPr>
        <p:spPr>
          <a:xfrm>
            <a:off x="1338470" y="1258956"/>
            <a:ext cx="6983895" cy="2981740"/>
          </a:xfrm>
          <a:prstGeom prst="rect">
            <a:avLst/>
          </a:prstGeom>
        </p:spPr>
        <p:txBody>
          <a:bodyPr spcFirstLastPara="1" wrap="square" lIns="91425" tIns="91425" rIns="91425" bIns="91425" anchor="t" anchorCtr="0">
            <a:noAutofit/>
          </a:bodyPr>
          <a:lstStyle/>
          <a:p>
            <a:pPr marL="63500" indent="0" algn="just">
              <a:spcAft>
                <a:spcPts val="600"/>
              </a:spcAft>
              <a:buNone/>
            </a:pPr>
            <a:r>
              <a:rPr lang="nl-NL" sz="1200" dirty="0">
                <a:latin typeface="Times New Roman" panose="02020603050405020304" pitchFamily="18" charset="0"/>
                <a:cs typeface="Times New Roman" panose="02020603050405020304" pitchFamily="18" charset="0"/>
              </a:rPr>
              <a:t> </a:t>
            </a:r>
            <a:r>
              <a:rPr lang="nl-NL" sz="1200" dirty="0" smtClean="0">
                <a:latin typeface="Times New Roman" panose="02020603050405020304" pitchFamily="18" charset="0"/>
                <a:cs typeface="Times New Roman" panose="02020603050405020304" pitchFamily="18" charset="0"/>
              </a:rPr>
              <a:t>           Chương V có 03 Điều với một số nội dung chính như sau:</a:t>
            </a:r>
          </a:p>
          <a:p>
            <a:pPr algn="just"/>
            <a:r>
              <a:rPr lang="en-US" sz="1200" dirty="0" err="1" smtClean="0">
                <a:latin typeface="Times New Roman" panose="02020603050405020304" pitchFamily="18" charset="0"/>
                <a:cs typeface="Times New Roman" panose="02020603050405020304" pitchFamily="18" charset="0"/>
              </a:rPr>
              <a:t>Là</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chính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ngân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sách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thuộc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Bộ</a:t>
            </a: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LĐTBXH </a:t>
            </a:r>
            <a:r>
              <a:rPr lang="en-US" sz="1200" dirty="0" err="1">
                <a:latin typeface="Times New Roman" panose="02020603050405020304" pitchFamily="18" charset="0"/>
                <a:cs typeface="Times New Roman" panose="02020603050405020304" pitchFamily="18" charset="0"/>
              </a:rPr>
              <a:t>nhằm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hỗ</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trợ</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triển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ổn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mở</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rộng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trường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phòng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ngừa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giảm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thiểu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khắc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phục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rủi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ro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với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bảo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hộ</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lợi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ích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pháp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smtClean="0">
                <a:latin typeface="Times New Roman" panose="02020603050405020304" pitchFamily="18" charset="0"/>
                <a:cs typeface="Times New Roman" panose="02020603050405020304" pitchFamily="18" charset="0"/>
              </a:rPr>
              <a:t>.</a:t>
            </a:r>
          </a:p>
          <a:p>
            <a:pPr algn="just"/>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vì</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mục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đích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lợi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nhuận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có</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tư</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pháp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nhân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hạch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toán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lập</a:t>
            </a:r>
            <a:r>
              <a:rPr lang="en-US" sz="1200" dirty="0">
                <a:latin typeface="Times New Roman" panose="02020603050405020304" pitchFamily="18" charset="0"/>
                <a:cs typeface="Times New Roman" panose="02020603050405020304" pitchFamily="18" charset="0"/>
              </a:rPr>
              <a:t>.</a:t>
            </a:r>
          </a:p>
          <a:p>
            <a:pPr algn="just" fontAlgn="base"/>
            <a:r>
              <a:rPr lang="en-US" sz="1200" b="1"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Nguồn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hình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thành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Hỗ</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trợ</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nước</a:t>
            </a:r>
            <a:r>
              <a:rPr lang="en-US" sz="1200" b="1"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Đóng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góp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Đóng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góp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nguồn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pháp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khác</a:t>
            </a:r>
            <a:r>
              <a:rPr lang="en-US" sz="1200" dirty="0" smtClean="0">
                <a:latin typeface="Times New Roman" panose="02020603050405020304" pitchFamily="18" charset="0"/>
                <a:cs typeface="Times New Roman" panose="02020603050405020304" pitchFamily="18" charset="0"/>
              </a:rPr>
              <a:t>.</a:t>
            </a:r>
          </a:p>
          <a:p>
            <a:pPr marL="63500" indent="0" algn="ctr" fontAlgn="base">
              <a:buNone/>
            </a:pPr>
            <a:r>
              <a:rPr lang="en-US" sz="1200" i="1" dirty="0">
                <a:latin typeface="Times New Roman" panose="02020603050405020304" pitchFamily="18" charset="0"/>
                <a:cs typeface="Times New Roman" panose="02020603050405020304" pitchFamily="18" charset="0"/>
              </a:rPr>
              <a:t>(</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Cụ</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thể</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các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mức</a:t>
            </a:r>
            <a:r>
              <a:rPr lang="en-US" sz="1200" i="1" dirty="0">
                <a:latin typeface="Times New Roman" panose="02020603050405020304" pitchFamily="18" charset="0"/>
                <a:cs typeface="Times New Roman" panose="02020603050405020304" pitchFamily="18" charset="0"/>
              </a:rPr>
              <a:t> chi </a:t>
            </a:r>
            <a:r>
              <a:rPr lang="en-US" sz="1200" i="1" dirty="0" err="1">
                <a:latin typeface="Times New Roman" panose="02020603050405020304" pitchFamily="18" charset="0"/>
                <a:cs typeface="Times New Roman" panose="02020603050405020304" pitchFamily="18" charset="0"/>
              </a:rPr>
              <a:t>hỗ</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trợ</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cho</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người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lao</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động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và</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doanh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nghiệp</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hồ</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sơ</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thủ</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tục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trong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từng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trường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hợp</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cụ</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thể</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được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quy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tại</a:t>
            </a:r>
            <a:r>
              <a:rPr lang="en-US" sz="1200" i="1" dirty="0">
                <a:latin typeface="Times New Roman" panose="02020603050405020304" pitchFamily="18" charset="0"/>
                <a:cs typeface="Times New Roman" panose="02020603050405020304" pitchFamily="18" charset="0"/>
              </a:rPr>
              <a:t> QĐ </a:t>
            </a:r>
            <a:r>
              <a:rPr lang="en-US" sz="1200" i="1" dirty="0" err="1">
                <a:latin typeface="Times New Roman" panose="02020603050405020304" pitchFamily="18" charset="0"/>
                <a:cs typeface="Times New Roman" panose="02020603050405020304" pitchFamily="18" charset="0"/>
              </a:rPr>
              <a:t>số</a:t>
            </a: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40/2021/QĐ-</a:t>
            </a:r>
            <a:r>
              <a:rPr lang="en-US" sz="1200" i="1" dirty="0" err="1" smtClean="0">
                <a:latin typeface="Times New Roman" panose="02020603050405020304" pitchFamily="18" charset="0"/>
                <a:cs typeface="Times New Roman" panose="02020603050405020304" pitchFamily="18" charset="0"/>
              </a:rPr>
              <a:t>TTg</a:t>
            </a:r>
            <a:r>
              <a:rPr lang="en-US" sz="1200" i="1" dirty="0" smtClean="0">
                <a:latin typeface="Times New Roman" panose="02020603050405020304" pitchFamily="18" charset="0"/>
                <a:cs typeface="Times New Roman" panose="02020603050405020304" pitchFamily="18" charset="0"/>
              </a:rPr>
              <a:t>)</a:t>
            </a:r>
            <a:endParaRPr lang="en-US" sz="1200" i="1"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17</a:t>
            </a:fld>
            <a:endParaRPr dirty="0"/>
          </a:p>
        </p:txBody>
      </p:sp>
    </p:spTree>
    <p:extLst>
      <p:ext uri="{BB962C8B-B14F-4D97-AF65-F5344CB8AC3E}">
        <p14:creationId xmlns:p14="http://schemas.microsoft.com/office/powerpoint/2010/main" val="424195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642730"/>
            <a:ext cx="6685722" cy="616226"/>
          </a:xfrm>
          <a:prstGeom prst="rect">
            <a:avLst/>
          </a:prstGeom>
        </p:spPr>
        <p:txBody>
          <a:bodyPr spcFirstLastPara="1" wrap="square" lIns="91425" tIns="91425" rIns="91425" bIns="91425" anchor="b" anchorCtr="0">
            <a:noAutofit/>
          </a:bodyPr>
          <a:lstStyle/>
          <a:p>
            <a:pPr algn="ctr"/>
            <a:r>
              <a:rPr lang="nl-NL" sz="1600" dirty="0"/>
              <a:t>Chương VI. Quản lý nhà nước về người lao động Việt Nam </a:t>
            </a:r>
            <a:r>
              <a:rPr lang="nl-NL" sz="1600" dirty="0" smtClean="0"/>
              <a:t/>
            </a:r>
            <a:br>
              <a:rPr lang="nl-NL" sz="1600" dirty="0" smtClean="0"/>
            </a:br>
            <a:r>
              <a:rPr lang="nl-NL" sz="1600" dirty="0" smtClean="0"/>
              <a:t>đi </a:t>
            </a:r>
            <a:r>
              <a:rPr lang="nl-NL" sz="1600" dirty="0"/>
              <a:t>làm việc ở nước ngoài theo hợp đồng </a:t>
            </a:r>
            <a:endParaRPr lang="en-US" sz="1600" dirty="0"/>
          </a:p>
        </p:txBody>
      </p:sp>
      <p:sp>
        <p:nvSpPr>
          <p:cNvPr id="105" name="Google Shape;105;p19"/>
          <p:cNvSpPr txBox="1">
            <a:spLocks noGrp="1"/>
          </p:cNvSpPr>
          <p:nvPr>
            <p:ph type="body" idx="1"/>
          </p:nvPr>
        </p:nvSpPr>
        <p:spPr>
          <a:xfrm>
            <a:off x="1338470" y="1258956"/>
            <a:ext cx="6983895" cy="2981740"/>
          </a:xfrm>
          <a:prstGeom prst="rect">
            <a:avLst/>
          </a:prstGeom>
        </p:spPr>
        <p:txBody>
          <a:bodyPr spcFirstLastPara="1" wrap="square" lIns="91425" tIns="91425" rIns="91425" bIns="91425" anchor="t" anchorCtr="0">
            <a:noAutofit/>
          </a:bodyPr>
          <a:lstStyle/>
          <a:p>
            <a:pPr marL="63500" indent="0" algn="just">
              <a:spcAft>
                <a:spcPts val="600"/>
              </a:spcAft>
              <a:buNone/>
            </a:pPr>
            <a:r>
              <a:rPr lang="nl-NL" sz="1200" dirty="0">
                <a:latin typeface="Times New Roman" panose="02020603050405020304" pitchFamily="18" charset="0"/>
                <a:cs typeface="Times New Roman" panose="02020603050405020304" pitchFamily="18" charset="0"/>
              </a:rPr>
              <a:t> </a:t>
            </a:r>
            <a:r>
              <a:rPr lang="nl-NL" sz="1200" dirty="0" smtClean="0">
                <a:latin typeface="Times New Roman" panose="02020603050405020304" pitchFamily="18" charset="0"/>
                <a:cs typeface="Times New Roman" panose="02020603050405020304" pitchFamily="18" charset="0"/>
              </a:rPr>
              <a:t>           Chương VI có 03 Điều với một số nội dung chính như sau:</a:t>
            </a:r>
          </a:p>
          <a:p>
            <a:pPr fontAlgn="base">
              <a:spcAft>
                <a:spcPts val="600"/>
              </a:spcAft>
            </a:pPr>
            <a:r>
              <a:rPr lang="en-US" sz="1200" dirty="0" err="1" smtClean="0">
                <a:latin typeface="Times New Roman" panose="02020603050405020304" pitchFamily="18" charset="0"/>
                <a:cs typeface="Times New Roman" panose="02020603050405020304" pitchFamily="18" charset="0"/>
              </a:rPr>
              <a:t>Chính</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phủ</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thống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nhất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quản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về</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Việt</a:t>
            </a:r>
            <a:r>
              <a:rPr lang="en-US" sz="1200" dirty="0">
                <a:latin typeface="Times New Roman" panose="02020603050405020304" pitchFamily="18" charset="0"/>
                <a:cs typeface="Times New Roman" panose="02020603050405020304" pitchFamily="18" charset="0"/>
              </a:rPr>
              <a:t> Nam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Bộ</a:t>
            </a: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LĐTBXH </a:t>
            </a:r>
            <a:r>
              <a:rPr lang="en-US" sz="1200" dirty="0" err="1">
                <a:latin typeface="Times New Roman" panose="02020603050405020304" pitchFamily="18" charset="0"/>
                <a:cs typeface="Times New Roman" panose="02020603050405020304" pitchFamily="18" charset="0"/>
              </a:rPr>
              <a:t>chịu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trách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Chính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phủ</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thực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quản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về</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Việt</a:t>
            </a:r>
            <a:r>
              <a:rPr lang="en-US" sz="1200" dirty="0">
                <a:latin typeface="Times New Roman" panose="02020603050405020304" pitchFamily="18" charset="0"/>
                <a:cs typeface="Times New Roman" panose="02020603050405020304" pitchFamily="18" charset="0"/>
              </a:rPr>
              <a:t> Nam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đồng</a:t>
            </a:r>
            <a:r>
              <a:rPr lang="en-US" sz="1200" dirty="0" smtClean="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a:t>
            </a:r>
            <a:r>
              <a:rPr lang="en-US" sz="1200" i="1" dirty="0" err="1" smtClean="0">
                <a:latin typeface="Times New Roman" panose="02020603050405020304" pitchFamily="18" charset="0"/>
                <a:cs typeface="Times New Roman" panose="02020603050405020304" pitchFamily="18" charset="0"/>
              </a:rPr>
              <a:t>Điều</a:t>
            </a:r>
            <a:r>
              <a:rPr lang="en-US" sz="1200" i="1" dirty="0" smtClean="0">
                <a:latin typeface="Times New Roman" panose="02020603050405020304" pitchFamily="18" charset="0"/>
                <a:cs typeface="Times New Roman" panose="02020603050405020304" pitchFamily="18" charset="0"/>
              </a:rPr>
              <a:t> 70)</a:t>
            </a:r>
            <a:r>
              <a:rPr lang="en-US" sz="1200" dirty="0" smtClean="0">
                <a:latin typeface="Times New Roman" panose="02020603050405020304" pitchFamily="18" charset="0"/>
                <a:cs typeface="Times New Roman" panose="02020603050405020304" pitchFamily="18" charset="0"/>
              </a:rPr>
              <a:t>;</a:t>
            </a:r>
          </a:p>
          <a:p>
            <a:pPr fontAlgn="base">
              <a:spcAft>
                <a:spcPts val="600"/>
              </a:spcAft>
            </a:pP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a:t>
            </a:r>
            <a:r>
              <a:rPr lang="en-US" sz="1200" dirty="0" err="1" smtClean="0">
                <a:latin typeface="Times New Roman" panose="02020603050405020304" pitchFamily="18" charset="0"/>
                <a:cs typeface="Times New Roman" panose="02020603050405020304" pitchFamily="18" charset="0"/>
              </a:rPr>
              <a:t>rách</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nl-NL" sz="1200" dirty="0">
                <a:latin typeface="Times New Roman" panose="02020603050405020304" pitchFamily="18" charset="0"/>
                <a:cs typeface="Times New Roman" panose="02020603050405020304" pitchFamily="18" charset="0"/>
              </a:rPr>
              <a:t> cơ quan đại diện Việt Nam ở nước </a:t>
            </a:r>
            <a:r>
              <a:rPr lang="nl-NL" sz="1200" dirty="0" smtClean="0">
                <a:latin typeface="Times New Roman" panose="02020603050405020304" pitchFamily="18" charset="0"/>
                <a:cs typeface="Times New Roman" panose="02020603050405020304" pitchFamily="18" charset="0"/>
              </a:rPr>
              <a:t>ngoài </a:t>
            </a:r>
            <a:r>
              <a:rPr lang="nl-NL" sz="1200" i="1" dirty="0" smtClean="0">
                <a:latin typeface="Times New Roman" panose="02020603050405020304" pitchFamily="18" charset="0"/>
                <a:cs typeface="Times New Roman" panose="02020603050405020304" pitchFamily="18" charset="0"/>
              </a:rPr>
              <a:t>(Điều 71)</a:t>
            </a:r>
            <a:r>
              <a:rPr lang="nl-NL"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a:p>
            <a:pPr fontAlgn="base"/>
            <a:r>
              <a:rPr lang="nl-NL" sz="1200" dirty="0">
                <a:latin typeface="Times New Roman" panose="02020603050405020304" pitchFamily="18" charset="0"/>
                <a:cs typeface="Times New Roman" panose="02020603050405020304" pitchFamily="18" charset="0"/>
              </a:rPr>
              <a:t>Nội dung trách nhiệm quản lý nhà nước về người lao động đi làm việc ở nước ngoài cụ thể của Bộ LĐ-TBXH, các Bộ, cơ quan ngang Bộ, UBND tỉnh được </a:t>
            </a:r>
            <a:r>
              <a:rPr lang="nl-NL" sz="1200" i="1" dirty="0">
                <a:latin typeface="Times New Roman" panose="02020603050405020304" pitchFamily="18" charset="0"/>
                <a:cs typeface="Times New Roman" panose="02020603050405020304" pitchFamily="18" charset="0"/>
              </a:rPr>
              <a:t>quy định tại Nghị định số 112/2021</a:t>
            </a:r>
            <a:endParaRPr lang="en-US" sz="1200" i="1"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18</a:t>
            </a:fld>
            <a:endParaRPr dirty="0"/>
          </a:p>
        </p:txBody>
      </p:sp>
    </p:spTree>
    <p:extLst>
      <p:ext uri="{BB962C8B-B14F-4D97-AF65-F5344CB8AC3E}">
        <p14:creationId xmlns:p14="http://schemas.microsoft.com/office/powerpoint/2010/main" val="41566855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708990"/>
            <a:ext cx="6685722" cy="483705"/>
          </a:xfrm>
          <a:prstGeom prst="rect">
            <a:avLst/>
          </a:prstGeom>
        </p:spPr>
        <p:txBody>
          <a:bodyPr spcFirstLastPara="1" wrap="square" lIns="91425" tIns="91425" rIns="91425" bIns="91425" anchor="b" anchorCtr="0">
            <a:noAutofit/>
          </a:bodyPr>
          <a:lstStyle/>
          <a:p>
            <a:pPr algn="ctr"/>
            <a:r>
              <a:rPr lang="nl-NL" sz="1600" dirty="0"/>
              <a:t>Chương VII. Giải quyết tranh chấp và xử lý vi phạm </a:t>
            </a:r>
            <a:endParaRPr lang="en-US" sz="1600" dirty="0"/>
          </a:p>
        </p:txBody>
      </p:sp>
      <p:sp>
        <p:nvSpPr>
          <p:cNvPr id="105" name="Google Shape;105;p19"/>
          <p:cNvSpPr txBox="1">
            <a:spLocks noGrp="1"/>
          </p:cNvSpPr>
          <p:nvPr>
            <p:ph type="body" idx="1"/>
          </p:nvPr>
        </p:nvSpPr>
        <p:spPr>
          <a:xfrm>
            <a:off x="1338470" y="1258956"/>
            <a:ext cx="6983895" cy="2981740"/>
          </a:xfrm>
          <a:prstGeom prst="rect">
            <a:avLst/>
          </a:prstGeom>
        </p:spPr>
        <p:txBody>
          <a:bodyPr spcFirstLastPara="1" wrap="square" lIns="91425" tIns="91425" rIns="91425" bIns="91425" anchor="t" anchorCtr="0">
            <a:noAutofit/>
          </a:bodyPr>
          <a:lstStyle/>
          <a:p>
            <a:pPr marL="63500" indent="0" algn="just">
              <a:spcAft>
                <a:spcPts val="600"/>
              </a:spcAft>
              <a:buNone/>
            </a:pPr>
            <a:r>
              <a:rPr lang="nl-NL" sz="1200" dirty="0">
                <a:latin typeface="Times New Roman" panose="02020603050405020304" pitchFamily="18" charset="0"/>
                <a:cs typeface="Times New Roman" panose="02020603050405020304" pitchFamily="18" charset="0"/>
              </a:rPr>
              <a:t> </a:t>
            </a:r>
            <a:r>
              <a:rPr lang="nl-NL" sz="1200" dirty="0" smtClean="0">
                <a:latin typeface="Times New Roman" panose="02020603050405020304" pitchFamily="18" charset="0"/>
                <a:cs typeface="Times New Roman" panose="02020603050405020304" pitchFamily="18" charset="0"/>
              </a:rPr>
              <a:t>           Chương VII có 01 Điều (Điều 72) quy </a:t>
            </a:r>
            <a:r>
              <a:rPr lang="nl-NL" sz="1200" dirty="0">
                <a:latin typeface="Times New Roman" panose="02020603050405020304" pitchFamily="18" charset="0"/>
                <a:cs typeface="Times New Roman" panose="02020603050405020304" pitchFamily="18" charset="0"/>
              </a:rPr>
              <a:t>định nguyên tắc giải quyết tranh </a:t>
            </a:r>
            <a:r>
              <a:rPr lang="nl-NL" sz="1200" dirty="0" smtClean="0">
                <a:latin typeface="Times New Roman" panose="02020603050405020304" pitchFamily="18" charset="0"/>
                <a:cs typeface="Times New Roman" panose="02020603050405020304" pitchFamily="18" charset="0"/>
              </a:rPr>
              <a:t>chấp:</a:t>
            </a:r>
          </a:p>
          <a:p>
            <a:pPr algn="just">
              <a:spcBef>
                <a:spcPts val="1200"/>
              </a:spcBef>
            </a:pPr>
            <a:r>
              <a:rPr lang="nl-NL" sz="1200" dirty="0" smtClean="0">
                <a:latin typeface="Times New Roman" panose="02020603050405020304" pitchFamily="18" charset="0"/>
                <a:cs typeface="Times New Roman" panose="02020603050405020304" pitchFamily="18" charset="0"/>
              </a:rPr>
              <a:t>Tranh </a:t>
            </a:r>
            <a:r>
              <a:rPr lang="nl-NL" sz="1200" dirty="0">
                <a:latin typeface="Times New Roman" panose="02020603050405020304" pitchFamily="18" charset="0"/>
                <a:cs typeface="Times New Roman" panose="02020603050405020304" pitchFamily="18" charset="0"/>
              </a:rPr>
              <a:t>chấp giữa người lao động với doanh nghiệp dịch vụ theo quy định pháp luật Việt Nam</a:t>
            </a:r>
            <a:r>
              <a:rPr lang="nl-NL" sz="1200" dirty="0" smtClean="0">
                <a:latin typeface="Times New Roman" panose="02020603050405020304" pitchFamily="18" charset="0"/>
                <a:cs typeface="Times New Roman" panose="02020603050405020304" pitchFamily="18" charset="0"/>
              </a:rPr>
              <a:t>;</a:t>
            </a:r>
          </a:p>
          <a:p>
            <a:pPr algn="just">
              <a:spcBef>
                <a:spcPts val="1200"/>
              </a:spcBef>
            </a:pPr>
            <a:r>
              <a:rPr lang="nl-NL" sz="1200" dirty="0" smtClean="0">
                <a:latin typeface="Times New Roman" panose="02020603050405020304" pitchFamily="18" charset="0"/>
                <a:cs typeface="Times New Roman" panose="02020603050405020304" pitchFamily="18" charset="0"/>
              </a:rPr>
              <a:t>Giữa </a:t>
            </a:r>
            <a:r>
              <a:rPr lang="nl-NL" sz="1200" dirty="0">
                <a:latin typeface="Times New Roman" panose="02020603050405020304" pitchFamily="18" charset="0"/>
                <a:cs typeface="Times New Roman" panose="02020603050405020304" pitchFamily="18" charset="0"/>
              </a:rPr>
              <a:t>người lao động với người sử dụng lao động theo hợp đồng lao động và pháp luật nước tiếp nhận lao động, điều ước, thỏa thuận quốc tế liên </a:t>
            </a:r>
            <a:r>
              <a:rPr lang="nl-NL" sz="1200" dirty="0" smtClean="0">
                <a:latin typeface="Times New Roman" panose="02020603050405020304" pitchFamily="18" charset="0"/>
                <a:cs typeface="Times New Roman" panose="02020603050405020304" pitchFamily="18" charset="0"/>
              </a:rPr>
              <a:t>quan;</a:t>
            </a:r>
          </a:p>
          <a:p>
            <a:pPr algn="just">
              <a:spcBef>
                <a:spcPts val="1200"/>
              </a:spcBef>
            </a:pPr>
            <a:r>
              <a:rPr lang="nl-NL" sz="1200" dirty="0" smtClean="0">
                <a:latin typeface="Times New Roman" panose="02020603050405020304" pitchFamily="18" charset="0"/>
                <a:cs typeface="Times New Roman" panose="02020603050405020304" pitchFamily="18" charset="0"/>
              </a:rPr>
              <a:t>Giữa </a:t>
            </a:r>
            <a:r>
              <a:rPr lang="nl-NL" sz="1200" dirty="0">
                <a:latin typeface="Times New Roman" panose="02020603050405020304" pitchFamily="18" charset="0"/>
                <a:cs typeface="Times New Roman" panose="02020603050405020304" pitchFamily="18" charset="0"/>
              </a:rPr>
              <a:t>doanh nghiệp </a:t>
            </a:r>
            <a:r>
              <a:rPr lang="nl-NL" sz="1200" dirty="0" smtClean="0">
                <a:latin typeface="Times New Roman" panose="02020603050405020304" pitchFamily="18" charset="0"/>
                <a:cs typeface="Times New Roman" panose="02020603050405020304" pitchFamily="18" charset="0"/>
              </a:rPr>
              <a:t>với </a:t>
            </a:r>
            <a:r>
              <a:rPr lang="nl-NL" sz="1200" dirty="0">
                <a:latin typeface="Times New Roman" panose="02020603050405020304" pitchFamily="18" charset="0"/>
                <a:cs typeface="Times New Roman" panose="02020603050405020304" pitchFamily="18" charset="0"/>
              </a:rPr>
              <a:t>bên nước ngoài tiếp nhận lao động theo hợp đồng cung ứng lao động, pháp luật Việt Nam, nước tiếp nhận lao động, điều ước, thỏa thuận quốc tế liên quan.</a:t>
            </a:r>
            <a:endParaRPr lang="en-US" sz="1200"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19</a:t>
            </a:fld>
            <a:endParaRPr dirty="0"/>
          </a:p>
        </p:txBody>
      </p:sp>
    </p:spTree>
    <p:extLst>
      <p:ext uri="{BB962C8B-B14F-4D97-AF65-F5344CB8AC3E}">
        <p14:creationId xmlns:p14="http://schemas.microsoft.com/office/powerpoint/2010/main" val="1204018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5"/>
          <p:cNvSpPr txBox="1">
            <a:spLocks noGrp="1"/>
          </p:cNvSpPr>
          <p:nvPr>
            <p:ph type="title"/>
          </p:nvPr>
        </p:nvSpPr>
        <p:spPr>
          <a:xfrm>
            <a:off x="1556175" y="719375"/>
            <a:ext cx="6616800" cy="473321"/>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1600" dirty="0" smtClean="0"/>
              <a:t>CÁC CHỦ ĐỀ CHÍNH</a:t>
            </a:r>
            <a:endParaRPr sz="1600" dirty="0"/>
          </a:p>
        </p:txBody>
      </p:sp>
      <p:sp>
        <p:nvSpPr>
          <p:cNvPr id="75" name="Google Shape;75;p15"/>
          <p:cNvSpPr txBox="1">
            <a:spLocks noGrp="1"/>
          </p:cNvSpPr>
          <p:nvPr>
            <p:ph type="body" idx="2"/>
          </p:nvPr>
        </p:nvSpPr>
        <p:spPr>
          <a:xfrm>
            <a:off x="1556175" y="1358348"/>
            <a:ext cx="3068834" cy="2426902"/>
          </a:xfrm>
          <a:prstGeom prst="rect">
            <a:avLst/>
          </a:prstGeom>
        </p:spPr>
        <p:txBody>
          <a:bodyPr spcFirstLastPara="1" wrap="square" lIns="91425" tIns="91425" rIns="91425" bIns="91425" anchor="t" anchorCtr="0">
            <a:noAutofit/>
          </a:bodyPr>
          <a:lstStyle/>
          <a:p>
            <a:pPr marL="0" lvl="0" indent="0">
              <a:spcBef>
                <a:spcPts val="0"/>
              </a:spcBef>
              <a:buNone/>
            </a:pPr>
            <a:r>
              <a:rPr lang="en" sz="1100" b="1" dirty="0" smtClean="0"/>
              <a:t>Phần </a:t>
            </a:r>
            <a:r>
              <a:rPr lang="en" sz="1100" b="1" dirty="0"/>
              <a:t>I. </a:t>
            </a:r>
            <a:r>
              <a:rPr lang="en-US" sz="1100" b="1" dirty="0" err="1"/>
              <a:t>Tổng</a:t>
            </a:r>
            <a:r>
              <a:rPr lang="en-US" sz="1100" b="1" dirty="0"/>
              <a:t> </a:t>
            </a:r>
            <a:r>
              <a:rPr lang="en-US" sz="1100" b="1" dirty="0" err="1"/>
              <a:t>quan</a:t>
            </a:r>
            <a:r>
              <a:rPr lang="en-US" sz="1100" b="1" dirty="0"/>
              <a:t> </a:t>
            </a:r>
            <a:r>
              <a:rPr lang="en-US" sz="1100" b="1" dirty="0" err="1"/>
              <a:t>về</a:t>
            </a:r>
            <a:r>
              <a:rPr lang="en-US" sz="1100" b="1" dirty="0"/>
              <a:t> </a:t>
            </a:r>
            <a:r>
              <a:rPr lang="en-US" sz="1100" b="1" dirty="0" err="1"/>
              <a:t>tình</a:t>
            </a:r>
            <a:r>
              <a:rPr lang="en-US" sz="1100" b="1" dirty="0"/>
              <a:t> </a:t>
            </a:r>
            <a:r>
              <a:rPr lang="en-US" sz="1100" b="1" dirty="0" err="1"/>
              <a:t>hình</a:t>
            </a:r>
            <a:r>
              <a:rPr lang="en-US" sz="1100" b="1" dirty="0"/>
              <a:t> </a:t>
            </a:r>
            <a:r>
              <a:rPr lang="en-US" sz="1100" b="1" dirty="0" err="1"/>
              <a:t>đưa</a:t>
            </a:r>
            <a:r>
              <a:rPr lang="en-US" sz="1100" b="1" dirty="0"/>
              <a:t> </a:t>
            </a:r>
            <a:r>
              <a:rPr lang="en-US" sz="1100" b="1" dirty="0" err="1"/>
              <a:t>lao</a:t>
            </a:r>
            <a:r>
              <a:rPr lang="en-US" sz="1100" b="1" dirty="0"/>
              <a:t> </a:t>
            </a:r>
            <a:r>
              <a:rPr lang="en-US" sz="1100" b="1" dirty="0" err="1"/>
              <a:t>động</a:t>
            </a:r>
            <a:r>
              <a:rPr lang="en-US" sz="1100" b="1" dirty="0"/>
              <a:t> </a:t>
            </a:r>
            <a:r>
              <a:rPr lang="en-US" sz="1100" b="1" dirty="0" err="1"/>
              <a:t>đi</a:t>
            </a:r>
            <a:r>
              <a:rPr lang="en-US" sz="1100" b="1" dirty="0"/>
              <a:t> </a:t>
            </a:r>
            <a:r>
              <a:rPr lang="en-US" sz="1100" b="1" dirty="0" err="1"/>
              <a:t>làm</a:t>
            </a:r>
            <a:r>
              <a:rPr lang="en-US" sz="1100" b="1" dirty="0"/>
              <a:t> </a:t>
            </a:r>
            <a:r>
              <a:rPr lang="en-US" sz="1100" b="1" dirty="0" err="1"/>
              <a:t>việc</a:t>
            </a:r>
            <a:r>
              <a:rPr lang="en-US" sz="1100" b="1" dirty="0"/>
              <a:t> ở </a:t>
            </a:r>
            <a:r>
              <a:rPr lang="en-US" sz="1100" b="1" dirty="0" err="1"/>
              <a:t>nước</a:t>
            </a:r>
            <a:r>
              <a:rPr lang="en-US" sz="1100" b="1" dirty="0"/>
              <a:t> </a:t>
            </a:r>
            <a:r>
              <a:rPr lang="en-US" sz="1100" b="1" dirty="0" err="1" smtClean="0"/>
              <a:t>ngoài</a:t>
            </a:r>
            <a:endParaRPr lang="en-US" sz="1100" b="1" dirty="0" smtClean="0"/>
          </a:p>
          <a:p>
            <a:pPr marL="0" lvl="0" indent="0">
              <a:buNone/>
            </a:pPr>
            <a:endParaRPr sz="1200" dirty="0">
              <a:solidFill>
                <a:srgbClr val="25212A"/>
              </a:solidFill>
            </a:endParaRPr>
          </a:p>
          <a:p>
            <a:pPr lvl="0" algn="just">
              <a:spcBef>
                <a:spcPts val="300"/>
              </a:spcBef>
            </a:pPr>
            <a:r>
              <a:rPr lang="nl-NL" sz="1100" dirty="0" smtClean="0"/>
              <a:t>Giai </a:t>
            </a:r>
            <a:r>
              <a:rPr lang="nl-NL" sz="1100" dirty="0"/>
              <a:t>đoạn 1980 – </a:t>
            </a:r>
            <a:r>
              <a:rPr lang="nl-NL" sz="1100" dirty="0" smtClean="0"/>
              <a:t>1990</a:t>
            </a:r>
          </a:p>
          <a:p>
            <a:pPr algn="just">
              <a:spcBef>
                <a:spcPts val="300"/>
              </a:spcBef>
            </a:pPr>
            <a:r>
              <a:rPr lang="nl-NL" sz="1100" dirty="0"/>
              <a:t>Giai đoạn 1991 – 2006</a:t>
            </a:r>
          </a:p>
          <a:p>
            <a:pPr algn="just">
              <a:spcBef>
                <a:spcPts val="300"/>
              </a:spcBef>
            </a:pPr>
            <a:r>
              <a:rPr lang="nl-NL" sz="1100" dirty="0"/>
              <a:t>Giai đoạn 2007 – nay</a:t>
            </a:r>
          </a:p>
          <a:p>
            <a:pPr lvl="0" algn="just">
              <a:spcBef>
                <a:spcPts val="300"/>
              </a:spcBef>
            </a:pPr>
            <a:endParaRPr lang="nl-NL" sz="1200" dirty="0"/>
          </a:p>
          <a:p>
            <a:pPr marL="0" lvl="0" indent="0">
              <a:buNone/>
            </a:pPr>
            <a:endParaRPr sz="1200" dirty="0"/>
          </a:p>
        </p:txBody>
      </p:sp>
      <p:sp>
        <p:nvSpPr>
          <p:cNvPr id="76" name="Google Shape;76;p15"/>
          <p:cNvSpPr txBox="1">
            <a:spLocks noGrp="1"/>
          </p:cNvSpPr>
          <p:nvPr>
            <p:ph type="body" idx="2"/>
          </p:nvPr>
        </p:nvSpPr>
        <p:spPr>
          <a:xfrm>
            <a:off x="4883426" y="1358348"/>
            <a:ext cx="3452191" cy="2740078"/>
          </a:xfrm>
          <a:prstGeom prst="rect">
            <a:avLst/>
          </a:prstGeom>
        </p:spPr>
        <p:txBody>
          <a:bodyPr spcFirstLastPara="1" wrap="square" lIns="91425" tIns="91425" rIns="91425" bIns="91425" anchor="t" anchorCtr="0">
            <a:noAutofit/>
          </a:bodyPr>
          <a:lstStyle/>
          <a:p>
            <a:pPr marL="0" lvl="0" indent="0">
              <a:spcBef>
                <a:spcPts val="0"/>
              </a:spcBef>
              <a:buNone/>
            </a:pPr>
            <a:r>
              <a:rPr lang="en" sz="1100" b="1" dirty="0" smtClean="0"/>
              <a:t>Phần </a:t>
            </a:r>
            <a:r>
              <a:rPr lang="en-US" sz="1100" b="1" dirty="0"/>
              <a:t>II. </a:t>
            </a:r>
            <a:r>
              <a:rPr lang="en-US" sz="1100" b="1" dirty="0" err="1"/>
              <a:t>Các</a:t>
            </a:r>
            <a:r>
              <a:rPr lang="en-US" sz="1100" b="1" dirty="0"/>
              <a:t> </a:t>
            </a:r>
            <a:r>
              <a:rPr lang="en-US" sz="1100" b="1" dirty="0" err="1"/>
              <a:t>nội</a:t>
            </a:r>
            <a:r>
              <a:rPr lang="en-US" sz="1100" b="1" dirty="0"/>
              <a:t> dung </a:t>
            </a:r>
            <a:r>
              <a:rPr lang="en-US" sz="1100" b="1" dirty="0" err="1"/>
              <a:t>chính</a:t>
            </a:r>
            <a:r>
              <a:rPr lang="en-US" sz="1100" b="1" dirty="0"/>
              <a:t> </a:t>
            </a:r>
            <a:r>
              <a:rPr lang="en-US" sz="1100" b="1" dirty="0" err="1" smtClean="0"/>
              <a:t>Luật</a:t>
            </a:r>
            <a:r>
              <a:rPr lang="en-US" sz="1100" b="1" dirty="0" smtClean="0"/>
              <a:t> </a:t>
            </a:r>
            <a:r>
              <a:rPr lang="en-US" sz="1100" b="1" dirty="0" err="1" smtClean="0"/>
              <a:t>số</a:t>
            </a:r>
            <a:r>
              <a:rPr lang="en-US" sz="1100" b="1" dirty="0" smtClean="0"/>
              <a:t> 69/2020/QH14</a:t>
            </a:r>
          </a:p>
          <a:p>
            <a:pPr algn="just">
              <a:spcBef>
                <a:spcPts val="1200"/>
              </a:spcBef>
            </a:pPr>
            <a:r>
              <a:rPr lang="nl-NL" sz="1100" dirty="0">
                <a:latin typeface="Times New Roman" panose="02020603050405020304" pitchFamily="18" charset="0"/>
                <a:cs typeface="Times New Roman" panose="02020603050405020304" pitchFamily="18" charset="0"/>
              </a:rPr>
              <a:t>Chương I. Những quy định chung</a:t>
            </a:r>
          </a:p>
          <a:p>
            <a:pPr algn="just">
              <a:spcBef>
                <a:spcPts val="300"/>
              </a:spcBef>
            </a:pPr>
            <a:r>
              <a:rPr lang="nl-NL" sz="1100" dirty="0">
                <a:latin typeface="Times New Roman" panose="02020603050405020304" pitchFamily="18" charset="0"/>
                <a:cs typeface="Times New Roman" panose="02020603050405020304" pitchFamily="18" charset="0"/>
              </a:rPr>
              <a:t>Chương II. Doanh nghiệp, đơn vị sự nghiệp, tổ chức, cá nhân </a:t>
            </a:r>
            <a:endParaRPr lang="nl-NL" sz="1100" dirty="0" smtClean="0">
              <a:latin typeface="Times New Roman" panose="02020603050405020304" pitchFamily="18" charset="0"/>
              <a:cs typeface="Times New Roman" panose="02020603050405020304" pitchFamily="18" charset="0"/>
            </a:endParaRPr>
          </a:p>
          <a:p>
            <a:pPr algn="just">
              <a:spcBef>
                <a:spcPts val="300"/>
              </a:spcBef>
            </a:pPr>
            <a:r>
              <a:rPr lang="nl-NL" sz="1100" dirty="0" smtClean="0">
                <a:latin typeface="Times New Roman" panose="02020603050405020304" pitchFamily="18" charset="0"/>
                <a:cs typeface="Times New Roman" panose="02020603050405020304" pitchFamily="18" charset="0"/>
              </a:rPr>
              <a:t>Chương </a:t>
            </a:r>
            <a:r>
              <a:rPr lang="nl-NL" sz="1100" dirty="0">
                <a:latin typeface="Times New Roman" panose="02020603050405020304" pitchFamily="18" charset="0"/>
                <a:cs typeface="Times New Roman" panose="02020603050405020304" pitchFamily="18" charset="0"/>
              </a:rPr>
              <a:t>III. Người lao động </a:t>
            </a:r>
            <a:endParaRPr lang="nl-NL" sz="1100" dirty="0" smtClean="0">
              <a:latin typeface="Times New Roman" panose="02020603050405020304" pitchFamily="18" charset="0"/>
              <a:cs typeface="Times New Roman" panose="02020603050405020304" pitchFamily="18" charset="0"/>
            </a:endParaRPr>
          </a:p>
          <a:p>
            <a:pPr algn="just">
              <a:spcBef>
                <a:spcPts val="300"/>
              </a:spcBef>
            </a:pPr>
            <a:r>
              <a:rPr lang="nl-NL" sz="1100" dirty="0" smtClean="0">
                <a:latin typeface="Times New Roman" panose="02020603050405020304" pitchFamily="18" charset="0"/>
                <a:cs typeface="Times New Roman" panose="02020603050405020304" pitchFamily="18" charset="0"/>
              </a:rPr>
              <a:t>Chương </a:t>
            </a:r>
            <a:r>
              <a:rPr lang="nl-NL" sz="1100" dirty="0">
                <a:latin typeface="Times New Roman" panose="02020603050405020304" pitchFamily="18" charset="0"/>
                <a:cs typeface="Times New Roman" panose="02020603050405020304" pitchFamily="18" charset="0"/>
              </a:rPr>
              <a:t>IV. Bồi dưỡng kỹ năng nghề, ngoại ngữ và giáo dục định hướng </a:t>
            </a:r>
            <a:endParaRPr lang="nl-NL" sz="1100" dirty="0" smtClean="0">
              <a:latin typeface="Times New Roman" panose="02020603050405020304" pitchFamily="18" charset="0"/>
              <a:cs typeface="Times New Roman" panose="02020603050405020304" pitchFamily="18" charset="0"/>
            </a:endParaRPr>
          </a:p>
          <a:p>
            <a:pPr algn="just">
              <a:spcBef>
                <a:spcPts val="300"/>
              </a:spcBef>
            </a:pPr>
            <a:r>
              <a:rPr lang="nl-NL" sz="1100" dirty="0" smtClean="0">
                <a:latin typeface="Times New Roman" panose="02020603050405020304" pitchFamily="18" charset="0"/>
                <a:cs typeface="Times New Roman" panose="02020603050405020304" pitchFamily="18" charset="0"/>
              </a:rPr>
              <a:t>Chương </a:t>
            </a:r>
            <a:r>
              <a:rPr lang="nl-NL" sz="1100" dirty="0">
                <a:latin typeface="Times New Roman" panose="02020603050405020304" pitchFamily="18" charset="0"/>
                <a:cs typeface="Times New Roman" panose="02020603050405020304" pitchFamily="18" charset="0"/>
              </a:rPr>
              <a:t>V. Quỹ Hỗ trợ Việc làm ngoài nước</a:t>
            </a:r>
            <a:endParaRPr lang="en-US" sz="1100" dirty="0">
              <a:latin typeface="Times New Roman" panose="02020603050405020304" pitchFamily="18" charset="0"/>
              <a:cs typeface="Times New Roman" panose="02020603050405020304" pitchFamily="18" charset="0"/>
            </a:endParaRPr>
          </a:p>
          <a:p>
            <a:pPr algn="just">
              <a:spcBef>
                <a:spcPts val="300"/>
              </a:spcBef>
            </a:pPr>
            <a:r>
              <a:rPr lang="nl-NL" sz="1100" dirty="0">
                <a:latin typeface="Times New Roman" panose="02020603050405020304" pitchFamily="18" charset="0"/>
                <a:cs typeface="Times New Roman" panose="02020603050405020304" pitchFamily="18" charset="0"/>
              </a:rPr>
              <a:t>Chương VI. Quản lý nhà nước về người lao động Việt Nam đi làm việc ở nước ngoài </a:t>
            </a:r>
            <a:endParaRPr lang="nl-NL" sz="1100" dirty="0" smtClean="0">
              <a:latin typeface="Times New Roman" panose="02020603050405020304" pitchFamily="18" charset="0"/>
              <a:cs typeface="Times New Roman" panose="02020603050405020304" pitchFamily="18" charset="0"/>
            </a:endParaRPr>
          </a:p>
          <a:p>
            <a:pPr algn="just">
              <a:spcBef>
                <a:spcPts val="300"/>
              </a:spcBef>
            </a:pPr>
            <a:r>
              <a:rPr lang="nl-NL" sz="1100" dirty="0" smtClean="0">
                <a:latin typeface="Times New Roman" panose="02020603050405020304" pitchFamily="18" charset="0"/>
                <a:cs typeface="Times New Roman" panose="02020603050405020304" pitchFamily="18" charset="0"/>
              </a:rPr>
              <a:t>Chương </a:t>
            </a:r>
            <a:r>
              <a:rPr lang="nl-NL" sz="1100" dirty="0">
                <a:latin typeface="Times New Roman" panose="02020603050405020304" pitchFamily="18" charset="0"/>
                <a:cs typeface="Times New Roman" panose="02020603050405020304" pitchFamily="18" charset="0"/>
              </a:rPr>
              <a:t>VII. Giải quyết tranh chấp </a:t>
            </a:r>
            <a:endParaRPr lang="en-US" sz="1100" dirty="0">
              <a:latin typeface="Times New Roman" panose="02020603050405020304" pitchFamily="18" charset="0"/>
              <a:cs typeface="Times New Roman" panose="02020603050405020304" pitchFamily="18" charset="0"/>
            </a:endParaRPr>
          </a:p>
          <a:p>
            <a:pPr algn="just">
              <a:spcBef>
                <a:spcPts val="300"/>
              </a:spcBef>
            </a:pPr>
            <a:r>
              <a:rPr lang="nl-NL" sz="1100" dirty="0">
                <a:latin typeface="Times New Roman" panose="02020603050405020304" pitchFamily="18" charset="0"/>
                <a:cs typeface="Times New Roman" panose="02020603050405020304" pitchFamily="18" charset="0"/>
              </a:rPr>
              <a:t>Chương VIII. Điều khoản thi </a:t>
            </a:r>
            <a:r>
              <a:rPr lang="nl-NL" sz="1100" dirty="0" smtClean="0">
                <a:latin typeface="Times New Roman" panose="02020603050405020304" pitchFamily="18" charset="0"/>
                <a:cs typeface="Times New Roman" panose="02020603050405020304" pitchFamily="18" charset="0"/>
              </a:rPr>
              <a:t>hành</a:t>
            </a:r>
            <a:endParaRPr lang="en-US" sz="1100" dirty="0">
              <a:latin typeface="Times New Roman" panose="02020603050405020304" pitchFamily="18" charset="0"/>
              <a:cs typeface="Times New Roman" panose="02020603050405020304" pitchFamily="18" charset="0"/>
            </a:endParaRPr>
          </a:p>
        </p:txBody>
      </p:sp>
      <p:sp>
        <p:nvSpPr>
          <p:cNvPr id="77" name="Google Shape;77;p15"/>
          <p:cNvSpPr txBox="1">
            <a:spLocks noGrp="1"/>
          </p:cNvSpPr>
          <p:nvPr>
            <p:ph type="body" idx="2"/>
          </p:nvPr>
        </p:nvSpPr>
        <p:spPr>
          <a:xfrm>
            <a:off x="1718817" y="4154556"/>
            <a:ext cx="6616800" cy="33746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100" dirty="0" err="1" smtClean="0">
                <a:solidFill>
                  <a:srgbClr val="A64D79"/>
                </a:solidFill>
              </a:rPr>
              <a:t>Cục</a:t>
            </a:r>
            <a:r>
              <a:rPr lang="en-US" sz="1100" dirty="0" smtClean="0">
                <a:solidFill>
                  <a:srgbClr val="A64D79"/>
                </a:solidFill>
              </a:rPr>
              <a:t> </a:t>
            </a:r>
            <a:r>
              <a:rPr lang="en-US" sz="1100" dirty="0" err="1" smtClean="0">
                <a:solidFill>
                  <a:srgbClr val="A64D79"/>
                </a:solidFill>
              </a:rPr>
              <a:t>Quản</a:t>
            </a:r>
            <a:r>
              <a:rPr lang="en-US" sz="1100" dirty="0" smtClean="0">
                <a:solidFill>
                  <a:srgbClr val="A64D79"/>
                </a:solidFill>
              </a:rPr>
              <a:t> </a:t>
            </a:r>
            <a:r>
              <a:rPr lang="en-US" sz="1100" dirty="0" err="1" smtClean="0">
                <a:solidFill>
                  <a:srgbClr val="A64D79"/>
                </a:solidFill>
              </a:rPr>
              <a:t>lý</a:t>
            </a:r>
            <a:r>
              <a:rPr lang="en-US" sz="1100" dirty="0" smtClean="0">
                <a:solidFill>
                  <a:srgbClr val="A64D79"/>
                </a:solidFill>
              </a:rPr>
              <a:t> </a:t>
            </a:r>
            <a:r>
              <a:rPr lang="en-US" sz="1100" dirty="0" err="1" smtClean="0">
                <a:solidFill>
                  <a:srgbClr val="A64D79"/>
                </a:solidFill>
              </a:rPr>
              <a:t>lao</a:t>
            </a:r>
            <a:r>
              <a:rPr lang="en-US" sz="1100" dirty="0" smtClean="0">
                <a:solidFill>
                  <a:srgbClr val="A64D79"/>
                </a:solidFill>
              </a:rPr>
              <a:t> </a:t>
            </a:r>
            <a:r>
              <a:rPr lang="en-US" sz="1100" dirty="0" err="1" smtClean="0">
                <a:solidFill>
                  <a:srgbClr val="A64D79"/>
                </a:solidFill>
              </a:rPr>
              <a:t>động</a:t>
            </a:r>
            <a:r>
              <a:rPr lang="en-US" sz="1100" dirty="0" smtClean="0">
                <a:solidFill>
                  <a:srgbClr val="A64D79"/>
                </a:solidFill>
              </a:rPr>
              <a:t> </a:t>
            </a:r>
            <a:r>
              <a:rPr lang="en-US" sz="1100" dirty="0" err="1" smtClean="0">
                <a:solidFill>
                  <a:srgbClr val="A64D79"/>
                </a:solidFill>
              </a:rPr>
              <a:t>ngoài</a:t>
            </a:r>
            <a:r>
              <a:rPr lang="en-US" sz="1100" dirty="0" smtClean="0">
                <a:solidFill>
                  <a:srgbClr val="A64D79"/>
                </a:solidFill>
              </a:rPr>
              <a:t> </a:t>
            </a:r>
            <a:r>
              <a:rPr lang="en-US" sz="1100" dirty="0" err="1" smtClean="0">
                <a:solidFill>
                  <a:srgbClr val="A64D79"/>
                </a:solidFill>
              </a:rPr>
              <a:t>nước</a:t>
            </a:r>
            <a:r>
              <a:rPr lang="en-US" sz="1100" dirty="0" smtClean="0">
                <a:solidFill>
                  <a:srgbClr val="A64D79"/>
                </a:solidFill>
              </a:rPr>
              <a:t>- </a:t>
            </a:r>
            <a:r>
              <a:rPr lang="en-US" sz="1100" dirty="0" err="1" smtClean="0">
                <a:solidFill>
                  <a:srgbClr val="A64D79"/>
                </a:solidFill>
              </a:rPr>
              <a:t>Bộ</a:t>
            </a:r>
            <a:r>
              <a:rPr lang="en-US" sz="1100" dirty="0" smtClean="0">
                <a:solidFill>
                  <a:srgbClr val="A64D79"/>
                </a:solidFill>
              </a:rPr>
              <a:t> Lao </a:t>
            </a:r>
            <a:r>
              <a:rPr lang="en-US" sz="1100" dirty="0" err="1" smtClean="0">
                <a:solidFill>
                  <a:srgbClr val="A64D79"/>
                </a:solidFill>
              </a:rPr>
              <a:t>động</a:t>
            </a:r>
            <a:r>
              <a:rPr lang="en-US" sz="1100" dirty="0" smtClean="0">
                <a:solidFill>
                  <a:srgbClr val="A64D79"/>
                </a:solidFill>
              </a:rPr>
              <a:t> – </a:t>
            </a:r>
            <a:r>
              <a:rPr lang="en-US" sz="1100" dirty="0" err="1" smtClean="0">
                <a:solidFill>
                  <a:srgbClr val="A64D79"/>
                </a:solidFill>
              </a:rPr>
              <a:t>Thương</a:t>
            </a:r>
            <a:r>
              <a:rPr lang="en-US" sz="1100" dirty="0" smtClean="0">
                <a:solidFill>
                  <a:srgbClr val="A64D79"/>
                </a:solidFill>
              </a:rPr>
              <a:t> </a:t>
            </a:r>
            <a:r>
              <a:rPr lang="en-US" sz="1100" dirty="0" err="1" smtClean="0">
                <a:solidFill>
                  <a:srgbClr val="A64D79"/>
                </a:solidFill>
              </a:rPr>
              <a:t>binh</a:t>
            </a:r>
            <a:r>
              <a:rPr lang="en-US" sz="1100" dirty="0" smtClean="0">
                <a:solidFill>
                  <a:srgbClr val="A64D79"/>
                </a:solidFill>
              </a:rPr>
              <a:t> </a:t>
            </a:r>
            <a:r>
              <a:rPr lang="en-US" sz="1100" dirty="0" err="1" smtClean="0">
                <a:solidFill>
                  <a:srgbClr val="A64D79"/>
                </a:solidFill>
              </a:rPr>
              <a:t>và</a:t>
            </a:r>
            <a:r>
              <a:rPr lang="en-US" sz="1100" dirty="0" smtClean="0">
                <a:solidFill>
                  <a:srgbClr val="A64D79"/>
                </a:solidFill>
              </a:rPr>
              <a:t> </a:t>
            </a:r>
            <a:r>
              <a:rPr lang="en-US" sz="1100" dirty="0" err="1" smtClean="0">
                <a:solidFill>
                  <a:srgbClr val="A64D79"/>
                </a:solidFill>
              </a:rPr>
              <a:t>Xã</a:t>
            </a:r>
            <a:r>
              <a:rPr lang="en-US" sz="1100" dirty="0" smtClean="0">
                <a:solidFill>
                  <a:srgbClr val="A64D79"/>
                </a:solidFill>
              </a:rPr>
              <a:t> </a:t>
            </a:r>
            <a:r>
              <a:rPr lang="en-US" sz="1100" dirty="0" err="1" smtClean="0">
                <a:solidFill>
                  <a:srgbClr val="A64D79"/>
                </a:solidFill>
              </a:rPr>
              <a:t>hội</a:t>
            </a:r>
            <a:endParaRPr sz="1100" dirty="0">
              <a:solidFill>
                <a:srgbClr val="A64D79"/>
              </a:solidFill>
            </a:endParaRPr>
          </a:p>
        </p:txBody>
      </p:sp>
      <p:sp>
        <p:nvSpPr>
          <p:cNvPr id="78" name="Google Shape;78;p15"/>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708990"/>
            <a:ext cx="6685722" cy="483705"/>
          </a:xfrm>
          <a:prstGeom prst="rect">
            <a:avLst/>
          </a:prstGeom>
        </p:spPr>
        <p:txBody>
          <a:bodyPr spcFirstLastPara="1" wrap="square" lIns="91425" tIns="91425" rIns="91425" bIns="91425" anchor="b" anchorCtr="0">
            <a:noAutofit/>
          </a:bodyPr>
          <a:lstStyle/>
          <a:p>
            <a:pPr algn="ctr"/>
            <a:r>
              <a:rPr lang="nl-NL" sz="1600" dirty="0"/>
              <a:t>Chương VIII. Điều khoản thi hành </a:t>
            </a:r>
            <a:endParaRPr lang="en-US" sz="1600" dirty="0"/>
          </a:p>
        </p:txBody>
      </p:sp>
      <p:sp>
        <p:nvSpPr>
          <p:cNvPr id="105" name="Google Shape;105;p19"/>
          <p:cNvSpPr txBox="1">
            <a:spLocks noGrp="1"/>
          </p:cNvSpPr>
          <p:nvPr>
            <p:ph type="body" idx="1"/>
          </p:nvPr>
        </p:nvSpPr>
        <p:spPr>
          <a:xfrm>
            <a:off x="1338471" y="1258956"/>
            <a:ext cx="6871252" cy="2981740"/>
          </a:xfrm>
          <a:prstGeom prst="rect">
            <a:avLst/>
          </a:prstGeom>
        </p:spPr>
        <p:txBody>
          <a:bodyPr spcFirstLastPara="1" wrap="square" lIns="91425" tIns="91425" rIns="91425" bIns="91425" anchor="t" anchorCtr="0">
            <a:noAutofit/>
          </a:bodyPr>
          <a:lstStyle/>
          <a:p>
            <a:pPr marL="63500" indent="0" algn="just">
              <a:spcBef>
                <a:spcPts val="0"/>
              </a:spcBef>
              <a:buNone/>
            </a:pPr>
            <a:r>
              <a:rPr lang="nl-NL" sz="1100" dirty="0">
                <a:latin typeface="Times New Roman" panose="02020603050405020304" pitchFamily="18" charset="0"/>
                <a:cs typeface="Times New Roman" panose="02020603050405020304" pitchFamily="18" charset="0"/>
              </a:rPr>
              <a:t> </a:t>
            </a:r>
            <a:r>
              <a:rPr lang="nl-NL" sz="1100" dirty="0" smtClean="0">
                <a:latin typeface="Times New Roman" panose="02020603050405020304" pitchFamily="18" charset="0"/>
                <a:cs typeface="Times New Roman" panose="02020603050405020304" pitchFamily="18" charset="0"/>
              </a:rPr>
              <a:t>           Chương VIII có 02 Điều quy định về các nội dung sau:</a:t>
            </a:r>
          </a:p>
          <a:p>
            <a:pPr algn="just" fontAlgn="base">
              <a:spcBef>
                <a:spcPts val="300"/>
              </a:spcBef>
            </a:pPr>
            <a:r>
              <a:rPr lang="en-US" sz="1100" dirty="0" err="1" smtClean="0">
                <a:latin typeface="Times New Roman" panose="02020603050405020304" pitchFamily="18" charset="0"/>
                <a:cs typeface="Times New Roman" panose="02020603050405020304" pitchFamily="18" charset="0"/>
              </a:rPr>
              <a:t>Hiệu</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lực</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thi</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hành</a:t>
            </a:r>
            <a:r>
              <a:rPr lang="en-US" sz="1100" dirty="0" smtClean="0">
                <a:latin typeface="Times New Roman" panose="02020603050405020304" pitchFamily="18" charset="0"/>
                <a:cs typeface="Times New Roman" panose="02020603050405020304" pitchFamily="18" charset="0"/>
              </a:rPr>
              <a:t> </a:t>
            </a:r>
            <a:r>
              <a:rPr lang="en-US" sz="1100" i="1" dirty="0" smtClean="0">
                <a:latin typeface="Times New Roman" panose="02020603050405020304" pitchFamily="18" charset="0"/>
                <a:cs typeface="Times New Roman" panose="02020603050405020304" pitchFamily="18" charset="0"/>
              </a:rPr>
              <a:t>(</a:t>
            </a:r>
            <a:r>
              <a:rPr lang="en-US" sz="1100" i="1" dirty="0" err="1" smtClean="0">
                <a:latin typeface="Times New Roman" panose="02020603050405020304" pitchFamily="18" charset="0"/>
                <a:cs typeface="Times New Roman" panose="02020603050405020304" pitchFamily="18" charset="0"/>
              </a:rPr>
              <a:t>Điều</a:t>
            </a:r>
            <a:r>
              <a:rPr lang="en-US" sz="1100" i="1" dirty="0" smtClean="0">
                <a:latin typeface="Times New Roman" panose="02020603050405020304" pitchFamily="18" charset="0"/>
                <a:cs typeface="Times New Roman" panose="02020603050405020304" pitchFamily="18" charset="0"/>
              </a:rPr>
              <a:t> 73): </a:t>
            </a:r>
            <a:r>
              <a:rPr lang="en-US" sz="1100" dirty="0" err="1" smtClean="0">
                <a:latin typeface="Times New Roman" panose="02020603050405020304" pitchFamily="18" charset="0"/>
                <a:cs typeface="Times New Roman" panose="02020603050405020304" pitchFamily="18" charset="0"/>
              </a:rPr>
              <a:t>Luật</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này</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có</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hiệu</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lực</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thi</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hành</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từ</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ngày</a:t>
            </a:r>
            <a:r>
              <a:rPr lang="en-US" sz="1100" dirty="0" smtClean="0">
                <a:latin typeface="Times New Roman" panose="02020603050405020304" pitchFamily="18" charset="0"/>
                <a:cs typeface="Times New Roman" panose="02020603050405020304" pitchFamily="18" charset="0"/>
              </a:rPr>
              <a:t> 01 </a:t>
            </a:r>
            <a:r>
              <a:rPr lang="en-US" sz="1100" dirty="0" err="1" smtClean="0">
                <a:latin typeface="Times New Roman" panose="02020603050405020304" pitchFamily="18" charset="0"/>
                <a:cs typeface="Times New Roman" panose="02020603050405020304" pitchFamily="18" charset="0"/>
              </a:rPr>
              <a:t>tháng</a:t>
            </a:r>
            <a:r>
              <a:rPr lang="en-US" sz="1100" dirty="0" smtClean="0">
                <a:latin typeface="Times New Roman" panose="02020603050405020304" pitchFamily="18" charset="0"/>
                <a:cs typeface="Times New Roman" panose="02020603050405020304" pitchFamily="18" charset="0"/>
              </a:rPr>
              <a:t> 01 </a:t>
            </a:r>
            <a:r>
              <a:rPr lang="en-US" sz="1100" dirty="0" err="1" smtClean="0">
                <a:latin typeface="Times New Roman" panose="02020603050405020304" pitchFamily="18" charset="0"/>
                <a:cs typeface="Times New Roman" panose="02020603050405020304" pitchFamily="18" charset="0"/>
              </a:rPr>
              <a:t>năm</a:t>
            </a:r>
            <a:r>
              <a:rPr lang="en-US" sz="1100" dirty="0" smtClean="0">
                <a:latin typeface="Times New Roman" panose="02020603050405020304" pitchFamily="18" charset="0"/>
                <a:cs typeface="Times New Roman" panose="02020603050405020304" pitchFamily="18" charset="0"/>
              </a:rPr>
              <a:t> 2022;</a:t>
            </a:r>
          </a:p>
          <a:p>
            <a:pPr algn="just" fontAlgn="base">
              <a:spcBef>
                <a:spcPts val="300"/>
              </a:spcBef>
            </a:pPr>
            <a:r>
              <a:rPr lang="en-US" sz="1100" dirty="0" err="1" smtClean="0">
                <a:latin typeface="Times New Roman" panose="02020603050405020304" pitchFamily="18" charset="0"/>
                <a:cs typeface="Times New Roman" panose="02020603050405020304" pitchFamily="18" charset="0"/>
              </a:rPr>
              <a:t>Quy</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định</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chuyển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tiếp</a:t>
            </a:r>
            <a:r>
              <a:rPr lang="en-US" sz="1100" i="1" dirty="0">
                <a:latin typeface="Times New Roman" panose="02020603050405020304" pitchFamily="18" charset="0"/>
                <a:cs typeface="Times New Roman" panose="02020603050405020304" pitchFamily="18" charset="0"/>
              </a:rPr>
              <a:t> (</a:t>
            </a:r>
            <a:r>
              <a:rPr lang="en-US" sz="1100" i="1" dirty="0" err="1">
                <a:latin typeface="Times New Roman" panose="02020603050405020304" pitchFamily="18" charset="0"/>
                <a:cs typeface="Times New Roman" panose="02020603050405020304" pitchFamily="18" charset="0"/>
              </a:rPr>
              <a:t>Điều</a:t>
            </a:r>
            <a:r>
              <a:rPr lang="en-US" sz="1100" i="1" dirty="0">
                <a:latin typeface="Times New Roman" panose="02020603050405020304" pitchFamily="18" charset="0"/>
                <a:cs typeface="Times New Roman" panose="02020603050405020304" pitchFamily="18" charset="0"/>
              </a:rPr>
              <a:t> 74): </a:t>
            </a:r>
            <a:r>
              <a:rPr lang="en-US" sz="1100" dirty="0" err="1" smtClean="0">
                <a:latin typeface="Times New Roman" panose="02020603050405020304" pitchFamily="18" charset="0"/>
                <a:cs typeface="Times New Roman" panose="02020603050405020304" pitchFamily="18" charset="0"/>
              </a:rPr>
              <a:t>kể</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từ</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ngày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Luật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này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có</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hiệu</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lực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thi</a:t>
            </a:r>
            <a:r>
              <a:rPr lang="en-US" sz="1100" dirty="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hành</a:t>
            </a:r>
            <a:r>
              <a:rPr lang="en-US" sz="1100" dirty="0" smtClean="0">
                <a:latin typeface="Times New Roman" panose="02020603050405020304" pitchFamily="18" charset="0"/>
                <a:cs typeface="Times New Roman" panose="02020603050405020304" pitchFamily="18" charset="0"/>
              </a:rPr>
              <a:t>:</a:t>
            </a:r>
          </a:p>
          <a:p>
            <a:pPr marL="63500" indent="0" algn="just" fontAlgn="base">
              <a:spcBef>
                <a:spcPts val="300"/>
              </a:spcBef>
              <a:buNone/>
            </a:pPr>
            <a:r>
              <a:rPr lang="en-US" sz="1100" dirty="0">
                <a:latin typeface="Times New Roman" panose="02020603050405020304" pitchFamily="18" charset="0"/>
                <a:cs typeface="Times New Roman" panose="02020603050405020304" pitchFamily="18" charset="0"/>
              </a:rPr>
              <a:t> </a:t>
            </a:r>
            <a:r>
              <a:rPr lang="en-US" sz="1100" dirty="0" smtClean="0">
                <a:latin typeface="Times New Roman" panose="02020603050405020304" pitchFamily="18" charset="0"/>
                <a:cs typeface="Times New Roman" panose="02020603050405020304" pitchFamily="18" charset="0"/>
              </a:rPr>
              <a:t>       - </a:t>
            </a:r>
            <a:r>
              <a:rPr lang="en-US" sz="1100" dirty="0" err="1" smtClean="0">
                <a:latin typeface="Times New Roman" panose="02020603050405020304" pitchFamily="18" charset="0"/>
                <a:cs typeface="Times New Roman" panose="02020603050405020304" pitchFamily="18" charset="0"/>
              </a:rPr>
              <a:t>Doanh</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nghiệp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dịch</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vụ</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đã</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được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cấp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Giấy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phép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theo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Luật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số</a:t>
            </a:r>
            <a:r>
              <a:rPr lang="en-US" sz="1100" dirty="0">
                <a:latin typeface="Times New Roman" panose="02020603050405020304" pitchFamily="18" charset="0"/>
                <a:cs typeface="Times New Roman" panose="02020603050405020304" pitchFamily="18" charset="0"/>
              </a:rPr>
              <a:t> </a:t>
            </a:r>
            <a:r>
              <a:rPr lang="en-US" sz="1100" dirty="0" smtClean="0">
                <a:latin typeface="Times New Roman" panose="02020603050405020304" pitchFamily="18" charset="0"/>
                <a:cs typeface="Times New Roman" panose="02020603050405020304" pitchFamily="18" charset="0"/>
                <a:hlinkClick r:id="rId3"/>
              </a:rPr>
              <a:t>72</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thì</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được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tiếp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tục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hoạt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động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theo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Giấy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phép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đã</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được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cấp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Trường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hợp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doanh</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nghiệp</a:t>
            </a:r>
            <a:r>
              <a:rPr lang="en-US" sz="1100" dirty="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không</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bảo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đảm</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điều</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kiện</a:t>
            </a:r>
            <a:r>
              <a:rPr lang="en-US" sz="1100" dirty="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tại</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các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điểm</a:t>
            </a:r>
            <a:r>
              <a:rPr lang="en-US" sz="1100" dirty="0">
                <a:latin typeface="Times New Roman" panose="02020603050405020304" pitchFamily="18" charset="0"/>
                <a:cs typeface="Times New Roman" panose="02020603050405020304" pitchFamily="18" charset="0"/>
              </a:rPr>
              <a:t> a, b, d, đ </a:t>
            </a:r>
            <a:r>
              <a:rPr lang="en-US" sz="1100" dirty="0" err="1">
                <a:latin typeface="Times New Roman" panose="02020603050405020304" pitchFamily="18" charset="0"/>
                <a:cs typeface="Times New Roman" panose="02020603050405020304" pitchFamily="18" charset="0"/>
              </a:rPr>
              <a:t>và</a:t>
            </a:r>
            <a:r>
              <a:rPr lang="en-US" sz="1100" dirty="0">
                <a:latin typeface="Times New Roman" panose="02020603050405020304" pitchFamily="18" charset="0"/>
                <a:cs typeface="Times New Roman" panose="02020603050405020304" pitchFamily="18" charset="0"/>
              </a:rPr>
              <a:t> e </a:t>
            </a:r>
            <a:r>
              <a:rPr lang="en-US" sz="1100" dirty="0" err="1">
                <a:latin typeface="Times New Roman" panose="02020603050405020304" pitchFamily="18" charset="0"/>
                <a:cs typeface="Times New Roman" panose="02020603050405020304" pitchFamily="18" charset="0"/>
              </a:rPr>
              <a:t>khoản</a:t>
            </a:r>
            <a:r>
              <a:rPr lang="en-US" sz="1100" dirty="0">
                <a:latin typeface="Times New Roman" panose="02020603050405020304" pitchFamily="18" charset="0"/>
                <a:cs typeface="Times New Roman" panose="02020603050405020304" pitchFamily="18" charset="0"/>
              </a:rPr>
              <a:t> 1 </a:t>
            </a:r>
            <a:r>
              <a:rPr lang="en-US" sz="1100" dirty="0" err="1">
                <a:latin typeface="Times New Roman" panose="02020603050405020304" pitchFamily="18" charset="0"/>
                <a:cs typeface="Times New Roman" panose="02020603050405020304" pitchFamily="18" charset="0"/>
              </a:rPr>
              <a:t>Điều</a:t>
            </a:r>
            <a:r>
              <a:rPr lang="en-US" sz="1100" dirty="0">
                <a:latin typeface="Times New Roman" panose="02020603050405020304" pitchFamily="18" charset="0"/>
                <a:cs typeface="Times New Roman" panose="02020603050405020304" pitchFamily="18" charset="0"/>
              </a:rPr>
              <a:t> 10 </a:t>
            </a:r>
            <a:r>
              <a:rPr lang="en-US" sz="1100" dirty="0" err="1">
                <a:latin typeface="Times New Roman" panose="02020603050405020304" pitchFamily="18" charset="0"/>
                <a:cs typeface="Times New Roman" panose="02020603050405020304" pitchFamily="18" charset="0"/>
              </a:rPr>
              <a:t>của</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Luật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số</a:t>
            </a:r>
            <a:r>
              <a:rPr lang="en-US" sz="1100" dirty="0">
                <a:latin typeface="Times New Roman" panose="02020603050405020304" pitchFamily="18" charset="0"/>
                <a:cs typeface="Times New Roman" panose="02020603050405020304" pitchFamily="18" charset="0"/>
              </a:rPr>
              <a:t> 69 </a:t>
            </a:r>
            <a:r>
              <a:rPr lang="en-US" sz="1100" dirty="0" err="1">
                <a:latin typeface="Times New Roman" panose="02020603050405020304" pitchFamily="18" charset="0"/>
                <a:cs typeface="Times New Roman" panose="02020603050405020304" pitchFamily="18" charset="0"/>
              </a:rPr>
              <a:t>thì</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phải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bổ</a:t>
            </a:r>
            <a:r>
              <a:rPr lang="en-US" sz="1100" dirty="0">
                <a:latin typeface="Times New Roman" panose="02020603050405020304" pitchFamily="18" charset="0"/>
                <a:cs typeface="Times New Roman" panose="02020603050405020304" pitchFamily="18" charset="0"/>
              </a:rPr>
              <a:t> sung </a:t>
            </a:r>
            <a:r>
              <a:rPr lang="en-US" sz="1100" dirty="0" err="1">
                <a:latin typeface="Times New Roman" panose="02020603050405020304" pitchFamily="18" charset="0"/>
                <a:cs typeface="Times New Roman" panose="02020603050405020304" pitchFamily="18" charset="0"/>
              </a:rPr>
              <a:t>đầy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đủ</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điều</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kiện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trong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thời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hạn</a:t>
            </a:r>
            <a:r>
              <a:rPr lang="en-US" sz="1100" dirty="0">
                <a:latin typeface="Times New Roman" panose="02020603050405020304" pitchFamily="18" charset="0"/>
                <a:cs typeface="Times New Roman" panose="02020603050405020304" pitchFamily="18" charset="0"/>
              </a:rPr>
              <a:t> 12 </a:t>
            </a:r>
            <a:r>
              <a:rPr lang="en-US" sz="1100" dirty="0" err="1">
                <a:latin typeface="Times New Roman" panose="02020603050405020304" pitchFamily="18" charset="0"/>
                <a:cs typeface="Times New Roman" panose="02020603050405020304" pitchFamily="18" charset="0"/>
              </a:rPr>
              <a:t>tháng</a:t>
            </a:r>
            <a:r>
              <a:rPr lang="en-US" sz="1100" dirty="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nếu</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không</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bổ</a:t>
            </a:r>
            <a:r>
              <a:rPr lang="en-US" sz="1100" dirty="0">
                <a:latin typeface="Times New Roman" panose="02020603050405020304" pitchFamily="18" charset="0"/>
                <a:cs typeface="Times New Roman" panose="02020603050405020304" pitchFamily="18" charset="0"/>
              </a:rPr>
              <a:t> sung </a:t>
            </a:r>
            <a:r>
              <a:rPr lang="en-US" sz="1100" dirty="0" err="1">
                <a:latin typeface="Times New Roman" panose="02020603050405020304" pitchFamily="18" charset="0"/>
                <a:cs typeface="Times New Roman" panose="02020603050405020304" pitchFamily="18" charset="0"/>
              </a:rPr>
              <a:t>đầy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đủ</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thì</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phải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chấm</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dứt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hoạt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động</a:t>
            </a:r>
            <a:r>
              <a:rPr lang="en-US" sz="1100" dirty="0">
                <a:latin typeface="Times New Roman" panose="02020603050405020304" pitchFamily="18" charset="0"/>
                <a:cs typeface="Times New Roman" panose="02020603050405020304" pitchFamily="18" charset="0"/>
              </a:rPr>
              <a:t>; </a:t>
            </a:r>
            <a:endParaRPr lang="en-US" sz="1100" dirty="0" smtClean="0">
              <a:latin typeface="Times New Roman" panose="02020603050405020304" pitchFamily="18" charset="0"/>
              <a:cs typeface="Times New Roman" panose="02020603050405020304" pitchFamily="18" charset="0"/>
            </a:endParaRPr>
          </a:p>
          <a:p>
            <a:pPr marL="63500" indent="0" algn="just" fontAlgn="base">
              <a:spcBef>
                <a:spcPts val="300"/>
              </a:spcBef>
              <a:buNone/>
            </a:pPr>
            <a:r>
              <a:rPr lang="en-US" sz="1100" dirty="0" smtClean="0">
                <a:latin typeface="Times New Roman" panose="02020603050405020304" pitchFamily="18" charset="0"/>
                <a:cs typeface="Times New Roman" panose="02020603050405020304" pitchFamily="18" charset="0"/>
              </a:rPr>
              <a:t>        - </a:t>
            </a:r>
            <a:r>
              <a:rPr lang="en-US" sz="1100" dirty="0" err="1" smtClean="0">
                <a:latin typeface="Times New Roman" panose="02020603050405020304" pitchFamily="18" charset="0"/>
                <a:cs typeface="Times New Roman" panose="02020603050405020304" pitchFamily="18" charset="0"/>
              </a:rPr>
              <a:t>Doanh</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nghiệp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dịch</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vụ</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đã</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được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cấp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Giấy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phép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theo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Luật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số</a:t>
            </a:r>
            <a:r>
              <a:rPr lang="en-US" sz="1100" dirty="0">
                <a:latin typeface="Times New Roman" panose="02020603050405020304" pitchFamily="18" charset="0"/>
                <a:cs typeface="Times New Roman" panose="02020603050405020304" pitchFamily="18" charset="0"/>
              </a:rPr>
              <a:t> </a:t>
            </a:r>
            <a:r>
              <a:rPr lang="en-US" sz="1100" dirty="0" smtClean="0">
                <a:latin typeface="Times New Roman" panose="02020603050405020304" pitchFamily="18" charset="0"/>
                <a:cs typeface="Times New Roman" panose="02020603050405020304" pitchFamily="18" charset="0"/>
                <a:hlinkClick r:id="rId3"/>
              </a:rPr>
              <a:t>72</a:t>
            </a:r>
            <a:r>
              <a:rPr lang="en-US" sz="1100" dirty="0" smtClean="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và</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bảo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đảm</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điều</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kiện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quy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định</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tại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các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điểm</a:t>
            </a:r>
            <a:r>
              <a:rPr lang="en-US" sz="1100" dirty="0">
                <a:latin typeface="Times New Roman" panose="02020603050405020304" pitchFamily="18" charset="0"/>
                <a:cs typeface="Times New Roman" panose="02020603050405020304" pitchFamily="18" charset="0"/>
              </a:rPr>
              <a:t> a, b, d, đ </a:t>
            </a:r>
            <a:r>
              <a:rPr lang="en-US" sz="1100" dirty="0" err="1">
                <a:latin typeface="Times New Roman" panose="02020603050405020304" pitchFamily="18" charset="0"/>
                <a:cs typeface="Times New Roman" panose="02020603050405020304" pitchFamily="18" charset="0"/>
              </a:rPr>
              <a:t>và</a:t>
            </a:r>
            <a:r>
              <a:rPr lang="en-US" sz="1100" dirty="0">
                <a:latin typeface="Times New Roman" panose="02020603050405020304" pitchFamily="18" charset="0"/>
                <a:cs typeface="Times New Roman" panose="02020603050405020304" pitchFamily="18" charset="0"/>
              </a:rPr>
              <a:t> e </a:t>
            </a:r>
            <a:r>
              <a:rPr lang="en-US" sz="1100" dirty="0" err="1">
                <a:latin typeface="Times New Roman" panose="02020603050405020304" pitchFamily="18" charset="0"/>
                <a:cs typeface="Times New Roman" panose="02020603050405020304" pitchFamily="18" charset="0"/>
              </a:rPr>
              <a:t>khoản</a:t>
            </a:r>
            <a:r>
              <a:rPr lang="en-US" sz="1100" dirty="0">
                <a:latin typeface="Times New Roman" panose="02020603050405020304" pitchFamily="18" charset="0"/>
                <a:cs typeface="Times New Roman" panose="02020603050405020304" pitchFamily="18" charset="0"/>
              </a:rPr>
              <a:t> 1 </a:t>
            </a:r>
            <a:r>
              <a:rPr lang="en-US" sz="1100" dirty="0" err="1">
                <a:latin typeface="Times New Roman" panose="02020603050405020304" pitchFamily="18" charset="0"/>
                <a:cs typeface="Times New Roman" panose="02020603050405020304" pitchFamily="18" charset="0"/>
              </a:rPr>
              <a:t>Điều</a:t>
            </a:r>
            <a:r>
              <a:rPr lang="en-US" sz="1100" dirty="0">
                <a:latin typeface="Times New Roman" panose="02020603050405020304" pitchFamily="18" charset="0"/>
                <a:cs typeface="Times New Roman" panose="02020603050405020304" pitchFamily="18" charset="0"/>
              </a:rPr>
              <a:t> 10 </a:t>
            </a:r>
            <a:r>
              <a:rPr lang="en-US" sz="1100" dirty="0" err="1">
                <a:latin typeface="Times New Roman" panose="02020603050405020304" pitchFamily="18" charset="0"/>
                <a:cs typeface="Times New Roman" panose="02020603050405020304" pitchFamily="18" charset="0"/>
              </a:rPr>
              <a:t>của</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Luật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số</a:t>
            </a:r>
            <a:r>
              <a:rPr lang="en-US" sz="1100" dirty="0">
                <a:latin typeface="Times New Roman" panose="02020603050405020304" pitchFamily="18" charset="0"/>
                <a:cs typeface="Times New Roman" panose="02020603050405020304" pitchFamily="18" charset="0"/>
              </a:rPr>
              <a:t> 69 </a:t>
            </a:r>
            <a:r>
              <a:rPr lang="en-US" sz="1100" dirty="0" err="1">
                <a:latin typeface="Times New Roman" panose="02020603050405020304" pitchFamily="18" charset="0"/>
                <a:cs typeface="Times New Roman" panose="02020603050405020304" pitchFamily="18" charset="0"/>
              </a:rPr>
              <a:t>thì</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có</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thể</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đề</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nghị</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đổi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Giấy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phép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nếu</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có</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nhu</a:t>
            </a:r>
            <a:r>
              <a:rPr lang="en-US" sz="1100" dirty="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cầu</a:t>
            </a:r>
            <a:r>
              <a:rPr lang="en-US" sz="1100" dirty="0" smtClean="0">
                <a:latin typeface="Times New Roman" panose="02020603050405020304" pitchFamily="18" charset="0"/>
                <a:cs typeface="Times New Roman" panose="02020603050405020304" pitchFamily="18" charset="0"/>
              </a:rPr>
              <a:t>;</a:t>
            </a:r>
          </a:p>
          <a:p>
            <a:pPr marL="63500" indent="0" algn="just" fontAlgn="base">
              <a:spcBef>
                <a:spcPts val="300"/>
              </a:spcBef>
              <a:buNone/>
            </a:pPr>
            <a:r>
              <a:rPr lang="en-US" sz="1100" dirty="0" smtClean="0">
                <a:latin typeface="Times New Roman" panose="02020603050405020304" pitchFamily="18" charset="0"/>
                <a:cs typeface="Times New Roman" panose="02020603050405020304" pitchFamily="18" charset="0"/>
              </a:rPr>
              <a:t>          - </a:t>
            </a:r>
            <a:r>
              <a:rPr lang="en-US" sz="1100" dirty="0" err="1">
                <a:latin typeface="Times New Roman" panose="02020603050405020304" pitchFamily="18" charset="0"/>
                <a:cs typeface="Times New Roman" panose="02020603050405020304" pitchFamily="18" charset="0"/>
              </a:rPr>
              <a:t>Hợp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đồng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đưa</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người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lao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động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Việt</a:t>
            </a:r>
            <a:r>
              <a:rPr lang="en-US" sz="1100" dirty="0">
                <a:latin typeface="Times New Roman" panose="02020603050405020304" pitchFamily="18" charset="0"/>
                <a:cs typeface="Times New Roman" panose="02020603050405020304" pitchFamily="18" charset="0"/>
              </a:rPr>
              <a:t> Nam </a:t>
            </a:r>
            <a:r>
              <a:rPr lang="en-US" sz="1100" dirty="0" err="1">
                <a:latin typeface="Times New Roman" panose="02020603050405020304" pitchFamily="18" charset="0"/>
                <a:cs typeface="Times New Roman" panose="02020603050405020304" pitchFamily="18" charset="0"/>
              </a:rPr>
              <a:t>đi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làm</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việc</a:t>
            </a:r>
            <a:r>
              <a:rPr lang="en-US" sz="1100" dirty="0">
                <a:latin typeface="Times New Roman" panose="02020603050405020304" pitchFamily="18" charset="0"/>
                <a:cs typeface="Times New Roman" panose="02020603050405020304" pitchFamily="18" charset="0"/>
              </a:rPr>
              <a:t> ở </a:t>
            </a:r>
            <a:r>
              <a:rPr lang="en-US" sz="1100" dirty="0" err="1">
                <a:latin typeface="Times New Roman" panose="02020603050405020304" pitchFamily="18" charset="0"/>
                <a:cs typeface="Times New Roman" panose="02020603050405020304" pitchFamily="18" charset="0"/>
              </a:rPr>
              <a:t>nước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ngoài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và</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thỏa</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thuận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khác</a:t>
            </a:r>
            <a:r>
              <a:rPr lang="en-US" sz="1100" dirty="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đã</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được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ký</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kết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và</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người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lao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động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đã</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xuất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cảnh</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trước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ngày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Luật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này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có</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hiệu</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lực</a:t>
            </a:r>
            <a:r>
              <a:rPr lang="en-US" sz="1100" dirty="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thì</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tiếp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tục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được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thực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hiện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cho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đến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khi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kết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thúc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hợp</a:t>
            </a:r>
            <a:r>
              <a:rPr lang="en-US" sz="1100" dirty="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đồng</a:t>
            </a:r>
            <a:r>
              <a:rPr lang="en-US" sz="1100" dirty="0" smtClean="0">
                <a:latin typeface="Times New Roman" panose="02020603050405020304" pitchFamily="18" charset="0"/>
                <a:cs typeface="Times New Roman" panose="02020603050405020304" pitchFamily="18" charset="0"/>
              </a:rPr>
              <a:t>;</a:t>
            </a:r>
          </a:p>
          <a:p>
            <a:pPr marL="63500" indent="0" algn="just" fontAlgn="base">
              <a:spcBef>
                <a:spcPts val="300"/>
              </a:spcBef>
              <a:buNone/>
            </a:pPr>
            <a:r>
              <a:rPr lang="en-US" sz="1100" dirty="0" smtClean="0">
                <a:latin typeface="Times New Roman" panose="02020603050405020304" pitchFamily="18" charset="0"/>
                <a:cs typeface="Times New Roman" panose="02020603050405020304" pitchFamily="18" charset="0"/>
              </a:rPr>
              <a:t>         - </a:t>
            </a:r>
            <a:r>
              <a:rPr lang="en-US" sz="1100" dirty="0" err="1" smtClean="0">
                <a:latin typeface="Times New Roman" panose="02020603050405020304" pitchFamily="18" charset="0"/>
                <a:cs typeface="Times New Roman" panose="02020603050405020304" pitchFamily="18" charset="0"/>
              </a:rPr>
              <a:t>Hợp</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đồng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cung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ứng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lao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động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đã</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được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ký</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kết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trước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ngày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Luật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này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có</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hiệu</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lực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hành</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thì</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tiếp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tục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được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thực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hiện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cho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đến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khi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kết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thúc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hợp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đồng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đối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với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những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nội</a:t>
            </a:r>
            <a:r>
              <a:rPr lang="en-US" sz="1100" dirty="0">
                <a:latin typeface="Times New Roman" panose="02020603050405020304" pitchFamily="18" charset="0"/>
                <a:cs typeface="Times New Roman" panose="02020603050405020304" pitchFamily="18" charset="0"/>
              </a:rPr>
              <a:t> dung </a:t>
            </a:r>
            <a:r>
              <a:rPr lang="en-US" sz="1100" dirty="0" err="1">
                <a:latin typeface="Times New Roman" panose="02020603050405020304" pitchFamily="18" charset="0"/>
                <a:cs typeface="Times New Roman" panose="02020603050405020304" pitchFamily="18" charset="0"/>
              </a:rPr>
              <a:t>liên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quan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đến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người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lao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động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xuất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cảnh</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trước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ngày</a:t>
            </a:r>
            <a:r>
              <a:rPr lang="en-US" sz="1100" dirty="0">
                <a:latin typeface="Times New Roman" panose="02020603050405020304" pitchFamily="18" charset="0"/>
                <a:cs typeface="Times New Roman" panose="02020603050405020304" pitchFamily="18" charset="0"/>
              </a:rPr>
              <a:t> </a:t>
            </a:r>
            <a:r>
              <a:rPr lang="en-US" sz="1100" dirty="0" smtClean="0">
                <a:latin typeface="Times New Roman" panose="02020603050405020304" pitchFamily="18" charset="0"/>
                <a:cs typeface="Times New Roman" panose="02020603050405020304" pitchFamily="18" charset="0"/>
              </a:rPr>
              <a:t>01/7/2022; </a:t>
            </a:r>
            <a:r>
              <a:rPr lang="en-US" sz="1100" dirty="0" err="1">
                <a:latin typeface="Times New Roman" panose="02020603050405020304" pitchFamily="18" charset="0"/>
                <a:cs typeface="Times New Roman" panose="02020603050405020304" pitchFamily="18" charset="0"/>
              </a:rPr>
              <a:t>trường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hợp</a:t>
            </a:r>
            <a:r>
              <a:rPr lang="en-US" sz="1100" dirty="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xuất</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cảnh</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từ</a:t>
            </a:r>
            <a:r>
              <a:rPr lang="en-US" sz="1100" dirty="0">
                <a:latin typeface="Times New Roman" panose="02020603050405020304" pitchFamily="18" charset="0"/>
                <a:cs typeface="Times New Roman" panose="02020603050405020304" pitchFamily="18" charset="0"/>
              </a:rPr>
              <a:t> </a:t>
            </a:r>
            <a:r>
              <a:rPr lang="en-US" sz="1100" dirty="0" err="1" smtClean="0">
                <a:latin typeface="Times New Roman" panose="02020603050405020304" pitchFamily="18" charset="0"/>
                <a:cs typeface="Times New Roman" panose="02020603050405020304" pitchFamily="18" charset="0"/>
              </a:rPr>
              <a:t>ngày</a:t>
            </a:r>
            <a:r>
              <a:rPr lang="en-US" sz="1100" dirty="0" smtClean="0">
                <a:latin typeface="Times New Roman" panose="02020603050405020304" pitchFamily="18" charset="0"/>
                <a:cs typeface="Times New Roman" panose="02020603050405020304" pitchFamily="18" charset="0"/>
              </a:rPr>
              <a:t> 01/7/2022 </a:t>
            </a:r>
            <a:r>
              <a:rPr lang="en-US" sz="1100" dirty="0" err="1" smtClean="0">
                <a:latin typeface="Times New Roman" panose="02020603050405020304" pitchFamily="18" charset="0"/>
                <a:cs typeface="Times New Roman" panose="02020603050405020304" pitchFamily="18" charset="0"/>
              </a:rPr>
              <a:t>thì</a:t>
            </a:r>
            <a:r>
              <a:rPr lang="en-US" sz="1100" dirty="0" smtClean="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hợp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đồng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cung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ứng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lao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động</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phải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được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rà</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soát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để</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đàm</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phán</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sửa</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đổi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bổ</a:t>
            </a:r>
            <a:r>
              <a:rPr lang="en-US" sz="1100" dirty="0">
                <a:latin typeface="Times New Roman" panose="02020603050405020304" pitchFamily="18" charset="0"/>
                <a:cs typeface="Times New Roman" panose="02020603050405020304" pitchFamily="18" charset="0"/>
              </a:rPr>
              <a:t> sung </a:t>
            </a:r>
            <a:r>
              <a:rPr lang="en-US" sz="1100" dirty="0" err="1">
                <a:latin typeface="Times New Roman" panose="02020603050405020304" pitchFamily="18" charset="0"/>
                <a:cs typeface="Times New Roman" panose="02020603050405020304" pitchFamily="18" charset="0"/>
              </a:rPr>
              <a:t>hoặc</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ký</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kết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mới</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bảo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đảm</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phù</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hợp</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theo</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quy</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định</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của</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Luật</a:t>
            </a:r>
            <a:r>
              <a:rPr lang="en-US" sz="1100" dirty="0">
                <a:latin typeface="Times New Roman" panose="02020603050405020304" pitchFamily="18" charset="0"/>
                <a:cs typeface="Times New Roman" panose="02020603050405020304" pitchFamily="18" charset="0"/>
              </a:rPr>
              <a:t> </a:t>
            </a:r>
            <a:r>
              <a:rPr lang="en-US" sz="1100" dirty="0" err="1">
                <a:latin typeface="Times New Roman" panose="02020603050405020304" pitchFamily="18" charset="0"/>
                <a:cs typeface="Times New Roman" panose="02020603050405020304" pitchFamily="18" charset="0"/>
              </a:rPr>
              <a:t>này</a:t>
            </a:r>
            <a:r>
              <a:rPr lang="en-US" sz="1100" dirty="0">
                <a:latin typeface="Times New Roman" panose="02020603050405020304" pitchFamily="18" charset="0"/>
                <a:cs typeface="Times New Roman" panose="02020603050405020304" pitchFamily="18" charset="0"/>
              </a:rPr>
              <a:t>. </a:t>
            </a: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20</a:t>
            </a:fld>
            <a:endParaRPr dirty="0"/>
          </a:p>
        </p:txBody>
      </p:sp>
    </p:spTree>
    <p:extLst>
      <p:ext uri="{BB962C8B-B14F-4D97-AF65-F5344CB8AC3E}">
        <p14:creationId xmlns:p14="http://schemas.microsoft.com/office/powerpoint/2010/main" val="4134857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Google Shape;270;p36" descr="photo-1434030216411-0b793f4b4173.jpg"/>
          <p:cNvPicPr preferRelativeResize="0"/>
          <p:nvPr/>
        </p:nvPicPr>
        <p:blipFill>
          <a:blip r:embed="rId3">
            <a:alphaModFix/>
          </a:blip>
          <a:stretch>
            <a:fillRect/>
          </a:stretch>
        </p:blipFill>
        <p:spPr>
          <a:xfrm>
            <a:off x="4588100" y="1158825"/>
            <a:ext cx="2746500" cy="2746500"/>
          </a:xfrm>
          <a:prstGeom prst="ellipse">
            <a:avLst/>
          </a:prstGeom>
          <a:noFill/>
          <a:ln>
            <a:noFill/>
          </a:ln>
          <a:effectLst>
            <a:outerShdw blurRad="14288" dist="9525" dir="16200000" algn="bl" rotWithShape="0">
              <a:schemeClr val="dk1">
                <a:alpha val="50000"/>
              </a:schemeClr>
            </a:outerShdw>
          </a:effectLst>
        </p:spPr>
      </p:pic>
      <p:sp>
        <p:nvSpPr>
          <p:cNvPr id="271" name="Google Shape;271;p36"/>
          <p:cNvSpPr txBox="1">
            <a:spLocks noGrp="1"/>
          </p:cNvSpPr>
          <p:nvPr>
            <p:ph type="ctrTitle" idx="4294967295"/>
          </p:nvPr>
        </p:nvSpPr>
        <p:spPr>
          <a:xfrm>
            <a:off x="1245705" y="1158825"/>
            <a:ext cx="3392556" cy="855505"/>
          </a:xfrm>
          <a:prstGeom prst="rect">
            <a:avLst/>
          </a:prstGeom>
          <a:effectLst>
            <a:outerShdw blurRad="14288" dist="9525" dir="16200000" algn="bl" rotWithShape="0">
              <a:schemeClr val="dk1">
                <a:alpha val="50000"/>
              </a:scheme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000" dirty="0" smtClean="0">
                <a:solidFill>
                  <a:schemeClr val="accent6"/>
                </a:solidFill>
              </a:rPr>
              <a:t>CẢM ƠN </a:t>
            </a:r>
            <a:br>
              <a:rPr lang="en" sz="2000" dirty="0" smtClean="0">
                <a:solidFill>
                  <a:schemeClr val="accent6"/>
                </a:solidFill>
              </a:rPr>
            </a:br>
            <a:r>
              <a:rPr lang="en" sz="2000" dirty="0" smtClean="0">
                <a:solidFill>
                  <a:schemeClr val="accent6"/>
                </a:solidFill>
              </a:rPr>
              <a:t>SỰ LẮNG NGHE CỦA CÁC BẠN!</a:t>
            </a:r>
            <a:endParaRPr sz="2000" dirty="0">
              <a:solidFill>
                <a:schemeClr val="accent6"/>
              </a:solidFill>
            </a:endParaRPr>
          </a:p>
        </p:txBody>
      </p:sp>
      <p:sp>
        <p:nvSpPr>
          <p:cNvPr id="272" name="Google Shape;272;p36"/>
          <p:cNvSpPr txBox="1">
            <a:spLocks noGrp="1"/>
          </p:cNvSpPr>
          <p:nvPr>
            <p:ph type="subTitle" idx="4294967295"/>
          </p:nvPr>
        </p:nvSpPr>
        <p:spPr>
          <a:xfrm>
            <a:off x="1172817" y="2352260"/>
            <a:ext cx="3293165" cy="1325217"/>
          </a:xfrm>
          <a:prstGeom prst="rect">
            <a:avLst/>
          </a:prstGeom>
          <a:effectLst>
            <a:outerShdw blurRad="14288" dist="9525" dir="16200000" algn="bl" rotWithShape="0">
              <a:schemeClr val="dk1">
                <a:alpha val="50000"/>
              </a:schemeClr>
            </a:outerShdw>
          </a:effectLst>
        </p:spPr>
        <p:txBody>
          <a:bodyPr spcFirstLastPara="1" wrap="square" lIns="91425" tIns="91425" rIns="91425" bIns="91425" anchor="t" anchorCtr="0">
            <a:noAutofit/>
          </a:bodyPr>
          <a:lstStyle/>
          <a:p>
            <a:pPr marL="0" lvl="0" indent="0" algn="l" rtl="0">
              <a:spcBef>
                <a:spcPts val="600"/>
              </a:spcBef>
              <a:spcAft>
                <a:spcPts val="0"/>
              </a:spcAft>
              <a:buNone/>
            </a:pPr>
            <a:endParaRPr lang="en" sz="1800" b="1" dirty="0" smtClean="0">
              <a:solidFill>
                <a:schemeClr val="accent6"/>
              </a:solidFill>
            </a:endParaRPr>
          </a:p>
          <a:p>
            <a:pPr marL="0" lvl="0" indent="0" algn="ctr" rtl="0">
              <a:spcBef>
                <a:spcPts val="600"/>
              </a:spcBef>
              <a:spcAft>
                <a:spcPts val="0"/>
              </a:spcAft>
              <a:buNone/>
            </a:pPr>
            <a:r>
              <a:rPr lang="en" sz="1800" b="1" u="sng" dirty="0" smtClean="0">
                <a:solidFill>
                  <a:schemeClr val="accent6"/>
                </a:solidFill>
              </a:rPr>
              <a:t>CÂU HỎI Q &amp; A ???</a:t>
            </a:r>
          </a:p>
          <a:p>
            <a:pPr marL="0" lvl="0" indent="0" algn="l" rtl="0">
              <a:spcBef>
                <a:spcPts val="600"/>
              </a:spcBef>
              <a:spcAft>
                <a:spcPts val="0"/>
              </a:spcAft>
              <a:buNone/>
            </a:pPr>
            <a:endParaRPr lang="en" sz="1800" b="1" dirty="0">
              <a:solidFill>
                <a:schemeClr val="accent6"/>
              </a:solidFill>
            </a:endParaRPr>
          </a:p>
          <a:p>
            <a:pPr marL="0" lvl="0" indent="0" algn="l" rtl="0">
              <a:spcBef>
                <a:spcPts val="600"/>
              </a:spcBef>
              <a:spcAft>
                <a:spcPts val="0"/>
              </a:spcAft>
              <a:buNone/>
            </a:pPr>
            <a:endParaRPr sz="1800" b="1" dirty="0">
              <a:solidFill>
                <a:schemeClr val="accent6"/>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0"/>
          <p:cNvSpPr txBox="1">
            <a:spLocks noGrp="1"/>
          </p:cNvSpPr>
          <p:nvPr>
            <p:ph type="title"/>
          </p:nvPr>
        </p:nvSpPr>
        <p:spPr>
          <a:xfrm>
            <a:off x="1556175" y="755373"/>
            <a:ext cx="6616800" cy="516835"/>
          </a:xfrm>
          <a:prstGeom prst="rect">
            <a:avLst/>
          </a:prstGeom>
        </p:spPr>
        <p:txBody>
          <a:bodyPr spcFirstLastPara="1" wrap="square" lIns="91425" tIns="91425" rIns="91425" bIns="91425" anchor="b" anchorCtr="0">
            <a:noAutofit/>
          </a:bodyPr>
          <a:lstStyle/>
          <a:p>
            <a:pPr lvl="0" algn="ctr"/>
            <a:r>
              <a:rPr lang="en" sz="1500" u="sng" dirty="0"/>
              <a:t>Phần I.</a:t>
            </a:r>
            <a:r>
              <a:rPr lang="en" sz="1500" dirty="0"/>
              <a:t> </a:t>
            </a:r>
            <a:r>
              <a:rPr lang="en-US" sz="1500" dirty="0" err="1"/>
              <a:t>Tổng</a:t>
            </a:r>
            <a:r>
              <a:rPr lang="en-US" sz="1500" dirty="0"/>
              <a:t> </a:t>
            </a:r>
            <a:r>
              <a:rPr lang="en-US" sz="1500" dirty="0" err="1"/>
              <a:t>quan</a:t>
            </a:r>
            <a:r>
              <a:rPr lang="en-US" sz="1500" dirty="0"/>
              <a:t> </a:t>
            </a:r>
            <a:r>
              <a:rPr lang="en-US" sz="1500" dirty="0" err="1"/>
              <a:t>về</a:t>
            </a:r>
            <a:r>
              <a:rPr lang="en-US" sz="1500" dirty="0"/>
              <a:t> </a:t>
            </a:r>
            <a:r>
              <a:rPr lang="en-US" sz="1500" dirty="0" err="1"/>
              <a:t>tình</a:t>
            </a:r>
            <a:r>
              <a:rPr lang="en-US" sz="1500" dirty="0"/>
              <a:t> </a:t>
            </a:r>
            <a:r>
              <a:rPr lang="en-US" sz="1500" dirty="0" err="1"/>
              <a:t>hình</a:t>
            </a:r>
            <a:r>
              <a:rPr lang="en-US" sz="1500" dirty="0"/>
              <a:t> </a:t>
            </a:r>
            <a:r>
              <a:rPr lang="en-US" sz="1500" dirty="0" err="1"/>
              <a:t>đưa</a:t>
            </a:r>
            <a:r>
              <a:rPr lang="en-US" sz="1500" dirty="0"/>
              <a:t> </a:t>
            </a:r>
            <a:r>
              <a:rPr lang="en-US" sz="1500" dirty="0" err="1"/>
              <a:t>lao</a:t>
            </a:r>
            <a:r>
              <a:rPr lang="en-US" sz="1500" dirty="0"/>
              <a:t> </a:t>
            </a:r>
            <a:r>
              <a:rPr lang="en-US" sz="1500" dirty="0" err="1"/>
              <a:t>động</a:t>
            </a:r>
            <a:r>
              <a:rPr lang="en-US" sz="1500" dirty="0"/>
              <a:t> </a:t>
            </a:r>
            <a:r>
              <a:rPr lang="en-US" sz="1500" dirty="0" err="1"/>
              <a:t>đi</a:t>
            </a:r>
            <a:r>
              <a:rPr lang="en-US" sz="1500" dirty="0"/>
              <a:t> </a:t>
            </a:r>
            <a:r>
              <a:rPr lang="en-US" sz="1500" dirty="0" err="1"/>
              <a:t>làm</a:t>
            </a:r>
            <a:r>
              <a:rPr lang="en-US" sz="1500" dirty="0"/>
              <a:t> </a:t>
            </a:r>
            <a:r>
              <a:rPr lang="en-US" sz="1500" dirty="0" err="1"/>
              <a:t>việc</a:t>
            </a:r>
            <a:r>
              <a:rPr lang="en-US" sz="1500" dirty="0"/>
              <a:t> ở </a:t>
            </a:r>
            <a:r>
              <a:rPr lang="en-US" sz="1500" dirty="0" err="1"/>
              <a:t>nước</a:t>
            </a:r>
            <a:r>
              <a:rPr lang="en-US" sz="1500" dirty="0"/>
              <a:t> </a:t>
            </a:r>
            <a:r>
              <a:rPr lang="en-US" sz="1500" dirty="0" err="1"/>
              <a:t>ngoài</a:t>
            </a:r>
            <a:endParaRPr sz="1500" dirty="0"/>
          </a:p>
        </p:txBody>
      </p:sp>
      <p:sp>
        <p:nvSpPr>
          <p:cNvPr id="207" name="Google Shape;207;p30"/>
          <p:cNvSpPr/>
          <p:nvPr/>
        </p:nvSpPr>
        <p:spPr>
          <a:xfrm>
            <a:off x="1623392" y="1802296"/>
            <a:ext cx="2266122" cy="1945654"/>
          </a:xfrm>
          <a:prstGeom prst="homePlate">
            <a:avLst>
              <a:gd name="adj" fmla="val 30129"/>
            </a:avLst>
          </a:prstGeom>
          <a:solidFill>
            <a:srgbClr val="000000">
              <a:alpha val="9620"/>
            </a:srgbClr>
          </a:solidFill>
          <a:ln w="9525" cap="flat" cmpd="sng">
            <a:solidFill>
              <a:srgbClr val="B7B7B7"/>
            </a:solidFill>
            <a:prstDash val="dash"/>
            <a:round/>
            <a:headEnd type="none" w="sm" len="sm"/>
            <a:tailEnd type="none" w="sm" len="sm"/>
          </a:ln>
        </p:spPr>
        <p:txBody>
          <a:bodyPr spcFirstLastPara="1" wrap="square" lIns="91425" tIns="91425" rIns="91425" bIns="91425" anchor="ctr" anchorCtr="0">
            <a:noAutofit/>
          </a:bodyPr>
          <a:lstStyle/>
          <a:p>
            <a:pPr marL="127000" lvl="0" indent="0" algn="ctr">
              <a:spcAft>
                <a:spcPts val="600"/>
              </a:spcAft>
              <a:buNone/>
            </a:pPr>
            <a:r>
              <a:rPr lang="nl-NL" sz="1200" b="1" u="sng" dirty="0">
                <a:latin typeface="Times New Roman" panose="02020603050405020304" pitchFamily="18" charset="0"/>
                <a:cs typeface="Times New Roman" panose="02020603050405020304" pitchFamily="18" charset="0"/>
              </a:rPr>
              <a:t>Giai đoạn 1980 – </a:t>
            </a:r>
            <a:r>
              <a:rPr lang="nl-NL" sz="1200" b="1" u="sng" dirty="0" smtClean="0">
                <a:latin typeface="Times New Roman" panose="02020603050405020304" pitchFamily="18" charset="0"/>
                <a:cs typeface="Times New Roman" panose="02020603050405020304" pitchFamily="18" charset="0"/>
              </a:rPr>
              <a:t>1990</a:t>
            </a:r>
            <a:endParaRPr lang="nl-NL" sz="1200" b="1" u="sng" dirty="0">
              <a:latin typeface="Times New Roman" panose="02020603050405020304" pitchFamily="18" charset="0"/>
              <a:cs typeface="Times New Roman" panose="02020603050405020304" pitchFamily="18" charset="0"/>
            </a:endParaRPr>
          </a:p>
          <a:p>
            <a:pPr marL="127000" lvl="0" indent="0" algn="just">
              <a:spcAft>
                <a:spcPts val="600"/>
              </a:spcAft>
              <a:buNone/>
            </a:pPr>
            <a:r>
              <a:rPr lang="nl-NL" sz="1100" dirty="0">
                <a:latin typeface="Times New Roman" panose="02020603050405020304" pitchFamily="18" charset="0"/>
                <a:cs typeface="Times New Roman" panose="02020603050405020304" pitchFamily="18" charset="0"/>
              </a:rPr>
              <a:t>Hợp tác lao động theo Hiệp định Chính phủ Việt Nam với các nước XHCN (Liên Xô cũ, CHDC Đức cũ, Tiệp Khắc cũ và Bungari) và một số nước Trung Đông, Châu Phi (Iraq, Angola, Angieri, Mozambiq</a:t>
            </a:r>
            <a:r>
              <a:rPr lang="nl-NL" sz="1100" dirty="0" smtClean="0">
                <a:latin typeface="Times New Roman" panose="02020603050405020304" pitchFamily="18" charset="0"/>
                <a:cs typeface="Times New Roman" panose="02020603050405020304" pitchFamily="18" charset="0"/>
              </a:rPr>
              <a:t>,..).</a:t>
            </a:r>
            <a:endParaRPr lang="nl-NL" sz="1100" dirty="0">
              <a:latin typeface="Times New Roman" panose="02020603050405020304" pitchFamily="18" charset="0"/>
              <a:cs typeface="Times New Roman" panose="02020603050405020304" pitchFamily="18" charset="0"/>
            </a:endParaRPr>
          </a:p>
        </p:txBody>
      </p:sp>
      <p:sp>
        <p:nvSpPr>
          <p:cNvPr id="208" name="Google Shape;208;p30"/>
          <p:cNvSpPr/>
          <p:nvPr/>
        </p:nvSpPr>
        <p:spPr>
          <a:xfrm>
            <a:off x="3472071" y="1802296"/>
            <a:ext cx="2637181" cy="1945654"/>
          </a:xfrm>
          <a:prstGeom prst="chevron">
            <a:avLst>
              <a:gd name="adj" fmla="val 29853"/>
            </a:avLst>
          </a:prstGeom>
          <a:solidFill>
            <a:srgbClr val="000000">
              <a:alpha val="9620"/>
            </a:srgbClr>
          </a:solidFill>
          <a:ln w="9525" cap="flat" cmpd="sng">
            <a:solidFill>
              <a:srgbClr val="B7B7B7"/>
            </a:solidFill>
            <a:prstDash val="dash"/>
            <a:round/>
            <a:headEnd type="none" w="sm" len="sm"/>
            <a:tailEnd type="none" w="sm" len="sm"/>
          </a:ln>
        </p:spPr>
        <p:txBody>
          <a:bodyPr spcFirstLastPara="1" wrap="square" lIns="91425" tIns="91425" rIns="91425" bIns="91425" anchor="ctr" anchorCtr="0">
            <a:noAutofit/>
          </a:bodyPr>
          <a:lstStyle/>
          <a:p>
            <a:pPr marL="0" lvl="0" indent="0" algn="ctr">
              <a:spcAft>
                <a:spcPts val="600"/>
              </a:spcAft>
              <a:buNone/>
            </a:pPr>
            <a:r>
              <a:rPr lang="nl-NL" sz="1100" b="1" u="sng" dirty="0" smtClean="0">
                <a:latin typeface="Times New Roman" panose="02020603050405020304" pitchFamily="18" charset="0"/>
                <a:cs typeface="Times New Roman" panose="02020603050405020304" pitchFamily="18" charset="0"/>
              </a:rPr>
              <a:t>Từ 1991 - 2006:</a:t>
            </a:r>
            <a:r>
              <a:rPr lang="nl-NL" sz="1100" b="1" dirty="0" smtClean="0">
                <a:latin typeface="Times New Roman" panose="02020603050405020304" pitchFamily="18" charset="0"/>
                <a:cs typeface="Times New Roman" panose="02020603050405020304" pitchFamily="18" charset="0"/>
              </a:rPr>
              <a:t> </a:t>
            </a:r>
          </a:p>
          <a:p>
            <a:pPr marL="0" lvl="0" indent="0" algn="just">
              <a:buNone/>
            </a:pPr>
            <a:r>
              <a:rPr lang="nl-NL" sz="1200" dirty="0" smtClean="0">
                <a:latin typeface="Times New Roman" panose="02020603050405020304" pitchFamily="18" charset="0"/>
                <a:cs typeface="Times New Roman" panose="02020603050405020304" pitchFamily="18" charset="0"/>
              </a:rPr>
              <a:t>Hoạt động </a:t>
            </a:r>
            <a:r>
              <a:rPr lang="nl-NL" sz="1200" dirty="0">
                <a:latin typeface="Times New Roman" panose="02020603050405020304" pitchFamily="18" charset="0"/>
                <a:cs typeface="Times New Roman" panose="02020603050405020304" pitchFamily="18" charset="0"/>
              </a:rPr>
              <a:t>đưa người lao động đi làm việc ở nước ngoài thực hiện theo các Nghị định của Chính phủ và các văn bản hướng dẫn</a:t>
            </a:r>
            <a:r>
              <a:rPr lang="nl-NL" sz="1200" dirty="0" smtClean="0">
                <a:latin typeface="Times New Roman" panose="02020603050405020304" pitchFamily="18" charset="0"/>
                <a:cs typeface="Times New Roman" panose="02020603050405020304" pitchFamily="18" charset="0"/>
              </a:rPr>
              <a:t>.</a:t>
            </a:r>
          </a:p>
          <a:p>
            <a:pPr marL="0" lvl="0" indent="0" algn="ctr">
              <a:buNone/>
            </a:pPr>
            <a:endParaRPr lang="nl-NL" sz="1200" dirty="0">
              <a:latin typeface="Times New Roman" panose="02020603050405020304" pitchFamily="18" charset="0"/>
              <a:cs typeface="Times New Roman" panose="02020603050405020304" pitchFamily="18" charset="0"/>
            </a:endParaRPr>
          </a:p>
        </p:txBody>
      </p:sp>
      <p:sp>
        <p:nvSpPr>
          <p:cNvPr id="209" name="Google Shape;209;p30"/>
          <p:cNvSpPr/>
          <p:nvPr/>
        </p:nvSpPr>
        <p:spPr>
          <a:xfrm>
            <a:off x="5658678" y="1802296"/>
            <a:ext cx="2630557" cy="1945654"/>
          </a:xfrm>
          <a:prstGeom prst="chevron">
            <a:avLst>
              <a:gd name="adj" fmla="val 29853"/>
            </a:avLst>
          </a:prstGeom>
          <a:solidFill>
            <a:srgbClr val="000000">
              <a:alpha val="9620"/>
            </a:srgbClr>
          </a:solidFill>
          <a:ln w="9525" cap="flat" cmpd="sng">
            <a:solidFill>
              <a:srgbClr val="B7B7B7"/>
            </a:solidFill>
            <a:prstDash val="dash"/>
            <a:round/>
            <a:headEnd type="none" w="sm" len="sm"/>
            <a:tailEnd type="none" w="sm" len="sm"/>
          </a:ln>
        </p:spPr>
        <p:txBody>
          <a:bodyPr spcFirstLastPara="1" wrap="square" lIns="91425" tIns="91425" rIns="91425" bIns="91425" anchor="ctr" anchorCtr="0">
            <a:noAutofit/>
          </a:bodyPr>
          <a:lstStyle/>
          <a:p>
            <a:pPr marL="0" indent="0" algn="ctr">
              <a:spcAft>
                <a:spcPts val="600"/>
              </a:spcAft>
              <a:buNone/>
            </a:pPr>
            <a:r>
              <a:rPr lang="nl-NL" sz="1200" b="1" u="sng" dirty="0" smtClean="0">
                <a:latin typeface="Times New Roman" panose="02020603050405020304" pitchFamily="18" charset="0"/>
                <a:cs typeface="Times New Roman" panose="02020603050405020304" pitchFamily="18" charset="0"/>
              </a:rPr>
              <a:t>Từ 2007 - </a:t>
            </a:r>
            <a:r>
              <a:rPr lang="nl-NL" sz="1200" b="1" u="sng" dirty="0">
                <a:latin typeface="Times New Roman" panose="02020603050405020304" pitchFamily="18" charset="0"/>
                <a:cs typeface="Times New Roman" panose="02020603050405020304" pitchFamily="18" charset="0"/>
              </a:rPr>
              <a:t>nay:</a:t>
            </a:r>
          </a:p>
          <a:p>
            <a:pPr marL="0" indent="0" algn="just">
              <a:buNone/>
            </a:pPr>
            <a:r>
              <a:rPr lang="nl-NL" sz="1200" dirty="0">
                <a:latin typeface="Times New Roman" panose="02020603050405020304" pitchFamily="18" charset="0"/>
                <a:cs typeface="Times New Roman" panose="02020603050405020304" pitchFamily="18" charset="0"/>
              </a:rPr>
              <a:t>Hoạt động đưa người lao động đi làm việc ở nước ngoài </a:t>
            </a:r>
            <a:r>
              <a:rPr lang="nl-NL" sz="1200" dirty="0" smtClean="0">
                <a:latin typeface="Times New Roman" panose="02020603050405020304" pitchFamily="18" charset="0"/>
                <a:cs typeface="Times New Roman" panose="02020603050405020304" pitchFamily="18" charset="0"/>
              </a:rPr>
              <a:t>thực hiện theo </a:t>
            </a:r>
            <a:r>
              <a:rPr lang="nl-NL" sz="1200" dirty="0">
                <a:latin typeface="Times New Roman" panose="02020603050405020304" pitchFamily="18" charset="0"/>
                <a:cs typeface="Times New Roman" panose="02020603050405020304" pitchFamily="18" charset="0"/>
              </a:rPr>
              <a:t>Luật và các văn bản hướng dẫn</a:t>
            </a:r>
            <a:r>
              <a:rPr lang="nl-NL" sz="1200" dirty="0" smtClean="0">
                <a:latin typeface="Times New Roman" panose="02020603050405020304" pitchFamily="18" charset="0"/>
                <a:cs typeface="Times New Roman" panose="02020603050405020304" pitchFamily="18" charset="0"/>
              </a:rPr>
              <a:t>.</a:t>
            </a:r>
          </a:p>
          <a:p>
            <a:pPr marL="0" lvl="0" indent="0" algn="ctr" rtl="0">
              <a:spcBef>
                <a:spcPts val="0"/>
              </a:spcBef>
              <a:spcAft>
                <a:spcPts val="0"/>
              </a:spcAft>
              <a:buNone/>
            </a:pPr>
            <a:endParaRPr lang="en-US" sz="1200" dirty="0" smtClean="0">
              <a:latin typeface="Tinos"/>
              <a:ea typeface="Tinos"/>
              <a:cs typeface="Tinos"/>
              <a:sym typeface="Tinos"/>
            </a:endParaRPr>
          </a:p>
          <a:p>
            <a:pPr marL="0" lvl="0" indent="0" algn="ctr" rtl="0">
              <a:spcBef>
                <a:spcPts val="0"/>
              </a:spcBef>
              <a:spcAft>
                <a:spcPts val="0"/>
              </a:spcAft>
              <a:buNone/>
            </a:pPr>
            <a:endParaRPr sz="1200" dirty="0">
              <a:latin typeface="Tinos"/>
              <a:ea typeface="Tinos"/>
              <a:cs typeface="Tinos"/>
              <a:sym typeface="Tinos"/>
            </a:endParaRPr>
          </a:p>
        </p:txBody>
      </p:sp>
      <p:sp>
        <p:nvSpPr>
          <p:cNvPr id="210" name="Google Shape;210;p30"/>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914939" y="719375"/>
            <a:ext cx="6188765" cy="427175"/>
          </a:xfrm>
          <a:prstGeom prst="rect">
            <a:avLst/>
          </a:prstGeom>
        </p:spPr>
        <p:txBody>
          <a:bodyPr spcFirstLastPara="1" wrap="square" lIns="91425" tIns="91425" rIns="91425" bIns="91425" anchor="b" anchorCtr="0">
            <a:noAutofit/>
          </a:bodyPr>
          <a:lstStyle/>
          <a:p>
            <a:pPr lvl="0" algn="ctr"/>
            <a:r>
              <a:rPr lang="en" sz="1500" u="sng" dirty="0" smtClean="0"/>
              <a:t>Phần I.</a:t>
            </a:r>
            <a:r>
              <a:rPr lang="en" sz="1500" dirty="0" smtClean="0"/>
              <a:t> </a:t>
            </a:r>
            <a:r>
              <a:rPr lang="en-US" sz="1500" dirty="0" err="1" smtClean="0"/>
              <a:t>Tổng</a:t>
            </a:r>
            <a:r>
              <a:rPr lang="en-US" sz="1500" dirty="0" smtClean="0"/>
              <a:t> </a:t>
            </a:r>
            <a:r>
              <a:rPr lang="en-US" sz="1500" dirty="0" err="1"/>
              <a:t>quan</a:t>
            </a:r>
            <a:r>
              <a:rPr lang="en-US" sz="1500" dirty="0"/>
              <a:t> </a:t>
            </a:r>
            <a:r>
              <a:rPr lang="en-US" sz="1500" dirty="0" err="1"/>
              <a:t>về</a:t>
            </a:r>
            <a:r>
              <a:rPr lang="en-US" sz="1500" dirty="0"/>
              <a:t> </a:t>
            </a:r>
            <a:r>
              <a:rPr lang="en-US" sz="1500" dirty="0" err="1"/>
              <a:t>tình</a:t>
            </a:r>
            <a:r>
              <a:rPr lang="en-US" sz="1500" dirty="0"/>
              <a:t> </a:t>
            </a:r>
            <a:r>
              <a:rPr lang="en-US" sz="1500" dirty="0" err="1"/>
              <a:t>hình</a:t>
            </a:r>
            <a:r>
              <a:rPr lang="en-US" sz="1500" dirty="0"/>
              <a:t> </a:t>
            </a:r>
            <a:r>
              <a:rPr lang="en-US" sz="1500" dirty="0" err="1"/>
              <a:t>đưa</a:t>
            </a:r>
            <a:r>
              <a:rPr lang="en-US" sz="1500" dirty="0"/>
              <a:t> </a:t>
            </a:r>
            <a:r>
              <a:rPr lang="en-US" sz="1500" dirty="0" err="1"/>
              <a:t>lao</a:t>
            </a:r>
            <a:r>
              <a:rPr lang="en-US" sz="1500" dirty="0"/>
              <a:t> </a:t>
            </a:r>
            <a:r>
              <a:rPr lang="en-US" sz="1500" dirty="0" err="1"/>
              <a:t>động</a:t>
            </a:r>
            <a:r>
              <a:rPr lang="en-US" sz="1500" dirty="0"/>
              <a:t> </a:t>
            </a:r>
            <a:r>
              <a:rPr lang="en-US" sz="1500" dirty="0" err="1"/>
              <a:t>đi</a:t>
            </a:r>
            <a:r>
              <a:rPr lang="en-US" sz="1500" dirty="0"/>
              <a:t> </a:t>
            </a:r>
            <a:r>
              <a:rPr lang="en-US" sz="1500" dirty="0" err="1"/>
              <a:t>làm</a:t>
            </a:r>
            <a:r>
              <a:rPr lang="en-US" sz="1500" dirty="0"/>
              <a:t> </a:t>
            </a:r>
            <a:r>
              <a:rPr lang="en-US" sz="1500" dirty="0" err="1"/>
              <a:t>việc</a:t>
            </a:r>
            <a:r>
              <a:rPr lang="en-US" sz="1500" dirty="0"/>
              <a:t> ở </a:t>
            </a:r>
            <a:r>
              <a:rPr lang="en-US" sz="1500" dirty="0" err="1"/>
              <a:t>nước</a:t>
            </a:r>
            <a:r>
              <a:rPr lang="en-US" sz="1500" dirty="0"/>
              <a:t> </a:t>
            </a:r>
            <a:r>
              <a:rPr lang="en-US" sz="1500" dirty="0" err="1" smtClean="0"/>
              <a:t>ngoài</a:t>
            </a:r>
            <a:r>
              <a:rPr lang="en-US" sz="1500" dirty="0" smtClean="0"/>
              <a:t> </a:t>
            </a:r>
            <a:r>
              <a:rPr lang="en-US" sz="1500" b="0" i="1" dirty="0" smtClean="0"/>
              <a:t>(</a:t>
            </a:r>
            <a:r>
              <a:rPr lang="en-US" sz="1500" b="0" i="1" dirty="0" err="1" smtClean="0"/>
              <a:t>tiếp</a:t>
            </a:r>
            <a:r>
              <a:rPr lang="en-US" sz="1500" b="0" i="1" dirty="0" smtClean="0"/>
              <a:t>)</a:t>
            </a:r>
            <a:endParaRPr sz="1500" b="0" i="1" dirty="0"/>
          </a:p>
        </p:txBody>
      </p:sp>
      <p:sp>
        <p:nvSpPr>
          <p:cNvPr id="105" name="Google Shape;105;p19"/>
          <p:cNvSpPr txBox="1">
            <a:spLocks noGrp="1"/>
          </p:cNvSpPr>
          <p:nvPr>
            <p:ph type="body" idx="1"/>
          </p:nvPr>
        </p:nvSpPr>
        <p:spPr>
          <a:xfrm>
            <a:off x="1835426" y="1258957"/>
            <a:ext cx="6268278" cy="2829340"/>
          </a:xfrm>
          <a:prstGeom prst="rect">
            <a:avLst/>
          </a:prstGeom>
        </p:spPr>
        <p:txBody>
          <a:bodyPr spcFirstLastPara="1" wrap="square" lIns="91425" tIns="91425" rIns="91425" bIns="91425" anchor="t" anchorCtr="0">
            <a:noAutofit/>
          </a:bodyPr>
          <a:lstStyle/>
          <a:p>
            <a:pPr marL="63500" lvl="0" indent="0" algn="just">
              <a:spcBef>
                <a:spcPts val="1200"/>
              </a:spcBef>
              <a:buNone/>
            </a:pPr>
            <a:r>
              <a:rPr lang="pt-BR" sz="1200" i="1" dirty="0" smtClean="0">
                <a:latin typeface="Times New Roman" panose="02020603050405020304" pitchFamily="18" charset="0"/>
                <a:cs typeface="Times New Roman" panose="02020603050405020304" pitchFamily="18" charset="0"/>
              </a:rPr>
              <a:t>	@ </a:t>
            </a:r>
            <a:r>
              <a:rPr lang="pt-BR" sz="1200" i="1" u="sng" dirty="0" smtClean="0">
                <a:latin typeface="Times New Roman" panose="02020603050405020304" pitchFamily="18" charset="0"/>
                <a:cs typeface="Times New Roman" panose="02020603050405020304" pitchFamily="18" charset="0"/>
              </a:rPr>
              <a:t>Số </a:t>
            </a:r>
            <a:r>
              <a:rPr lang="pt-BR" sz="1200" i="1" u="sng" dirty="0">
                <a:latin typeface="Times New Roman" panose="02020603050405020304" pitchFamily="18" charset="0"/>
                <a:cs typeface="Times New Roman" panose="02020603050405020304" pitchFamily="18" charset="0"/>
              </a:rPr>
              <a:t>liệu ước </a:t>
            </a:r>
            <a:r>
              <a:rPr lang="pt-BR" sz="1200" i="1" u="sng" dirty="0" smtClean="0">
                <a:latin typeface="Times New Roman" panose="02020603050405020304" pitchFamily="18" charset="0"/>
                <a:cs typeface="Times New Roman" panose="02020603050405020304" pitchFamily="18" charset="0"/>
              </a:rPr>
              <a:t>tính </a:t>
            </a:r>
            <a:r>
              <a:rPr lang="pt-BR" sz="1200" i="1" u="sng" dirty="0">
                <a:latin typeface="Times New Roman" panose="02020603050405020304" pitchFamily="18" charset="0"/>
                <a:cs typeface="Times New Roman" panose="02020603050405020304" pitchFamily="18" charset="0"/>
              </a:rPr>
              <a:t>hiện </a:t>
            </a:r>
            <a:r>
              <a:rPr lang="pt-BR" sz="1200" i="1" u="sng" dirty="0" smtClean="0">
                <a:latin typeface="Times New Roman" panose="02020603050405020304" pitchFamily="18" charset="0"/>
                <a:cs typeface="Times New Roman" panose="02020603050405020304" pitchFamily="18" charset="0"/>
              </a:rPr>
              <a:t>nay:</a:t>
            </a:r>
          </a:p>
          <a:p>
            <a:pPr marL="63500" indent="0" algn="just">
              <a:buNone/>
            </a:pPr>
            <a:r>
              <a:rPr lang="pt-BR" sz="1200" i="1" dirty="0" smtClean="0">
                <a:latin typeface="Times New Roman" panose="02020603050405020304" pitchFamily="18" charset="0"/>
                <a:cs typeface="Times New Roman" panose="02020603050405020304" pitchFamily="18" charset="0"/>
              </a:rPr>
              <a:t>	Khoảng </a:t>
            </a:r>
            <a:r>
              <a:rPr lang="pt-BR" sz="1200" i="1" dirty="0">
                <a:latin typeface="Times New Roman" panose="02020603050405020304" pitchFamily="18" charset="0"/>
                <a:cs typeface="Times New Roman" panose="02020603050405020304" pitchFamily="18" charset="0"/>
              </a:rPr>
              <a:t>600 nghìn lao động Việt Nam làm việc ở gần 50 quốc gia và vùng lãnh </a:t>
            </a:r>
            <a:r>
              <a:rPr lang="pt-BR" sz="1200" i="1" dirty="0" smtClean="0">
                <a:latin typeface="Times New Roman" panose="02020603050405020304" pitchFamily="18" charset="0"/>
                <a:cs typeface="Times New Roman" panose="02020603050405020304" pitchFamily="18" charset="0"/>
              </a:rPr>
              <a:t>thổ,</a:t>
            </a:r>
            <a:r>
              <a:rPr lang="pt-BR" sz="1200" dirty="0" smtClean="0">
                <a:latin typeface="Times New Roman" panose="02020603050405020304" pitchFamily="18" charset="0"/>
                <a:cs typeface="Times New Roman" panose="02020603050405020304" pitchFamily="18" charset="0"/>
              </a:rPr>
              <a:t> trong đó những </a:t>
            </a:r>
            <a:r>
              <a:rPr lang="pt-BR" sz="1200" dirty="0">
                <a:latin typeface="Times New Roman" panose="02020603050405020304" pitchFamily="18" charset="0"/>
                <a:cs typeface="Times New Roman" panose="02020603050405020304" pitchFamily="18" charset="0"/>
              </a:rPr>
              <a:t>thị trường lao động </a:t>
            </a:r>
            <a:r>
              <a:rPr lang="pt-BR" sz="1200" dirty="0" smtClean="0">
                <a:latin typeface="Times New Roman" panose="02020603050405020304" pitchFamily="18" charset="0"/>
                <a:cs typeface="Times New Roman" panose="02020603050405020304" pitchFamily="18" charset="0"/>
              </a:rPr>
              <a:t>chủ yếu là: </a:t>
            </a:r>
            <a:r>
              <a:rPr lang="pt-BR" sz="1200" dirty="0">
                <a:latin typeface="Times New Roman" panose="02020603050405020304" pitchFamily="18" charset="0"/>
                <a:cs typeface="Times New Roman" panose="02020603050405020304" pitchFamily="18" charset="0"/>
              </a:rPr>
              <a:t>Đài Loan (Trung Quốc) với khoảng 230 nghìn người; Nhật Bản với khoảng 250 nghìn người; Hàn Quốc với khoảng 50 nghìn </a:t>
            </a:r>
            <a:r>
              <a:rPr lang="pt-BR" sz="1200" dirty="0" smtClean="0">
                <a:latin typeface="Times New Roman" panose="02020603050405020304" pitchFamily="18" charset="0"/>
                <a:cs typeface="Times New Roman" panose="02020603050405020304" pitchFamily="18" charset="0"/>
              </a:rPr>
              <a:t>người,... </a:t>
            </a:r>
            <a:endParaRPr lang="en-US" sz="1200" i="1" dirty="0">
              <a:latin typeface="Times New Roman" panose="02020603050405020304" pitchFamily="18" charset="0"/>
              <a:cs typeface="Times New Roman" panose="02020603050405020304" pitchFamily="18" charset="0"/>
            </a:endParaRPr>
          </a:p>
          <a:p>
            <a:pPr marL="63500" lvl="0" indent="0" algn="just">
              <a:buNone/>
            </a:pPr>
            <a:r>
              <a:rPr lang="pt-BR" sz="1200" i="1" dirty="0" smtClean="0">
                <a:latin typeface="Times New Roman" panose="02020603050405020304" pitchFamily="18" charset="0"/>
                <a:cs typeface="Times New Roman" panose="02020603050405020304" pitchFamily="18" charset="0"/>
              </a:rPr>
              <a:t>	Kiều </a:t>
            </a:r>
            <a:r>
              <a:rPr lang="pt-BR" sz="1200" i="1" dirty="0">
                <a:latin typeface="Times New Roman" panose="02020603050405020304" pitchFamily="18" charset="0"/>
                <a:cs typeface="Times New Roman" panose="02020603050405020304" pitchFamily="18" charset="0"/>
              </a:rPr>
              <a:t>hối </a:t>
            </a:r>
            <a:r>
              <a:rPr lang="pt-BR" sz="1200" i="1" dirty="0" smtClean="0">
                <a:latin typeface="Times New Roman" panose="02020603050405020304" pitchFamily="18" charset="0"/>
                <a:cs typeface="Times New Roman" panose="02020603050405020304" pitchFamily="18" charset="0"/>
              </a:rPr>
              <a:t>chuyển </a:t>
            </a:r>
            <a:r>
              <a:rPr lang="pt-BR" sz="1200" i="1" dirty="0">
                <a:latin typeface="Times New Roman" panose="02020603050405020304" pitchFamily="18" charset="0"/>
                <a:cs typeface="Times New Roman" panose="02020603050405020304" pitchFamily="18" charset="0"/>
              </a:rPr>
              <a:t>về </a:t>
            </a:r>
            <a:r>
              <a:rPr lang="pt-BR" sz="1200" i="1" dirty="0" smtClean="0">
                <a:latin typeface="Times New Roman" panose="02020603050405020304" pitchFamily="18" charset="0"/>
                <a:cs typeface="Times New Roman" panose="02020603050405020304" pitchFamily="18" charset="0"/>
              </a:rPr>
              <a:t>đạt </a:t>
            </a:r>
            <a:r>
              <a:rPr lang="pt-BR" sz="1200" i="1" dirty="0">
                <a:latin typeface="Times New Roman" panose="02020603050405020304" pitchFamily="18" charset="0"/>
                <a:cs typeface="Times New Roman" panose="02020603050405020304" pitchFamily="18" charset="0"/>
              </a:rPr>
              <a:t>từ </a:t>
            </a:r>
            <a:r>
              <a:rPr lang="pt-BR" sz="1200" i="1" dirty="0" smtClean="0">
                <a:latin typeface="Times New Roman" panose="02020603050405020304" pitchFamily="18" charset="0"/>
                <a:cs typeface="Times New Roman" panose="02020603050405020304" pitchFamily="18" charset="0"/>
              </a:rPr>
              <a:t>5 - </a:t>
            </a:r>
            <a:r>
              <a:rPr lang="pt-BR" sz="1200" i="1" dirty="0">
                <a:latin typeface="Times New Roman" panose="02020603050405020304" pitchFamily="18" charset="0"/>
                <a:cs typeface="Times New Roman" panose="02020603050405020304" pitchFamily="18" charset="0"/>
              </a:rPr>
              <a:t>7</a:t>
            </a:r>
            <a:r>
              <a:rPr lang="pt-BR" sz="1200" i="1" dirty="0" smtClean="0">
                <a:latin typeface="Times New Roman" panose="02020603050405020304" pitchFamily="18" charset="0"/>
                <a:cs typeface="Times New Roman" panose="02020603050405020304" pitchFamily="18" charset="0"/>
              </a:rPr>
              <a:t> tỷ USD.</a:t>
            </a:r>
          </a:p>
          <a:p>
            <a:pPr marL="63500" lvl="0" indent="0" algn="just">
              <a:buNone/>
            </a:pPr>
            <a:r>
              <a:rPr lang="pt-BR" sz="1200" i="1" dirty="0">
                <a:latin typeface="Times New Roman" panose="02020603050405020304" pitchFamily="18" charset="0"/>
                <a:cs typeface="Times New Roman" panose="02020603050405020304" pitchFamily="18" charset="0"/>
              </a:rPr>
              <a:t>	</a:t>
            </a:r>
            <a:r>
              <a:rPr lang="pt-BR" sz="1200" i="1" dirty="0" smtClean="0">
                <a:latin typeface="Times New Roman" panose="02020603050405020304" pitchFamily="18" charset="0"/>
                <a:cs typeface="Times New Roman" panose="02020603050405020304" pitchFamily="18" charset="0"/>
              </a:rPr>
              <a:t>Số lao động đưa đi </a:t>
            </a:r>
            <a:r>
              <a:rPr lang="en-US" sz="1200" i="1" dirty="0" err="1" smtClean="0">
                <a:latin typeface="Times New Roman" panose="02020603050405020304" pitchFamily="18" charset="0"/>
                <a:cs typeface="Times New Roman" panose="02020603050405020304" pitchFamily="18" charset="0"/>
              </a:rPr>
              <a:t>chiếm</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khoảng</a:t>
            </a:r>
            <a:r>
              <a:rPr lang="en-US" sz="1200" i="1" dirty="0" smtClean="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7 </a:t>
            </a:r>
            <a:r>
              <a:rPr lang="en-US" sz="1200" i="1" dirty="0" smtClean="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9% </a:t>
            </a:r>
            <a:r>
              <a:rPr lang="en-US" sz="1200" i="1" dirty="0" err="1">
                <a:latin typeface="Times New Roman" panose="02020603050405020304" pitchFamily="18" charset="0"/>
                <a:cs typeface="Times New Roman" panose="02020603050405020304" pitchFamily="18" charset="0"/>
              </a:rPr>
              <a:t>số</a:t>
            </a:r>
            <a:r>
              <a:rPr lang="en-US" sz="1200" i="1" dirty="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lao</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động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được</a:t>
            </a:r>
            <a:r>
              <a:rPr lang="en-US" sz="1200" i="1" dirty="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tạo</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việc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làm</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hàng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năm</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của</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cả</a:t>
            </a:r>
            <a:r>
              <a:rPr lang="en-US" sz="1200" i="1" dirty="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nước</a:t>
            </a:r>
            <a:r>
              <a:rPr lang="en-US" sz="1200" i="1" dirty="0" smtClean="0">
                <a:latin typeface="Times New Roman" panose="02020603050405020304" pitchFamily="18" charset="0"/>
                <a:cs typeface="Times New Roman" panose="02020603050405020304" pitchFamily="18" charset="0"/>
              </a:rPr>
              <a:t>.</a:t>
            </a:r>
            <a:r>
              <a:rPr lang="pt-BR" sz="1200" dirty="0">
                <a:latin typeface="Times New Roman" panose="02020603050405020304" pitchFamily="18" charset="0"/>
                <a:cs typeface="Times New Roman" panose="02020603050405020304" pitchFamily="18" charset="0"/>
              </a:rPr>
              <a:t> </a:t>
            </a:r>
            <a:endParaRPr lang="en-US" sz="1200" i="1" dirty="0">
              <a:latin typeface="Times New Roman" panose="02020603050405020304" pitchFamily="18" charset="0"/>
              <a:cs typeface="Times New Roman" panose="02020603050405020304" pitchFamily="18" charset="0"/>
            </a:endParaRPr>
          </a:p>
          <a:p>
            <a:pPr marL="63500" lvl="0" indent="0" algn="just">
              <a:spcBef>
                <a:spcPts val="1200"/>
              </a:spcBef>
              <a:buNone/>
            </a:pP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Kết</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quả</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đạt</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được</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thời</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gian</a:t>
            </a:r>
            <a:r>
              <a:rPr lang="en-US" sz="1200" i="1" dirty="0" smtClean="0">
                <a:latin typeface="Times New Roman" panose="02020603050405020304" pitchFamily="18" charset="0"/>
                <a:cs typeface="Times New Roman" panose="02020603050405020304" pitchFamily="18" charset="0"/>
              </a:rPr>
              <a:t> qua </a:t>
            </a:r>
            <a:r>
              <a:rPr lang="en-US" sz="1200" i="1" dirty="0" err="1" smtClean="0">
                <a:latin typeface="Times New Roman" panose="02020603050405020304" pitchFamily="18" charset="0"/>
                <a:cs typeface="Times New Roman" panose="02020603050405020304" pitchFamily="18" charset="0"/>
              </a:rPr>
              <a:t>có</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đóng</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góp</a:t>
            </a:r>
            <a:r>
              <a:rPr lang="en-US" sz="1200" i="1" dirty="0" smtClean="0">
                <a:latin typeface="Times New Roman" panose="02020603050405020304" pitchFamily="18" charset="0"/>
                <a:cs typeface="Times New Roman" panose="02020603050405020304" pitchFamily="18" charset="0"/>
              </a:rPr>
              <a:t> to </a:t>
            </a:r>
            <a:r>
              <a:rPr lang="en-US" sz="1200" i="1" dirty="0" err="1" smtClean="0">
                <a:latin typeface="Times New Roman" panose="02020603050405020304" pitchFamily="18" charset="0"/>
                <a:cs typeface="Times New Roman" panose="02020603050405020304" pitchFamily="18" charset="0"/>
              </a:rPr>
              <a:t>lớn</a:t>
            </a:r>
            <a:r>
              <a:rPr lang="en-US" sz="1200" i="1" dirty="0" smtClean="0">
                <a:latin typeface="Times New Roman" panose="02020603050405020304" pitchFamily="18" charset="0"/>
                <a:cs typeface="Times New Roman" panose="02020603050405020304" pitchFamily="18" charset="0"/>
              </a:rPr>
              <a:t> 450 </a:t>
            </a:r>
            <a:r>
              <a:rPr lang="en-US" sz="1200" i="1" dirty="0" err="1">
                <a:latin typeface="Times New Roman" panose="02020603050405020304" pitchFamily="18" charset="0"/>
                <a:cs typeface="Times New Roman" panose="02020603050405020304" pitchFamily="18" charset="0"/>
              </a:rPr>
              <a:t>doanh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nghiệp</a:t>
            </a:r>
            <a:r>
              <a:rPr lang="en-US" sz="1200" i="1" dirty="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dịch</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vụ</a:t>
            </a:r>
            <a:r>
              <a:rPr lang="en-US" sz="1200" i="1" dirty="0" smtClean="0">
                <a:latin typeface="Times New Roman" panose="02020603050405020304" pitchFamily="18" charset="0"/>
                <a:cs typeface="Times New Roman" panose="02020603050405020304" pitchFamily="18" charset="0"/>
              </a:rPr>
              <a:t>.</a:t>
            </a:r>
            <a:endParaRPr sz="1200"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a:t>
            </a:fld>
            <a:endParaRPr dirty="0"/>
          </a:p>
        </p:txBody>
      </p:sp>
      <p:sp>
        <p:nvSpPr>
          <p:cNvPr id="2" name="Right Arrow 1"/>
          <p:cNvSpPr/>
          <p:nvPr/>
        </p:nvSpPr>
        <p:spPr>
          <a:xfrm>
            <a:off x="2484781" y="1840303"/>
            <a:ext cx="159026"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2504660" y="2467367"/>
            <a:ext cx="159026"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2504660" y="2721761"/>
            <a:ext cx="159026"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Left-Right Arrow 2"/>
          <p:cNvSpPr/>
          <p:nvPr/>
        </p:nvSpPr>
        <p:spPr>
          <a:xfrm>
            <a:off x="2392016" y="3181941"/>
            <a:ext cx="251791" cy="13252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596349"/>
            <a:ext cx="6685722" cy="516834"/>
          </a:xfrm>
          <a:prstGeom prst="rect">
            <a:avLst/>
          </a:prstGeom>
        </p:spPr>
        <p:txBody>
          <a:bodyPr spcFirstLastPara="1" wrap="square" lIns="91425" tIns="91425" rIns="91425" bIns="91425" anchor="b" anchorCtr="0">
            <a:noAutofit/>
          </a:bodyPr>
          <a:lstStyle/>
          <a:p>
            <a:pPr lvl="0" algn="ctr"/>
            <a:r>
              <a:rPr lang="en" sz="1600" u="sng" dirty="0" smtClean="0"/>
              <a:t>Phần </a:t>
            </a:r>
            <a:r>
              <a:rPr lang="en-US" sz="1600" u="sng" dirty="0"/>
              <a:t>II.</a:t>
            </a:r>
            <a:r>
              <a:rPr lang="en-US" sz="1600" dirty="0"/>
              <a:t> </a:t>
            </a:r>
            <a:r>
              <a:rPr lang="en-US" sz="1600" dirty="0" err="1"/>
              <a:t>Các</a:t>
            </a:r>
            <a:r>
              <a:rPr lang="en-US" sz="1600" dirty="0"/>
              <a:t> </a:t>
            </a:r>
            <a:r>
              <a:rPr lang="en-US" sz="1600" dirty="0" err="1" smtClean="0"/>
              <a:t>nội</a:t>
            </a:r>
            <a:r>
              <a:rPr lang="en-US" sz="1600" dirty="0" smtClean="0"/>
              <a:t> dung </a:t>
            </a:r>
            <a:r>
              <a:rPr lang="en-US" sz="1600" dirty="0" err="1" smtClean="0"/>
              <a:t>chính</a:t>
            </a:r>
            <a:r>
              <a:rPr lang="en-US" sz="1600" dirty="0" smtClean="0"/>
              <a:t> </a:t>
            </a:r>
            <a:r>
              <a:rPr lang="en-US" sz="1600" dirty="0" err="1"/>
              <a:t>của</a:t>
            </a:r>
            <a:r>
              <a:rPr lang="en-US" sz="1600" dirty="0"/>
              <a:t> </a:t>
            </a:r>
            <a:r>
              <a:rPr lang="en-US" sz="1600" dirty="0" err="1"/>
              <a:t>Luật</a:t>
            </a:r>
            <a:r>
              <a:rPr lang="en-US" sz="1600" dirty="0"/>
              <a:t> </a:t>
            </a:r>
            <a:r>
              <a:rPr lang="en-US" sz="1600" dirty="0" err="1"/>
              <a:t>số</a:t>
            </a:r>
            <a:r>
              <a:rPr lang="en-US" sz="1600" dirty="0"/>
              <a:t> 69/2020/QH14</a:t>
            </a:r>
            <a:endParaRPr sz="1600" dirty="0"/>
          </a:p>
        </p:txBody>
      </p:sp>
      <p:sp>
        <p:nvSpPr>
          <p:cNvPr id="105" name="Google Shape;105;p19"/>
          <p:cNvSpPr txBox="1">
            <a:spLocks noGrp="1"/>
          </p:cNvSpPr>
          <p:nvPr>
            <p:ph type="body" idx="1"/>
          </p:nvPr>
        </p:nvSpPr>
        <p:spPr>
          <a:xfrm>
            <a:off x="1484243" y="1258956"/>
            <a:ext cx="6665844" cy="2955235"/>
          </a:xfrm>
          <a:prstGeom prst="rect">
            <a:avLst/>
          </a:prstGeom>
        </p:spPr>
        <p:txBody>
          <a:bodyPr spcFirstLastPara="1" wrap="square" lIns="91425" tIns="91425" rIns="91425" bIns="91425" anchor="t" anchorCtr="0">
            <a:noAutofit/>
          </a:bodyPr>
          <a:lstStyle/>
          <a:p>
            <a:pPr marL="63500" indent="0" algn="just">
              <a:spcAft>
                <a:spcPts val="600"/>
              </a:spcAft>
              <a:buNone/>
            </a:pPr>
            <a:r>
              <a:rPr lang="nl-NL" sz="1200" i="1" dirty="0">
                <a:latin typeface="Times New Roman" panose="02020603050405020304" pitchFamily="18" charset="0"/>
                <a:cs typeface="Times New Roman" panose="02020603050405020304" pitchFamily="18" charset="0"/>
              </a:rPr>
              <a:t> </a:t>
            </a:r>
            <a:r>
              <a:rPr lang="nl-NL" sz="1200" i="1" dirty="0" smtClean="0">
                <a:latin typeface="Times New Roman" panose="02020603050405020304" pitchFamily="18" charset="0"/>
                <a:cs typeface="Times New Roman" panose="02020603050405020304" pitchFamily="18" charset="0"/>
              </a:rPr>
              <a:t>        Luật </a:t>
            </a:r>
            <a:r>
              <a:rPr lang="nl-NL" sz="1200" i="1" dirty="0">
                <a:latin typeface="Times New Roman" panose="02020603050405020304" pitchFamily="18" charset="0"/>
                <a:cs typeface="Times New Roman" panose="02020603050405020304" pitchFamily="18" charset="0"/>
              </a:rPr>
              <a:t>gồm 8 chương và 74 </a:t>
            </a:r>
            <a:r>
              <a:rPr lang="nl-NL" sz="1200" i="1" dirty="0" smtClean="0">
                <a:latin typeface="Times New Roman" panose="02020603050405020304" pitchFamily="18" charset="0"/>
                <a:cs typeface="Times New Roman" panose="02020603050405020304" pitchFamily="18" charset="0"/>
              </a:rPr>
              <a:t>Điều, cụ thể như sau: </a:t>
            </a:r>
          </a:p>
          <a:p>
            <a:pPr algn="just">
              <a:spcBef>
                <a:spcPts val="300"/>
              </a:spcBef>
            </a:pPr>
            <a:r>
              <a:rPr lang="nl-NL" sz="1200" b="1" dirty="0">
                <a:latin typeface="Times New Roman" panose="02020603050405020304" pitchFamily="18" charset="0"/>
                <a:cs typeface="Times New Roman" panose="02020603050405020304" pitchFamily="18" charset="0"/>
              </a:rPr>
              <a:t>Chương I. Những quy định </a:t>
            </a:r>
            <a:r>
              <a:rPr lang="nl-NL" sz="1200" b="1" dirty="0" smtClean="0">
                <a:latin typeface="Times New Roman" panose="02020603050405020304" pitchFamily="18" charset="0"/>
                <a:cs typeface="Times New Roman" panose="02020603050405020304" pitchFamily="18" charset="0"/>
              </a:rPr>
              <a:t>chung</a:t>
            </a:r>
          </a:p>
          <a:p>
            <a:pPr algn="just">
              <a:spcBef>
                <a:spcPts val="300"/>
              </a:spcBef>
            </a:pPr>
            <a:r>
              <a:rPr lang="nl-NL" sz="1200" b="1" dirty="0">
                <a:latin typeface="Times New Roman" panose="02020603050405020304" pitchFamily="18" charset="0"/>
                <a:cs typeface="Times New Roman" panose="02020603050405020304" pitchFamily="18" charset="0"/>
              </a:rPr>
              <a:t>Chương II. Doanh nghiệp, đơn vị sự nghiệp, tổ chức, cá nhân đưa </a:t>
            </a:r>
            <a:r>
              <a:rPr lang="nl-NL" sz="1200" b="1" dirty="0" smtClean="0">
                <a:latin typeface="Times New Roman" panose="02020603050405020304" pitchFamily="18" charset="0"/>
                <a:cs typeface="Times New Roman" panose="02020603050405020304" pitchFamily="18" charset="0"/>
              </a:rPr>
              <a:t>người lao động </a:t>
            </a:r>
            <a:r>
              <a:rPr lang="nl-NL" sz="1200" b="1" dirty="0">
                <a:latin typeface="Times New Roman" panose="02020603050405020304" pitchFamily="18" charset="0"/>
                <a:cs typeface="Times New Roman" panose="02020603050405020304" pitchFamily="18" charset="0"/>
              </a:rPr>
              <a:t>đi làm việc ở nước ngoài </a:t>
            </a:r>
            <a:endParaRPr lang="en-US" sz="1200" b="1" dirty="0">
              <a:latin typeface="Times New Roman" panose="02020603050405020304" pitchFamily="18" charset="0"/>
              <a:cs typeface="Times New Roman" panose="02020603050405020304" pitchFamily="18" charset="0"/>
            </a:endParaRPr>
          </a:p>
          <a:p>
            <a:pPr algn="just">
              <a:spcBef>
                <a:spcPts val="300"/>
              </a:spcBef>
            </a:pPr>
            <a:r>
              <a:rPr lang="nl-NL" sz="1200" b="1" dirty="0">
                <a:latin typeface="Times New Roman" panose="02020603050405020304" pitchFamily="18" charset="0"/>
                <a:cs typeface="Times New Roman" panose="02020603050405020304" pitchFamily="18" charset="0"/>
              </a:rPr>
              <a:t>Chương III. Người lao động Việt Nam đi làm việc ở nước ngoài theo hợp đồng</a:t>
            </a:r>
            <a:endParaRPr lang="en-US" sz="1200" b="1" dirty="0">
              <a:latin typeface="Times New Roman" panose="02020603050405020304" pitchFamily="18" charset="0"/>
              <a:cs typeface="Times New Roman" panose="02020603050405020304" pitchFamily="18" charset="0"/>
            </a:endParaRPr>
          </a:p>
          <a:p>
            <a:pPr algn="just">
              <a:spcBef>
                <a:spcPts val="300"/>
              </a:spcBef>
            </a:pPr>
            <a:r>
              <a:rPr lang="nl-NL" sz="1200" b="1" dirty="0">
                <a:latin typeface="Times New Roman" panose="02020603050405020304" pitchFamily="18" charset="0"/>
                <a:cs typeface="Times New Roman" panose="02020603050405020304" pitchFamily="18" charset="0"/>
              </a:rPr>
              <a:t>Chương IV. Bồi dưỡng kỹ năng nghề, ngoại ngữ và giáo dục định hướng cho người lao động</a:t>
            </a:r>
            <a:endParaRPr lang="en-US" sz="1200" b="1" dirty="0">
              <a:latin typeface="Times New Roman" panose="02020603050405020304" pitchFamily="18" charset="0"/>
              <a:cs typeface="Times New Roman" panose="02020603050405020304" pitchFamily="18" charset="0"/>
            </a:endParaRPr>
          </a:p>
          <a:p>
            <a:pPr algn="just">
              <a:spcBef>
                <a:spcPts val="300"/>
              </a:spcBef>
            </a:pPr>
            <a:r>
              <a:rPr lang="nl-NL" sz="1200" b="1" dirty="0">
                <a:latin typeface="Times New Roman" panose="02020603050405020304" pitchFamily="18" charset="0"/>
                <a:cs typeface="Times New Roman" panose="02020603050405020304" pitchFamily="18" charset="0"/>
              </a:rPr>
              <a:t>Chương V. Quỹ Hỗ trợ Việc làm ngoài nước</a:t>
            </a:r>
            <a:endParaRPr lang="en-US" sz="1200" b="1" dirty="0">
              <a:latin typeface="Times New Roman" panose="02020603050405020304" pitchFamily="18" charset="0"/>
              <a:cs typeface="Times New Roman" panose="02020603050405020304" pitchFamily="18" charset="0"/>
            </a:endParaRPr>
          </a:p>
          <a:p>
            <a:pPr algn="just">
              <a:spcBef>
                <a:spcPts val="300"/>
              </a:spcBef>
            </a:pPr>
            <a:r>
              <a:rPr lang="nl-NL" sz="1200" b="1" dirty="0">
                <a:latin typeface="Times New Roman" panose="02020603050405020304" pitchFamily="18" charset="0"/>
                <a:cs typeface="Times New Roman" panose="02020603050405020304" pitchFamily="18" charset="0"/>
              </a:rPr>
              <a:t>Chương VI. Quản lý nhà nước về người lao động Việt Nam đi làm việc ở nước ngoài theo hợp đồng</a:t>
            </a:r>
            <a:endParaRPr lang="en-US" sz="1200" b="1" dirty="0">
              <a:latin typeface="Times New Roman" panose="02020603050405020304" pitchFamily="18" charset="0"/>
              <a:cs typeface="Times New Roman" panose="02020603050405020304" pitchFamily="18" charset="0"/>
            </a:endParaRPr>
          </a:p>
          <a:p>
            <a:pPr algn="just">
              <a:spcBef>
                <a:spcPts val="300"/>
              </a:spcBef>
            </a:pPr>
            <a:r>
              <a:rPr lang="nl-NL" sz="1200" b="1" dirty="0">
                <a:latin typeface="Times New Roman" panose="02020603050405020304" pitchFamily="18" charset="0"/>
                <a:cs typeface="Times New Roman" panose="02020603050405020304" pitchFamily="18" charset="0"/>
              </a:rPr>
              <a:t>Chương VII. Giải quyết tranh chấp </a:t>
            </a:r>
            <a:endParaRPr lang="en-US" sz="1200" b="1" dirty="0">
              <a:latin typeface="Times New Roman" panose="02020603050405020304" pitchFamily="18" charset="0"/>
              <a:cs typeface="Times New Roman" panose="02020603050405020304" pitchFamily="18" charset="0"/>
            </a:endParaRPr>
          </a:p>
          <a:p>
            <a:pPr algn="just">
              <a:spcBef>
                <a:spcPts val="300"/>
              </a:spcBef>
            </a:pPr>
            <a:r>
              <a:rPr lang="nl-NL" sz="1200" b="1" dirty="0">
                <a:latin typeface="Times New Roman" panose="02020603050405020304" pitchFamily="18" charset="0"/>
                <a:cs typeface="Times New Roman" panose="02020603050405020304" pitchFamily="18" charset="0"/>
              </a:rPr>
              <a:t>Chương VIII. Điều khoản thi </a:t>
            </a:r>
            <a:r>
              <a:rPr lang="nl-NL" sz="1200" b="1" dirty="0" smtClean="0">
                <a:latin typeface="Times New Roman" panose="02020603050405020304" pitchFamily="18" charset="0"/>
                <a:cs typeface="Times New Roman" panose="02020603050405020304" pitchFamily="18" charset="0"/>
              </a:rPr>
              <a:t>hành</a:t>
            </a:r>
            <a:endParaRPr lang="en-US" sz="1200" b="1"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a:t>
            </a:fld>
            <a:endParaRPr dirty="0"/>
          </a:p>
        </p:txBody>
      </p:sp>
    </p:spTree>
    <p:extLst>
      <p:ext uri="{BB962C8B-B14F-4D97-AF65-F5344CB8AC3E}">
        <p14:creationId xmlns:p14="http://schemas.microsoft.com/office/powerpoint/2010/main" val="2835125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662609"/>
            <a:ext cx="6685722" cy="470452"/>
          </a:xfrm>
          <a:prstGeom prst="rect">
            <a:avLst/>
          </a:prstGeom>
        </p:spPr>
        <p:txBody>
          <a:bodyPr spcFirstLastPara="1" wrap="square" lIns="91425" tIns="91425" rIns="91425" bIns="91425" anchor="b" anchorCtr="0">
            <a:noAutofit/>
          </a:bodyPr>
          <a:lstStyle/>
          <a:p>
            <a:pPr lvl="0" algn="ctr"/>
            <a:r>
              <a:rPr lang="nl-NL" sz="1600" dirty="0"/>
              <a:t>Chương I. Những quy định </a:t>
            </a:r>
            <a:r>
              <a:rPr lang="nl-NL" sz="1600" dirty="0" smtClean="0"/>
              <a:t>chung</a:t>
            </a:r>
            <a:endParaRPr sz="1600" dirty="0"/>
          </a:p>
        </p:txBody>
      </p:sp>
      <p:sp>
        <p:nvSpPr>
          <p:cNvPr id="105" name="Google Shape;105;p19"/>
          <p:cNvSpPr txBox="1">
            <a:spLocks noGrp="1"/>
          </p:cNvSpPr>
          <p:nvPr>
            <p:ph type="body" idx="1"/>
          </p:nvPr>
        </p:nvSpPr>
        <p:spPr>
          <a:xfrm>
            <a:off x="1338470" y="1265582"/>
            <a:ext cx="6983895" cy="2981740"/>
          </a:xfrm>
          <a:prstGeom prst="rect">
            <a:avLst/>
          </a:prstGeom>
        </p:spPr>
        <p:txBody>
          <a:bodyPr spcFirstLastPara="1" wrap="square" lIns="91425" tIns="91425" rIns="91425" bIns="91425" anchor="t" anchorCtr="0">
            <a:noAutofit/>
          </a:bodyPr>
          <a:lstStyle/>
          <a:p>
            <a:pPr marL="63500" indent="0" algn="just">
              <a:spcBef>
                <a:spcPts val="0"/>
              </a:spcBef>
              <a:spcAft>
                <a:spcPts val="600"/>
              </a:spcAft>
              <a:buNone/>
            </a:pPr>
            <a:r>
              <a:rPr lang="nl-NL" sz="1200" i="1" dirty="0">
                <a:latin typeface="Times New Roman" panose="02020603050405020304" pitchFamily="18" charset="0"/>
                <a:cs typeface="Times New Roman" panose="02020603050405020304" pitchFamily="18" charset="0"/>
              </a:rPr>
              <a:t> </a:t>
            </a:r>
            <a:r>
              <a:rPr lang="nl-NL" sz="1200" i="1" dirty="0" smtClean="0">
                <a:latin typeface="Times New Roman" panose="02020603050405020304" pitchFamily="18" charset="0"/>
                <a:cs typeface="Times New Roman" panose="02020603050405020304" pitchFamily="18" charset="0"/>
              </a:rPr>
              <a:t>        Chương I gồm có 07 Điều với một số nội dung mới như sau:</a:t>
            </a:r>
          </a:p>
          <a:p>
            <a:pPr algn="just" fontAlgn="base"/>
            <a:r>
              <a:rPr lang="en-US" sz="1200" dirty="0" err="1" smtClean="0">
                <a:latin typeface="Times New Roman" panose="02020603050405020304" pitchFamily="18" charset="0"/>
                <a:cs typeface="Times New Roman" panose="02020603050405020304" pitchFamily="18" charset="0"/>
              </a:rPr>
              <a:t>Chính</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sách</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về</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Việt</a:t>
            </a:r>
            <a:r>
              <a:rPr lang="en-US" sz="1200" dirty="0">
                <a:latin typeface="Times New Roman" panose="02020603050405020304" pitchFamily="18" charset="0"/>
                <a:cs typeface="Times New Roman" panose="02020603050405020304" pitchFamily="18" charset="0"/>
              </a:rPr>
              <a:t> Nam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4</a:t>
            </a:r>
            <a:r>
              <a:rPr lang="en-US" sz="1200" dirty="0" smtClean="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algn="just" fontAlgn="base"/>
            <a:r>
              <a:rPr lang="en-US" sz="1200" dirty="0" err="1" smtClean="0">
                <a:latin typeface="Times New Roman" panose="02020603050405020304" pitchFamily="18" charset="0"/>
                <a:cs typeface="Times New Roman" panose="02020603050405020304" pitchFamily="18" charset="0"/>
              </a:rPr>
              <a:t>Quyền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nghĩa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Việt</a:t>
            </a:r>
            <a:r>
              <a:rPr lang="en-US" sz="1200" dirty="0">
                <a:latin typeface="Times New Roman" panose="02020603050405020304" pitchFamily="18" charset="0"/>
                <a:cs typeface="Times New Roman" panose="02020603050405020304" pitchFamily="18" charset="0"/>
              </a:rPr>
              <a:t> Nam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6</a:t>
            </a:r>
            <a:r>
              <a:rPr lang="en-US" sz="1200" dirty="0" smtClean="0">
                <a:latin typeface="Times New Roman" panose="02020603050405020304" pitchFamily="18" charset="0"/>
                <a:cs typeface="Times New Roman" panose="02020603050405020304" pitchFamily="18" charset="0"/>
              </a:rPr>
              <a:t>):</a:t>
            </a:r>
          </a:p>
          <a:p>
            <a:pPr marL="63500" indent="0" algn="just" fontAlgn="base">
              <a:spcBef>
                <a:spcPts val="0"/>
              </a:spcBef>
              <a:buNone/>
            </a:pPr>
            <a:r>
              <a:rPr lang="en-US" sz="1200"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Lưu</a:t>
            </a:r>
            <a:r>
              <a:rPr lang="en-US" sz="1200" i="1" dirty="0" smtClean="0">
                <a:latin typeface="Times New Roman" panose="02020603050405020304" pitchFamily="18" charset="0"/>
                <a:cs typeface="Times New Roman" panose="02020603050405020304" pitchFamily="18" charset="0"/>
              </a:rPr>
              <a:t> ý </a:t>
            </a:r>
            <a:r>
              <a:rPr lang="en-US" sz="1200" i="1" dirty="0" err="1" smtClean="0">
                <a:latin typeface="Times New Roman" panose="02020603050405020304" pitchFamily="18" charset="0"/>
                <a:cs typeface="Times New Roman" panose="02020603050405020304" pitchFamily="18" charset="0"/>
              </a:rPr>
              <a:t>quyền</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của</a:t>
            </a: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NLĐ </a:t>
            </a:r>
            <a:r>
              <a:rPr lang="en-US" sz="1200" i="1" dirty="0" err="1">
                <a:latin typeface="Times New Roman" panose="02020603050405020304" pitchFamily="18" charset="0"/>
                <a:cs typeface="Times New Roman" panose="02020603050405020304" pitchFamily="18" charset="0"/>
              </a:rPr>
              <a:t>được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đơn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phương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chấm</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dứt</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hợp</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đồng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khi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bị</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người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sử</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dụng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lao</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động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ngược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đãi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cưỡng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bức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lao</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động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hoặc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có</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nguy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cơ</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rõ</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ràng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đe</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dọa</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trực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tiếp</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đến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tính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mạng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sức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khỏe</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hoặc</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bị</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quấy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rối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tình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dục</a:t>
            </a:r>
            <a:r>
              <a:rPr lang="en-US" sz="1200" i="1" dirty="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trong</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thời</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gian</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làm</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việc</a:t>
            </a:r>
            <a:r>
              <a:rPr lang="en-US" sz="1200" i="1" dirty="0" smtClean="0">
                <a:latin typeface="Times New Roman" panose="02020603050405020304" pitchFamily="18" charset="0"/>
                <a:cs typeface="Times New Roman" panose="02020603050405020304" pitchFamily="18" charset="0"/>
              </a:rPr>
              <a:t> ở </a:t>
            </a:r>
            <a:r>
              <a:rPr lang="en-US" sz="1200" i="1" dirty="0" err="1" smtClean="0">
                <a:latin typeface="Times New Roman" panose="02020603050405020304" pitchFamily="18" charset="0"/>
                <a:cs typeface="Times New Roman" panose="02020603050405020304" pitchFamily="18" charset="0"/>
              </a:rPr>
              <a:t>nước</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ngoài</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điểm</a:t>
            </a:r>
            <a:r>
              <a:rPr lang="en-US" sz="1200" i="1" dirty="0">
                <a:latin typeface="Times New Roman" panose="02020603050405020304" pitchFamily="18" charset="0"/>
                <a:cs typeface="Times New Roman" panose="02020603050405020304" pitchFamily="18" charset="0"/>
              </a:rPr>
              <a:t> d </a:t>
            </a:r>
            <a:r>
              <a:rPr lang="en-US" sz="1200" i="1" dirty="0" err="1">
                <a:latin typeface="Times New Roman" panose="02020603050405020304" pitchFamily="18" charset="0"/>
                <a:cs typeface="Times New Roman" panose="02020603050405020304" pitchFamily="18" charset="0"/>
              </a:rPr>
              <a:t>khoản</a:t>
            </a:r>
            <a:r>
              <a:rPr lang="en-US" sz="1200" i="1" dirty="0">
                <a:latin typeface="Times New Roman" panose="02020603050405020304" pitchFamily="18" charset="0"/>
                <a:cs typeface="Times New Roman" panose="02020603050405020304" pitchFamily="18" charset="0"/>
              </a:rPr>
              <a:t> 1). </a:t>
            </a:r>
          </a:p>
          <a:p>
            <a:pPr algn="just" fontAlgn="base"/>
            <a:r>
              <a:rPr lang="en-US" sz="1200" dirty="0" err="1" smtClean="0">
                <a:latin typeface="Times New Roman" panose="02020603050405020304" pitchFamily="18" charset="0"/>
                <a:cs typeface="Times New Roman" panose="02020603050405020304" pitchFamily="18" charset="0"/>
              </a:rPr>
              <a:t>Các</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hành</a:t>
            </a:r>
            <a:r>
              <a:rPr lang="en-US" sz="1200" dirty="0">
                <a:latin typeface="Times New Roman" panose="02020603050405020304" pitchFamily="18" charset="0"/>
                <a:cs typeface="Times New Roman" panose="02020603050405020304" pitchFamily="18" charset="0"/>
              </a:rPr>
              <a:t> vi </a:t>
            </a:r>
            <a:r>
              <a:rPr lang="en-US" sz="1200" dirty="0" err="1">
                <a:latin typeface="Times New Roman" panose="02020603050405020304" pitchFamily="18" charset="0"/>
                <a:cs typeface="Times New Roman" panose="02020603050405020304" pitchFamily="18" charset="0"/>
              </a:rPr>
              <a:t>bị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nghiêm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cấm</a:t>
            </a: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7</a:t>
            </a:r>
            <a:r>
              <a:rPr lang="en-US" sz="1200" dirty="0" smtClean="0">
                <a:latin typeface="Times New Roman" panose="02020603050405020304" pitchFamily="18" charset="0"/>
                <a:cs typeface="Times New Roman" panose="02020603050405020304" pitchFamily="18" charset="0"/>
              </a:rPr>
              <a:t>):</a:t>
            </a:r>
          </a:p>
          <a:p>
            <a:pPr marL="63500" indent="0" algn="just" fontAlgn="base">
              <a:buNone/>
            </a:pP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Đối</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với</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các</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hành</a:t>
            </a:r>
            <a:r>
              <a:rPr lang="en-US" sz="1200" dirty="0" smtClean="0">
                <a:latin typeface="Times New Roman" panose="02020603050405020304" pitchFamily="18" charset="0"/>
                <a:cs typeface="Times New Roman" panose="02020603050405020304" pitchFamily="18" charset="0"/>
              </a:rPr>
              <a:t> vi </a:t>
            </a:r>
            <a:r>
              <a:rPr lang="en-US" sz="1200" dirty="0" err="1" smtClean="0">
                <a:latin typeface="Times New Roman" panose="02020603050405020304" pitchFamily="18" charset="0"/>
                <a:cs typeface="Times New Roman" panose="02020603050405020304" pitchFamily="18" charset="0"/>
              </a:rPr>
              <a:t>tại</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khoản</a:t>
            </a:r>
            <a:r>
              <a:rPr lang="en-US" sz="1200" dirty="0" smtClean="0">
                <a:latin typeface="Times New Roman" panose="02020603050405020304" pitchFamily="18" charset="0"/>
                <a:cs typeface="Times New Roman" panose="02020603050405020304" pitchFamily="18" charset="0"/>
              </a:rPr>
              <a:t> 1,2,5,6,7,8,11,12,13: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hồi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giấy</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phép</a:t>
            </a:r>
            <a:r>
              <a:rPr lang="en-US" sz="1200" dirty="0" smtClean="0">
                <a:latin typeface="Times New Roman" panose="02020603050405020304" pitchFamily="18" charset="0"/>
                <a:cs typeface="Times New Roman" panose="02020603050405020304" pitchFamily="18" charset="0"/>
              </a:rPr>
              <a:t>;</a:t>
            </a:r>
          </a:p>
          <a:p>
            <a:pPr marL="63500" indent="0" algn="just" fontAlgn="base">
              <a:buNone/>
            </a:pP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Ngoài</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ra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hành</a:t>
            </a:r>
            <a:r>
              <a:rPr lang="en-US" sz="1200" dirty="0">
                <a:latin typeface="Times New Roman" panose="02020603050405020304" pitchFamily="18" charset="0"/>
                <a:cs typeface="Times New Roman" panose="02020603050405020304" pitchFamily="18" charset="0"/>
              </a:rPr>
              <a:t> vi: </a:t>
            </a:r>
            <a:r>
              <a:rPr lang="en-US" sz="1200" dirty="0" err="1">
                <a:latin typeface="Times New Roman" panose="02020603050405020304" pitchFamily="18" charset="0"/>
                <a:cs typeface="Times New Roman" panose="02020603050405020304" pitchFamily="18" charset="0"/>
              </a:rPr>
              <a:t>phân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biệt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xử</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xúc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phạm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dự</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nhân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phẩm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khoản</a:t>
            </a:r>
            <a:r>
              <a:rPr lang="en-US" sz="1200" dirty="0">
                <a:latin typeface="Times New Roman" panose="02020603050405020304" pitchFamily="18" charset="0"/>
                <a:cs typeface="Times New Roman" panose="02020603050405020304" pitchFamily="18" charset="0"/>
              </a:rPr>
              <a:t> 4); </a:t>
            </a:r>
            <a:r>
              <a:rPr lang="en-US" sz="1200" dirty="0" err="1">
                <a:latin typeface="Times New Roman" panose="02020603050405020304" pitchFamily="18" charset="0"/>
                <a:cs typeface="Times New Roman" panose="02020603050405020304" pitchFamily="18" charset="0"/>
              </a:rPr>
              <a:t>thu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tiền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không</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đúng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a:t>
            </a:r>
            <a:r>
              <a:rPr lang="en-US" sz="1200" dirty="0" err="1">
                <a:latin typeface="Times New Roman" panose="02020603050405020304" pitchFamily="18" charset="0"/>
                <a:cs typeface="Times New Roman" panose="02020603050405020304" pitchFamily="18" charset="0"/>
              </a:rPr>
              <a:t>khoản</a:t>
            </a:r>
            <a:r>
              <a:rPr lang="en-US" sz="1200" dirty="0">
                <a:latin typeface="Times New Roman" panose="02020603050405020304" pitchFamily="18" charset="0"/>
                <a:cs typeface="Times New Roman" panose="02020603050405020304" pitchFamily="18" charset="0"/>
              </a:rPr>
              <a:t> 9)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áp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dụng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pháp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bảo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đảm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thực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nghĩa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bảo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lãnh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tại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Luật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này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khoản</a:t>
            </a:r>
            <a:r>
              <a:rPr lang="en-US" sz="1200" dirty="0">
                <a:latin typeface="Times New Roman" panose="02020603050405020304" pitchFamily="18" charset="0"/>
                <a:cs typeface="Times New Roman" panose="02020603050405020304" pitchFamily="18" charset="0"/>
              </a:rPr>
              <a:t> 10) </a:t>
            </a:r>
            <a:r>
              <a:rPr lang="en-US" sz="1200" dirty="0" err="1">
                <a:latin typeface="Times New Roman" panose="02020603050405020304" pitchFamily="18" charset="0"/>
                <a:cs typeface="Times New Roman" panose="02020603050405020304" pitchFamily="18" charset="0"/>
              </a:rPr>
              <a:t>sẽ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đãn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đến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hậu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quả</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xử</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phạt</a:t>
            </a:r>
            <a:r>
              <a:rPr lang="en-US" sz="1200" dirty="0">
                <a:latin typeface="Times New Roman" panose="02020603050405020304" pitchFamily="18" charset="0"/>
                <a:cs typeface="Times New Roman" panose="02020603050405020304" pitchFamily="18" charset="0"/>
              </a:rPr>
              <a:t> vi </a:t>
            </a:r>
            <a:r>
              <a:rPr lang="en-US" sz="1200" dirty="0" err="1">
                <a:latin typeface="Times New Roman" panose="02020603050405020304" pitchFamily="18" charset="0"/>
                <a:cs typeface="Times New Roman" panose="02020603050405020304" pitchFamily="18" charset="0"/>
              </a:rPr>
              <a:t>phạm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hành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chính</a:t>
            </a:r>
            <a:r>
              <a:rPr lang="en-US" sz="1200" dirty="0" smtClean="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a:t>
            </a:fld>
            <a:endParaRPr dirty="0"/>
          </a:p>
        </p:txBody>
      </p:sp>
      <p:sp>
        <p:nvSpPr>
          <p:cNvPr id="2" name="Right Arrow 1"/>
          <p:cNvSpPr/>
          <p:nvPr/>
        </p:nvSpPr>
        <p:spPr>
          <a:xfrm>
            <a:off x="1775791" y="2206486"/>
            <a:ext cx="11927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0623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868556" y="622852"/>
            <a:ext cx="6228521" cy="682487"/>
          </a:xfrm>
          <a:prstGeom prst="rect">
            <a:avLst/>
          </a:prstGeom>
        </p:spPr>
        <p:txBody>
          <a:bodyPr spcFirstLastPara="1" wrap="square" lIns="91425" tIns="91425" rIns="91425" bIns="91425" anchor="b" anchorCtr="0">
            <a:noAutofit/>
          </a:bodyPr>
          <a:lstStyle/>
          <a:p>
            <a:pPr algn="ctr" fontAlgn="base"/>
            <a:r>
              <a:rPr lang="nl-NL" sz="1500" dirty="0"/>
              <a:t>Chương II. Doanh nghiệp, đơn vị sự nghiệp, tổ chức, cá nhân </a:t>
            </a:r>
            <a:r>
              <a:rPr lang="nl-NL" sz="1500" dirty="0" smtClean="0"/>
              <a:t/>
            </a:r>
            <a:br>
              <a:rPr lang="nl-NL" sz="1500" dirty="0" smtClean="0"/>
            </a:br>
            <a:r>
              <a:rPr lang="nl-NL" sz="1500" dirty="0" smtClean="0"/>
              <a:t>đưa </a:t>
            </a:r>
            <a:r>
              <a:rPr lang="nl-NL" sz="1500" dirty="0"/>
              <a:t>người lao động đi làm việc ở nước </a:t>
            </a:r>
            <a:r>
              <a:rPr lang="nl-NL" sz="1500" dirty="0" smtClean="0"/>
              <a:t>ngoài</a:t>
            </a:r>
            <a:endParaRPr lang="en-US" sz="1500" dirty="0"/>
          </a:p>
        </p:txBody>
      </p:sp>
      <p:sp>
        <p:nvSpPr>
          <p:cNvPr id="105" name="Google Shape;105;p19"/>
          <p:cNvSpPr txBox="1">
            <a:spLocks noGrp="1"/>
          </p:cNvSpPr>
          <p:nvPr>
            <p:ph type="body" idx="1"/>
          </p:nvPr>
        </p:nvSpPr>
        <p:spPr>
          <a:xfrm>
            <a:off x="1338470" y="1245704"/>
            <a:ext cx="6983895" cy="2994992"/>
          </a:xfrm>
          <a:prstGeom prst="rect">
            <a:avLst/>
          </a:prstGeom>
        </p:spPr>
        <p:txBody>
          <a:bodyPr spcFirstLastPara="1" wrap="square" lIns="91425" tIns="91425" rIns="91425" bIns="91425" anchor="t" anchorCtr="0">
            <a:noAutofit/>
          </a:bodyPr>
          <a:lstStyle/>
          <a:p>
            <a:pPr marL="63500" indent="0" algn="just">
              <a:spcAft>
                <a:spcPts val="600"/>
              </a:spcAft>
              <a:buNone/>
            </a:pPr>
            <a:r>
              <a:rPr lang="nl-NL" sz="1200" i="1" dirty="0">
                <a:latin typeface="Times New Roman" panose="02020603050405020304" pitchFamily="18" charset="0"/>
                <a:cs typeface="Times New Roman" panose="02020603050405020304" pitchFamily="18" charset="0"/>
              </a:rPr>
              <a:t> </a:t>
            </a:r>
            <a:r>
              <a:rPr lang="nl-NL" sz="1200" i="1" dirty="0" smtClean="0">
                <a:latin typeface="Times New Roman" panose="02020603050405020304" pitchFamily="18" charset="0"/>
                <a:cs typeface="Times New Roman" panose="02020603050405020304" pitchFamily="18" charset="0"/>
              </a:rPr>
              <a:t>        </a:t>
            </a:r>
            <a:r>
              <a:rPr lang="nl-NL" sz="1200" dirty="0" smtClean="0">
                <a:latin typeface="Times New Roman" panose="02020603050405020304" pitchFamily="18" charset="0"/>
                <a:cs typeface="Times New Roman" panose="02020603050405020304" pitchFamily="18" charset="0"/>
              </a:rPr>
              <a:t>Chương II gồm có 05 mục với 36 Điều, trong đó </a:t>
            </a:r>
            <a:r>
              <a:rPr lang="nl-NL" sz="1200" b="1" dirty="0" smtClean="0">
                <a:latin typeface="Times New Roman" panose="02020603050405020304" pitchFamily="18" charset="0"/>
                <a:cs typeface="Times New Roman" panose="02020603050405020304" pitchFamily="18" charset="0"/>
              </a:rPr>
              <a:t>Mục </a:t>
            </a:r>
            <a:r>
              <a:rPr lang="nl-NL" sz="1200" b="1" dirty="0">
                <a:latin typeface="Times New Roman" panose="02020603050405020304" pitchFamily="18" charset="0"/>
                <a:cs typeface="Times New Roman" panose="02020603050405020304" pitchFamily="18" charset="0"/>
              </a:rPr>
              <a:t>1 quy định về doanh nghiệp hoạt động dịch vụ đưa người lao động đi làm việc ở nước ngoài theo hợp đồng (22 điều</a:t>
            </a:r>
            <a:r>
              <a:rPr lang="nl-NL" sz="1200" b="1" dirty="0" smtClean="0">
                <a:latin typeface="Times New Roman" panose="02020603050405020304" pitchFamily="18" charset="0"/>
                <a:cs typeface="Times New Roman" panose="02020603050405020304" pitchFamily="18" charset="0"/>
              </a:rPr>
              <a:t>), </a:t>
            </a:r>
            <a:r>
              <a:rPr lang="nl-NL" sz="1200" dirty="0" smtClean="0">
                <a:latin typeface="Times New Roman" panose="02020603050405020304" pitchFamily="18" charset="0"/>
                <a:cs typeface="Times New Roman" panose="02020603050405020304" pitchFamily="18" charset="0"/>
              </a:rPr>
              <a:t>các điểm mới như sau:</a:t>
            </a:r>
            <a:endParaRPr lang="en-US" sz="1200" dirty="0">
              <a:latin typeface="Times New Roman" panose="02020603050405020304" pitchFamily="18" charset="0"/>
              <a:cs typeface="Times New Roman" panose="02020603050405020304" pitchFamily="18" charset="0"/>
            </a:endParaRPr>
          </a:p>
          <a:p>
            <a:pPr algn="just"/>
            <a:r>
              <a:rPr lang="en-US" sz="1200" dirty="0" err="1" smtClean="0">
                <a:latin typeface="Times New Roman" panose="02020603050405020304" pitchFamily="18" charset="0"/>
                <a:cs typeface="Times New Roman" panose="02020603050405020304" pitchFamily="18" charset="0"/>
              </a:rPr>
              <a:t>Hoạt</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Việt</a:t>
            </a:r>
            <a:r>
              <a:rPr lang="en-US" sz="1200" dirty="0">
                <a:latin typeface="Times New Roman" panose="02020603050405020304" pitchFamily="18" charset="0"/>
                <a:cs typeface="Times New Roman" panose="02020603050405020304" pitchFamily="18" charset="0"/>
              </a:rPr>
              <a:t> Nam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8</a:t>
            </a:r>
            <a:r>
              <a:rPr lang="en-US" sz="1200" i="1" dirty="0" smtClean="0">
                <a:latin typeface="Times New Roman" panose="02020603050405020304" pitchFamily="18" charset="0"/>
                <a:cs typeface="Times New Roman" panose="02020603050405020304" pitchFamily="18" charset="0"/>
              </a:rPr>
              <a:t>)</a:t>
            </a:r>
            <a:endParaRPr lang="en-US" sz="1200" i="1" dirty="0">
              <a:latin typeface="Times New Roman" panose="02020603050405020304" pitchFamily="18" charset="0"/>
              <a:cs typeface="Times New Roman" panose="02020603050405020304" pitchFamily="18" charset="0"/>
            </a:endParaRPr>
          </a:p>
          <a:p>
            <a:pPr algn="just"/>
            <a:r>
              <a:rPr lang="en-US" sz="1200" dirty="0" err="1" smtClean="0">
                <a:latin typeface="Times New Roman" panose="02020603050405020304" pitchFamily="18" charset="0"/>
                <a:cs typeface="Times New Roman" panose="02020603050405020304" pitchFamily="18" charset="0"/>
              </a:rPr>
              <a:t>Nội</a:t>
            </a:r>
            <a:r>
              <a:rPr lang="en-US" sz="1200" dirty="0" smtClean="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dung </a:t>
            </a:r>
            <a:r>
              <a:rPr lang="en-US" sz="1200" dirty="0" err="1">
                <a:latin typeface="Times New Roman" panose="02020603050405020304" pitchFamily="18" charset="0"/>
                <a:cs typeface="Times New Roman" panose="02020603050405020304" pitchFamily="18" charset="0"/>
              </a:rPr>
              <a:t>hoạt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vụ</a:t>
            </a:r>
            <a:r>
              <a:rPr lang="en-US" sz="1200" dirty="0" smtClean="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9</a:t>
            </a:r>
            <a:r>
              <a:rPr lang="en-US" sz="1200" i="1" dirty="0" smtClean="0">
                <a:latin typeface="Times New Roman" panose="02020603050405020304" pitchFamily="18" charset="0"/>
                <a:cs typeface="Times New Roman" panose="02020603050405020304" pitchFamily="18" charset="0"/>
              </a:rPr>
              <a:t>)</a:t>
            </a:r>
            <a:endParaRPr lang="en-US" sz="1200" i="1" dirty="0">
              <a:latin typeface="Times New Roman" panose="02020603050405020304" pitchFamily="18" charset="0"/>
              <a:cs typeface="Times New Roman" panose="02020603050405020304" pitchFamily="18" charset="0"/>
            </a:endParaRPr>
          </a:p>
          <a:p>
            <a:pPr algn="just"/>
            <a:r>
              <a:rPr lang="en-US" sz="1200" dirty="0" err="1" smtClean="0">
                <a:latin typeface="Times New Roman" panose="02020603050405020304" pitchFamily="18" charset="0"/>
                <a:cs typeface="Times New Roman" panose="02020603050405020304" pitchFamily="18" charset="0"/>
              </a:rPr>
              <a:t>Điều</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cấp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Giấy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10)</a:t>
            </a:r>
          </a:p>
          <a:p>
            <a:pPr algn="just" fontAlgn="base"/>
            <a:r>
              <a:rPr lang="en-US" sz="1200" dirty="0" err="1" smtClean="0">
                <a:latin typeface="Times New Roman" panose="02020603050405020304" pitchFamily="18" charset="0"/>
                <a:cs typeface="Times New Roman" panose="02020603050405020304" pitchFamily="18" charset="0"/>
              </a:rPr>
              <a:t>Giấy</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b="1" i="1" dirty="0" smtClean="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11</a:t>
            </a:r>
            <a:r>
              <a:rPr lang="en-US" sz="1200" i="1"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quy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nội</a:t>
            </a:r>
            <a:r>
              <a:rPr lang="en-US" sz="1200" i="1" dirty="0">
                <a:latin typeface="Times New Roman" panose="02020603050405020304" pitchFamily="18" charset="0"/>
                <a:cs typeface="Times New Roman" panose="02020603050405020304" pitchFamily="18" charset="0"/>
              </a:rPr>
              <a:t> dung </a:t>
            </a:r>
            <a:r>
              <a:rPr lang="en-US" sz="1200" i="1" dirty="0" err="1">
                <a:latin typeface="Times New Roman" panose="02020603050405020304" pitchFamily="18" charset="0"/>
                <a:cs typeface="Times New Roman" panose="02020603050405020304" pitchFamily="18" charset="0"/>
              </a:rPr>
              <a:t>của</a:t>
            </a:r>
            <a:r>
              <a:rPr lang="en-US" sz="1200" i="1" dirty="0">
                <a:latin typeface="Times New Roman" panose="02020603050405020304" pitchFamily="18" charset="0"/>
                <a:cs typeface="Times New Roman" panose="02020603050405020304" pitchFamily="18" charset="0"/>
              </a:rPr>
              <a:t> GP </a:t>
            </a:r>
            <a:r>
              <a:rPr lang="en-US" sz="1200" i="1" dirty="0" err="1">
                <a:latin typeface="Times New Roman" panose="02020603050405020304" pitchFamily="18" charset="0"/>
                <a:cs typeface="Times New Roman" panose="02020603050405020304" pitchFamily="18" charset="0"/>
              </a:rPr>
              <a:t>xem</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mẫu</a:t>
            </a:r>
            <a:r>
              <a:rPr lang="en-US" sz="1200" i="1" dirty="0">
                <a:latin typeface="Times New Roman" panose="02020603050405020304" pitchFamily="18" charset="0"/>
                <a:cs typeface="Times New Roman" panose="02020603050405020304" pitchFamily="18" charset="0"/>
              </a:rPr>
              <a:t> GP </a:t>
            </a:r>
            <a:r>
              <a:rPr lang="en-US" sz="1200" i="1" dirty="0" err="1">
                <a:latin typeface="Times New Roman" panose="02020603050405020304" pitchFamily="18" charset="0"/>
                <a:cs typeface="Times New Roman" panose="02020603050405020304" pitchFamily="18" charset="0"/>
              </a:rPr>
              <a:t>tại</a:t>
            </a:r>
            <a:r>
              <a:rPr lang="en-US" sz="1200" i="1" dirty="0">
                <a:latin typeface="Times New Roman" panose="02020603050405020304" pitchFamily="18" charset="0"/>
                <a:cs typeface="Times New Roman" panose="02020603050405020304" pitchFamily="18" charset="0"/>
              </a:rPr>
              <a:t> NĐ 112)</a:t>
            </a:r>
          </a:p>
          <a:p>
            <a:pPr algn="just" fontAlgn="base"/>
            <a:r>
              <a:rPr lang="en-US" sz="1200" dirty="0" err="1" smtClean="0">
                <a:latin typeface="Times New Roman" panose="02020603050405020304" pitchFamily="18" charset="0"/>
                <a:cs typeface="Times New Roman" panose="02020603050405020304" pitchFamily="18" charset="0"/>
              </a:rPr>
              <a:t>Hồ</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sơ</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thủ</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tục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lệ</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phí</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cấp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Giấy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12)</a:t>
            </a:r>
            <a:r>
              <a:rPr lang="en-US" sz="1200"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quy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về</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mẫu</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Giấy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phép</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mẫu</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văn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bản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giấy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tờ</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chứng</a:t>
            </a:r>
            <a:r>
              <a:rPr lang="en-US" sz="1200" i="1" dirty="0">
                <a:latin typeface="Times New Roman" panose="02020603050405020304" pitchFamily="18" charset="0"/>
                <a:cs typeface="Times New Roman" panose="02020603050405020304" pitchFamily="18" charset="0"/>
              </a:rPr>
              <a:t> minh </a:t>
            </a:r>
            <a:r>
              <a:rPr lang="en-US" sz="1200" i="1" dirty="0" err="1">
                <a:latin typeface="Times New Roman" panose="02020603050405020304" pitchFamily="18" charset="0"/>
                <a:cs typeface="Times New Roman" panose="02020603050405020304" pitchFamily="18" charset="0"/>
              </a:rPr>
              <a:t>đáp</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ứng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kiện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tại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Nghị</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112/2021/NĐ-CP</a:t>
            </a:r>
            <a:endParaRPr lang="en-US" sz="1200" i="1"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a:t>
            </a:fld>
            <a:endParaRPr dirty="0"/>
          </a:p>
        </p:txBody>
      </p:sp>
    </p:spTree>
    <p:extLst>
      <p:ext uri="{BB962C8B-B14F-4D97-AF65-F5344CB8AC3E}">
        <p14:creationId xmlns:p14="http://schemas.microsoft.com/office/powerpoint/2010/main" val="3864300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682486"/>
            <a:ext cx="6685722" cy="450575"/>
          </a:xfrm>
          <a:prstGeom prst="rect">
            <a:avLst/>
          </a:prstGeom>
        </p:spPr>
        <p:txBody>
          <a:bodyPr spcFirstLastPara="1" wrap="square" lIns="91425" tIns="91425" rIns="91425" bIns="91425" anchor="b" anchorCtr="0">
            <a:noAutofit/>
          </a:bodyPr>
          <a:lstStyle/>
          <a:p>
            <a:pPr algn="ctr" fontAlgn="base"/>
            <a:r>
              <a:rPr lang="nl-NL" sz="1600" dirty="0"/>
              <a:t>Chương II. </a:t>
            </a:r>
            <a:r>
              <a:rPr lang="nl-NL" sz="1600" dirty="0" smtClean="0"/>
              <a:t>Mục 1  quy định về  doanh nghiệp hoạt động dịch vụ </a:t>
            </a:r>
            <a:r>
              <a:rPr lang="nl-NL" sz="1600" b="0" i="1" dirty="0" smtClean="0"/>
              <a:t>(tiếp)</a:t>
            </a:r>
            <a:endParaRPr lang="en-US" sz="1600" b="0" i="1" dirty="0"/>
          </a:p>
        </p:txBody>
      </p:sp>
      <p:sp>
        <p:nvSpPr>
          <p:cNvPr id="105" name="Google Shape;105;p19"/>
          <p:cNvSpPr txBox="1">
            <a:spLocks noGrp="1"/>
          </p:cNvSpPr>
          <p:nvPr>
            <p:ph type="body" idx="1"/>
          </p:nvPr>
        </p:nvSpPr>
        <p:spPr>
          <a:xfrm>
            <a:off x="1338471" y="1258956"/>
            <a:ext cx="6871252" cy="2981740"/>
          </a:xfrm>
          <a:prstGeom prst="rect">
            <a:avLst/>
          </a:prstGeom>
        </p:spPr>
        <p:txBody>
          <a:bodyPr spcFirstLastPara="1" wrap="square" lIns="91425" tIns="91425" rIns="91425" bIns="91425" anchor="t" anchorCtr="0">
            <a:noAutofit/>
          </a:bodyPr>
          <a:lstStyle/>
          <a:p>
            <a:pPr algn="just"/>
            <a:r>
              <a:rPr lang="en-US" sz="1200" dirty="0" err="1" smtClean="0">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chỉnh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thông</a:t>
            </a:r>
            <a:r>
              <a:rPr lang="en-US" sz="1200" dirty="0">
                <a:latin typeface="Times New Roman" panose="02020603050405020304" pitchFamily="18" charset="0"/>
                <a:cs typeface="Times New Roman" panose="02020603050405020304" pitchFamily="18" charset="0"/>
              </a:rPr>
              <a:t> tin </a:t>
            </a:r>
            <a:r>
              <a:rPr lang="en-US" sz="1200" dirty="0" err="1">
                <a:latin typeface="Times New Roman" panose="02020603050405020304" pitchFamily="18" charset="0"/>
                <a:cs typeface="Times New Roman" panose="02020603050405020304" pitchFamily="18" charset="0"/>
              </a:rPr>
              <a:t>Giấy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13</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Lưu</a:t>
            </a:r>
            <a:r>
              <a:rPr lang="en-US" sz="1200" i="1" dirty="0" smtClean="0">
                <a:latin typeface="Times New Roman" panose="02020603050405020304" pitchFamily="18" charset="0"/>
                <a:cs typeface="Times New Roman" panose="02020603050405020304" pitchFamily="18" charset="0"/>
              </a:rPr>
              <a:t> ý </a:t>
            </a:r>
            <a:r>
              <a:rPr lang="en-US" sz="1200" i="1" dirty="0" err="1">
                <a:latin typeface="Times New Roman" panose="02020603050405020304" pitchFamily="18" charset="0"/>
                <a:cs typeface="Times New Roman" panose="02020603050405020304" pitchFamily="18" charset="0"/>
              </a:rPr>
              <a:t>chỉ</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những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nội</a:t>
            </a:r>
            <a:r>
              <a:rPr lang="en-US" sz="1200" i="1" dirty="0">
                <a:latin typeface="Times New Roman" panose="02020603050405020304" pitchFamily="18" charset="0"/>
                <a:cs typeface="Times New Roman" panose="02020603050405020304" pitchFamily="18" charset="0"/>
              </a:rPr>
              <a:t> dung </a:t>
            </a:r>
            <a:r>
              <a:rPr lang="en-US" sz="1200" i="1" dirty="0" err="1">
                <a:latin typeface="Times New Roman" panose="02020603050405020304" pitchFamily="18" charset="0"/>
                <a:cs typeface="Times New Roman" panose="02020603050405020304" pitchFamily="18" charset="0"/>
              </a:rPr>
              <a:t>thay</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đổi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trong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đăng</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ký</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kinh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doanh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liên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quan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đến</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nội</a:t>
            </a:r>
            <a:r>
              <a:rPr lang="en-US" sz="1200" i="1" dirty="0">
                <a:latin typeface="Times New Roman" panose="02020603050405020304" pitchFamily="18" charset="0"/>
                <a:cs typeface="Times New Roman" panose="02020603050405020304" pitchFamily="18" charset="0"/>
              </a:rPr>
              <a:t> dung </a:t>
            </a:r>
            <a:r>
              <a:rPr lang="en-US" sz="1200" i="1" dirty="0" err="1">
                <a:latin typeface="Times New Roman" panose="02020603050405020304" pitchFamily="18" charset="0"/>
                <a:cs typeface="Times New Roman" panose="02020603050405020304" pitchFamily="18" charset="0"/>
              </a:rPr>
              <a:t>giấy</a:t>
            </a:r>
            <a:r>
              <a:rPr lang="en-US" sz="1200" i="1" dirty="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phép</a:t>
            </a:r>
            <a:r>
              <a:rPr lang="en-US" sz="1200" i="1" dirty="0" smtClean="0">
                <a:latin typeface="Times New Roman" panose="02020603050405020304" pitchFamily="18" charset="0"/>
                <a:cs typeface="Times New Roman" panose="02020603050405020304" pitchFamily="18" charset="0"/>
              </a:rPr>
              <a:t>.</a:t>
            </a:r>
            <a:endParaRPr lang="en-US" sz="1200" i="1" dirty="0">
              <a:latin typeface="Times New Roman" panose="02020603050405020304" pitchFamily="18" charset="0"/>
              <a:cs typeface="Times New Roman" panose="02020603050405020304" pitchFamily="18" charset="0"/>
            </a:endParaRPr>
          </a:p>
          <a:p>
            <a:pPr algn="just" fontAlgn="base"/>
            <a:r>
              <a:rPr lang="en-US" sz="1200" dirty="0" err="1" smtClean="0">
                <a:latin typeface="Times New Roman" panose="02020603050405020304" pitchFamily="18" charset="0"/>
                <a:cs typeface="Times New Roman" panose="02020603050405020304" pitchFamily="18" charset="0"/>
              </a:rPr>
              <a:t>Cấp</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lại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Giấy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14): </a:t>
            </a:r>
            <a:r>
              <a:rPr lang="en-US" sz="1200" dirty="0" err="1">
                <a:latin typeface="Times New Roman" panose="02020603050405020304" pitchFamily="18" charset="0"/>
                <a:cs typeface="Times New Roman" panose="02020603050405020304" pitchFamily="18" charset="0"/>
              </a:rPr>
              <a:t>Khi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Giấy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mất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hoặc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hư</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hỏng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cấp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lại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thực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miễn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phí</a:t>
            </a:r>
            <a:r>
              <a:rPr lang="en-US" sz="1200" dirty="0">
                <a:latin typeface="Times New Roman" panose="02020603050405020304" pitchFamily="18" charset="0"/>
                <a:cs typeface="Times New Roman" panose="02020603050405020304" pitchFamily="18" charset="0"/>
              </a:rPr>
              <a:t>.</a:t>
            </a:r>
          </a:p>
          <a:p>
            <a:pPr algn="just"/>
            <a:r>
              <a:rPr lang="en-US" sz="1200" dirty="0" err="1" smtClean="0">
                <a:latin typeface="Times New Roman" panose="02020603050405020304" pitchFamily="18" charset="0"/>
                <a:cs typeface="Times New Roman" panose="02020603050405020304" pitchFamily="18" charset="0"/>
              </a:rPr>
              <a:t>Công</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bố</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niêm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yết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Giấy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15</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Thực</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hiện</a:t>
            </a:r>
            <a:r>
              <a:rPr lang="en-US" sz="1200" i="1" dirty="0" smtClean="0">
                <a:latin typeface="Times New Roman" panose="02020603050405020304" pitchFamily="18" charset="0"/>
                <a:cs typeface="Times New Roman" panose="02020603050405020304" pitchFamily="18" charset="0"/>
              </a:rPr>
              <a:t> </a:t>
            </a:r>
            <a:r>
              <a:rPr lang="en-US" sz="1200" i="1" dirty="0" err="1" smtClean="0">
                <a:latin typeface="Times New Roman" panose="02020603050405020304" pitchFamily="18" charset="0"/>
                <a:cs typeface="Times New Roman" panose="02020603050405020304" pitchFamily="18" charset="0"/>
              </a:rPr>
              <a:t>trong</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thời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hạn</a:t>
            </a:r>
            <a:r>
              <a:rPr lang="en-US" sz="1200" i="1" dirty="0">
                <a:latin typeface="Times New Roman" panose="02020603050405020304" pitchFamily="18" charset="0"/>
                <a:cs typeface="Times New Roman" panose="02020603050405020304" pitchFamily="18" charset="0"/>
              </a:rPr>
              <a:t> 30 </a:t>
            </a:r>
            <a:r>
              <a:rPr lang="en-US" sz="1200" i="1" dirty="0" err="1" smtClean="0">
                <a:latin typeface="Times New Roman" panose="02020603050405020304" pitchFamily="18" charset="0"/>
                <a:cs typeface="Times New Roman" panose="02020603050405020304" pitchFamily="18" charset="0"/>
              </a:rPr>
              <a:t>ngày</a:t>
            </a:r>
            <a:r>
              <a:rPr lang="en-US" sz="1200" i="1" dirty="0">
                <a:latin typeface="Times New Roman" panose="02020603050405020304" pitchFamily="18" charset="0"/>
                <a:cs typeface="Times New Roman" panose="02020603050405020304" pitchFamily="18" charset="0"/>
              </a:rPr>
              <a:t>.</a:t>
            </a:r>
            <a:endParaRPr lang="en-US" sz="1200" i="1" dirty="0" smtClean="0">
              <a:latin typeface="Times New Roman" panose="02020603050405020304" pitchFamily="18" charset="0"/>
              <a:cs typeface="Times New Roman" panose="02020603050405020304" pitchFamily="18" charset="0"/>
            </a:endParaRPr>
          </a:p>
          <a:p>
            <a:pPr algn="just"/>
            <a:r>
              <a:rPr lang="en-US" sz="1200" dirty="0" err="1" smtClean="0">
                <a:latin typeface="Times New Roman" panose="02020603050405020304" pitchFamily="18" charset="0"/>
                <a:cs typeface="Times New Roman" panose="02020603050405020304" pitchFamily="18" charset="0"/>
              </a:rPr>
              <a:t>Nộp</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lại</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Giấy</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hồi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Giấy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16</a:t>
            </a:r>
            <a:r>
              <a:rPr lang="en-US" sz="1200" i="1" dirty="0" smtClean="0">
                <a:latin typeface="Times New Roman" panose="02020603050405020304" pitchFamily="18" charset="0"/>
                <a:cs typeface="Times New Roman" panose="02020603050405020304" pitchFamily="18" charset="0"/>
              </a:rPr>
              <a:t>):</a:t>
            </a:r>
          </a:p>
          <a:p>
            <a:pPr marL="63500" indent="0" algn="just" fontAlgn="base">
              <a:buNone/>
            </a:pPr>
            <a:r>
              <a:rPr lang="en-US" sz="1200" i="1"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trường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nộp</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lại</a:t>
            </a:r>
            <a:r>
              <a:rPr lang="en-US" sz="1200" dirty="0" smtClean="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(1) </a:t>
            </a:r>
            <a:r>
              <a:rPr lang="en-US" sz="1200" dirty="0" err="1">
                <a:latin typeface="Times New Roman" panose="02020603050405020304" pitchFamily="18" charset="0"/>
                <a:cs typeface="Times New Roman" panose="02020603050405020304" pitchFamily="18" charset="0"/>
              </a:rPr>
              <a:t>Chấm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dứt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tồn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tại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pháp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luật</a:t>
            </a:r>
            <a:r>
              <a:rPr lang="en-US" sz="1200" dirty="0">
                <a:latin typeface="Times New Roman" panose="02020603050405020304" pitchFamily="18" charset="0"/>
                <a:cs typeface="Times New Roman" panose="02020603050405020304" pitchFamily="18" charset="0"/>
              </a:rPr>
              <a:t>; (2) </a:t>
            </a:r>
            <a:r>
              <a:rPr lang="en-US" sz="1200" dirty="0" err="1">
                <a:latin typeface="Times New Roman" panose="02020603050405020304" pitchFamily="18" charset="0"/>
                <a:cs typeface="Times New Roman" panose="02020603050405020304" pitchFamily="18" charset="0"/>
              </a:rPr>
              <a:t>Chấm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dứt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Việt</a:t>
            </a:r>
            <a:r>
              <a:rPr lang="en-US" sz="1200" dirty="0">
                <a:latin typeface="Times New Roman" panose="02020603050405020304" pitchFamily="18" charset="0"/>
                <a:cs typeface="Times New Roman" panose="02020603050405020304" pitchFamily="18" charset="0"/>
              </a:rPr>
              <a:t> Nam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a:t>
            </a:r>
          </a:p>
          <a:p>
            <a:pPr marL="63500" indent="0" algn="just">
              <a:buNone/>
            </a:pPr>
            <a:r>
              <a:rPr lang="en-US" sz="1200" dirty="0" smtClean="0">
                <a:latin typeface="Times New Roman" panose="02020603050405020304" pitchFamily="18" charset="0"/>
                <a:cs typeface="Times New Roman" panose="02020603050405020304" pitchFamily="18" charset="0"/>
              </a:rPr>
              <a:t>         -  </a:t>
            </a:r>
            <a:r>
              <a:rPr lang="en-US" sz="1200" dirty="0" err="1">
                <a:latin typeface="Times New Roman" panose="02020603050405020304" pitchFamily="18" charset="0"/>
                <a:cs typeface="Times New Roman" panose="02020603050405020304" pitchFamily="18" charset="0"/>
              </a:rPr>
              <a:t>Các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trường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thu</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hồi</a:t>
            </a:r>
            <a:r>
              <a:rPr lang="en-US" sz="1200" dirty="0" smtClean="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(1) </a:t>
            </a:r>
            <a:r>
              <a:rPr lang="en-US" sz="1200" dirty="0" err="1">
                <a:latin typeface="Times New Roman" panose="02020603050405020304" pitchFamily="18" charset="0"/>
                <a:cs typeface="Times New Roman" panose="02020603050405020304" pitchFamily="18" charset="0"/>
              </a:rPr>
              <a:t>Giả</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mạo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hồ</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sơ</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đề</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cấp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Giấy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(2) </a:t>
            </a:r>
            <a:r>
              <a:rPr lang="en-US" sz="1200" dirty="0" err="1">
                <a:latin typeface="Times New Roman" panose="02020603050405020304" pitchFamily="18" charset="0"/>
                <a:cs typeface="Times New Roman" panose="02020603050405020304" pitchFamily="18" charset="0"/>
              </a:rPr>
              <a:t>Không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trì</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tại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10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Luật</a:t>
            </a:r>
            <a:r>
              <a:rPr lang="en-US" sz="1200" dirty="0">
                <a:latin typeface="Times New Roman" panose="02020603050405020304" pitchFamily="18" charset="0"/>
                <a:cs typeface="Times New Roman" panose="02020603050405020304" pitchFamily="18" charset="0"/>
              </a:rPr>
              <a:t>; (3) </a:t>
            </a:r>
            <a:r>
              <a:rPr lang="en-US" sz="1200" dirty="0" err="1">
                <a:latin typeface="Times New Roman" panose="02020603050405020304" pitchFamily="18" charset="0"/>
                <a:cs typeface="Times New Roman" panose="02020603050405020304" pitchFamily="18" charset="0"/>
              </a:rPr>
              <a:t>Không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trong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gian</a:t>
            </a:r>
            <a:r>
              <a:rPr lang="en-US" sz="1200" dirty="0">
                <a:latin typeface="Times New Roman" panose="02020603050405020304" pitchFamily="18" charset="0"/>
                <a:cs typeface="Times New Roman" panose="02020603050405020304" pitchFamily="18" charset="0"/>
              </a:rPr>
              <a:t> 24 </a:t>
            </a:r>
            <a:r>
              <a:rPr lang="en-US" sz="1200" dirty="0" err="1">
                <a:latin typeface="Times New Roman" panose="02020603050405020304" pitchFamily="18" charset="0"/>
                <a:cs typeface="Times New Roman" panose="02020603050405020304" pitchFamily="18" charset="0"/>
              </a:rPr>
              <a:t>tháng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liên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tục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trừ</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trường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Luật</a:t>
            </a:r>
            <a:r>
              <a:rPr lang="en-US" sz="1200" dirty="0">
                <a:latin typeface="Times New Roman" panose="02020603050405020304" pitchFamily="18" charset="0"/>
                <a:cs typeface="Times New Roman" panose="02020603050405020304" pitchFamily="18" charset="0"/>
              </a:rPr>
              <a:t>; (4) Vi </a:t>
            </a:r>
            <a:r>
              <a:rPr lang="en-US" sz="1200" dirty="0" err="1">
                <a:latin typeface="Times New Roman" panose="02020603050405020304" pitchFamily="18" charset="0"/>
                <a:cs typeface="Times New Roman" panose="02020603050405020304" pitchFamily="18" charset="0"/>
              </a:rPr>
              <a:t>phạm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tại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khoản</a:t>
            </a:r>
            <a:r>
              <a:rPr lang="en-US" sz="1200" dirty="0">
                <a:latin typeface="Times New Roman" panose="02020603050405020304" pitchFamily="18" charset="0"/>
                <a:cs typeface="Times New Roman" panose="02020603050405020304" pitchFamily="18" charset="0"/>
              </a:rPr>
              <a:t> 1, 2, 5, 6, 7, 8, 11, 12 </a:t>
            </a:r>
            <a:r>
              <a:rPr lang="en-US" sz="1200" dirty="0" err="1">
                <a:latin typeface="Times New Roman" panose="02020603050405020304" pitchFamily="18" charset="0"/>
                <a:cs typeface="Times New Roman" panose="02020603050405020304" pitchFamily="18" charset="0"/>
              </a:rPr>
              <a:t>hoặc</a:t>
            </a:r>
            <a:r>
              <a:rPr lang="en-US" sz="1200" dirty="0">
                <a:latin typeface="Times New Roman" panose="02020603050405020304" pitchFamily="18" charset="0"/>
                <a:cs typeface="Times New Roman" panose="02020603050405020304" pitchFamily="18" charset="0"/>
              </a:rPr>
              <a:t> 13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7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Luật</a:t>
            </a:r>
            <a:r>
              <a:rPr lang="en-US" sz="1200" dirty="0">
                <a:latin typeface="Times New Roman" panose="02020603050405020304" pitchFamily="18" charset="0"/>
                <a:cs typeface="Times New Roman" panose="02020603050405020304" pitchFamily="18" charset="0"/>
              </a:rPr>
              <a:t>; (5) </a:t>
            </a:r>
            <a:r>
              <a:rPr lang="en-US" sz="1200" dirty="0" err="1">
                <a:latin typeface="Times New Roman" panose="02020603050405020304" pitchFamily="18" charset="0"/>
                <a:cs typeface="Times New Roman" panose="02020603050405020304" pitchFamily="18" charset="0"/>
              </a:rPr>
              <a:t>Thực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đầy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đủ</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nghĩa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tại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điểm</a:t>
            </a:r>
            <a:r>
              <a:rPr lang="en-US" sz="1200" dirty="0">
                <a:latin typeface="Times New Roman" panose="02020603050405020304" pitchFamily="18" charset="0"/>
                <a:cs typeface="Times New Roman" panose="02020603050405020304" pitchFamily="18" charset="0"/>
              </a:rPr>
              <a:t> c, e, g, h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khoản</a:t>
            </a:r>
            <a:r>
              <a:rPr lang="en-US" sz="1200" dirty="0">
                <a:latin typeface="Times New Roman" panose="02020603050405020304" pitchFamily="18" charset="0"/>
                <a:cs typeface="Times New Roman" panose="02020603050405020304" pitchFamily="18" charset="0"/>
              </a:rPr>
              <a:t> 2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26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Luật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dẫn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đến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thiệt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hại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nghiêm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trọng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lao</a:t>
            </a:r>
            <a:r>
              <a:rPr lang="en-US" sz="1200" dirty="0" smtClean="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động</a:t>
            </a:r>
            <a:r>
              <a:rPr lang="en-US" sz="1200" dirty="0" smtClean="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a:t>
            </a:fld>
            <a:endParaRPr dirty="0"/>
          </a:p>
        </p:txBody>
      </p:sp>
    </p:spTree>
    <p:extLst>
      <p:ext uri="{BB962C8B-B14F-4D97-AF65-F5344CB8AC3E}">
        <p14:creationId xmlns:p14="http://schemas.microsoft.com/office/powerpoint/2010/main" val="3337532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9"/>
          <p:cNvSpPr txBox="1">
            <a:spLocks noGrp="1"/>
          </p:cNvSpPr>
          <p:nvPr>
            <p:ph type="title"/>
          </p:nvPr>
        </p:nvSpPr>
        <p:spPr>
          <a:xfrm>
            <a:off x="1636643" y="682486"/>
            <a:ext cx="6685722" cy="450575"/>
          </a:xfrm>
          <a:prstGeom prst="rect">
            <a:avLst/>
          </a:prstGeom>
        </p:spPr>
        <p:txBody>
          <a:bodyPr spcFirstLastPara="1" wrap="square" lIns="91425" tIns="91425" rIns="91425" bIns="91425" anchor="b" anchorCtr="0">
            <a:noAutofit/>
          </a:bodyPr>
          <a:lstStyle/>
          <a:p>
            <a:pPr algn="ctr" fontAlgn="base"/>
            <a:r>
              <a:rPr lang="nl-NL" sz="1600" dirty="0"/>
              <a:t>Chương II. </a:t>
            </a:r>
            <a:r>
              <a:rPr lang="nl-NL" sz="1600" dirty="0" smtClean="0"/>
              <a:t>Mục 1  quy định về  doanh nghiệp hoạt động dịch vụ </a:t>
            </a:r>
            <a:r>
              <a:rPr lang="nl-NL" sz="1600" b="0" i="1" dirty="0" smtClean="0"/>
              <a:t>(tiếp)</a:t>
            </a:r>
            <a:endParaRPr lang="en-US" sz="1600" b="0" i="1" dirty="0"/>
          </a:p>
        </p:txBody>
      </p:sp>
      <p:sp>
        <p:nvSpPr>
          <p:cNvPr id="105" name="Google Shape;105;p19"/>
          <p:cNvSpPr txBox="1">
            <a:spLocks noGrp="1"/>
          </p:cNvSpPr>
          <p:nvPr>
            <p:ph type="body" idx="1"/>
          </p:nvPr>
        </p:nvSpPr>
        <p:spPr>
          <a:xfrm>
            <a:off x="1338471" y="1258956"/>
            <a:ext cx="6864626" cy="2981740"/>
          </a:xfrm>
          <a:prstGeom prst="rect">
            <a:avLst/>
          </a:prstGeom>
        </p:spPr>
        <p:txBody>
          <a:bodyPr spcFirstLastPara="1" wrap="square" lIns="91425" tIns="91425" rIns="91425" bIns="91425" anchor="t" anchorCtr="0">
            <a:noAutofit/>
          </a:bodyPr>
          <a:lstStyle/>
          <a:p>
            <a:pPr algn="just" fontAlgn="base"/>
            <a:r>
              <a:rPr lang="en-US" sz="1200" dirty="0" smtClean="0">
                <a:latin typeface="Times New Roman" panose="02020603050405020304" pitchFamily="18" charset="0"/>
                <a:cs typeface="Times New Roman" panose="02020603050405020304" pitchFamily="18" charset="0"/>
              </a:rPr>
              <a:t>Chi </a:t>
            </a:r>
            <a:r>
              <a:rPr lang="en-US" sz="1200" dirty="0" err="1">
                <a:latin typeface="Times New Roman" panose="02020603050405020304" pitchFamily="18" charset="0"/>
                <a:cs typeface="Times New Roman" panose="02020603050405020304" pitchFamily="18" charset="0"/>
              </a:rPr>
              <a:t>nhánh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Việt</a:t>
            </a:r>
            <a:r>
              <a:rPr lang="en-US" sz="1200" dirty="0">
                <a:latin typeface="Times New Roman" panose="02020603050405020304" pitchFamily="18" charset="0"/>
                <a:cs typeface="Times New Roman" panose="02020603050405020304" pitchFamily="18" charset="0"/>
              </a:rPr>
              <a:t> Nam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a:t>
            </a:r>
            <a:r>
              <a:rPr lang="en-US" sz="1200" i="1" dirty="0" err="1">
                <a:latin typeface="Times New Roman" panose="02020603050405020304" pitchFamily="18" charset="0"/>
                <a:cs typeface="Times New Roman" panose="02020603050405020304" pitchFamily="18" charset="0"/>
              </a:rPr>
              <a:t>Điều</a:t>
            </a:r>
            <a:r>
              <a:rPr lang="en-US" sz="1200" i="1" dirty="0">
                <a:latin typeface="Times New Roman" panose="02020603050405020304" pitchFamily="18" charset="0"/>
                <a:cs typeface="Times New Roman" panose="02020603050405020304" pitchFamily="18" charset="0"/>
              </a:rPr>
              <a:t> 17):</a:t>
            </a:r>
          </a:p>
          <a:p>
            <a:pPr marL="63500" indent="0" algn="just" fontAlgn="base">
              <a:buNone/>
            </a:pPr>
            <a:r>
              <a:rPr lang="en-US" sz="1200" dirty="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        - </a:t>
            </a:r>
            <a:r>
              <a:rPr lang="en-US" sz="1200" dirty="0" err="1">
                <a:latin typeface="Times New Roman" panose="02020603050405020304" pitchFamily="18" charset="0"/>
                <a:cs typeface="Times New Roman" panose="02020603050405020304" pitchFamily="18" charset="0"/>
              </a:rPr>
              <a:t>Không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hạn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chế</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số</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lượng</a:t>
            </a:r>
            <a:r>
              <a:rPr lang="en-US" sz="1200" dirty="0">
                <a:latin typeface="Times New Roman" panose="02020603050405020304" pitchFamily="18" charset="0"/>
                <a:cs typeface="Times New Roman" panose="02020603050405020304" pitchFamily="18" charset="0"/>
              </a:rPr>
              <a:t> chi </a:t>
            </a:r>
            <a:r>
              <a:rPr lang="en-US" sz="1200" dirty="0" err="1">
                <a:latin typeface="Times New Roman" panose="02020603050405020304" pitchFamily="18" charset="0"/>
                <a:cs typeface="Times New Roman" panose="02020603050405020304" pitchFamily="18" charset="0"/>
              </a:rPr>
              <a:t>nhánh</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nhưng</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phải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đáp</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ứng</a:t>
            </a:r>
            <a:r>
              <a:rPr lang="en-US" sz="1200" dirty="0" smtClean="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(1)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giao</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(2)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đứng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đầu</a:t>
            </a:r>
            <a:r>
              <a:rPr lang="en-US" sz="1200" dirty="0">
                <a:latin typeface="Times New Roman" panose="02020603050405020304" pitchFamily="18" charset="0"/>
                <a:cs typeface="Times New Roman" panose="02020603050405020304" pitchFamily="18" charset="0"/>
              </a:rPr>
              <a:t> chi </a:t>
            </a:r>
            <a:r>
              <a:rPr lang="en-US" sz="1200" dirty="0" err="1">
                <a:latin typeface="Times New Roman" panose="02020603050405020304" pitchFamily="18" charset="0"/>
                <a:cs typeface="Times New Roman" panose="02020603050405020304" pitchFamily="18" charset="0"/>
              </a:rPr>
              <a:t>nhánh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đáp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ứng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điều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theo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Luật</a:t>
            </a:r>
            <a:r>
              <a:rPr lang="en-US" sz="1200" dirty="0">
                <a:latin typeface="Times New Roman" panose="02020603050405020304" pitchFamily="18" charset="0"/>
                <a:cs typeface="Times New Roman" panose="02020603050405020304" pitchFamily="18" charset="0"/>
              </a:rPr>
              <a:t>; (3) </a:t>
            </a:r>
            <a:r>
              <a:rPr lang="en-US" sz="1200" dirty="0" err="1">
                <a:latin typeface="Times New Roman" panose="02020603050405020304" pitchFamily="18" charset="0"/>
                <a:cs typeface="Times New Roman" panose="02020603050405020304" pitchFamily="18" charset="0"/>
              </a:rPr>
              <a:t>Có</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đủ</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số</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lượng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nhân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viên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thực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giao</a:t>
            </a:r>
            <a:r>
              <a:rPr lang="en-US" sz="1200" dirty="0">
                <a:latin typeface="Times New Roman" panose="02020603050405020304" pitchFamily="18" charset="0"/>
                <a:cs typeface="Times New Roman" panose="02020603050405020304" pitchFamily="18" charset="0"/>
              </a:rPr>
              <a:t>; (4) </a:t>
            </a:r>
            <a:r>
              <a:rPr lang="en-US" sz="1200" dirty="0" err="1">
                <a:latin typeface="Times New Roman" panose="02020603050405020304" pitchFamily="18" charset="0"/>
                <a:cs typeface="Times New Roman" panose="02020603050405020304" pitchFamily="18" charset="0"/>
              </a:rPr>
              <a:t>Có</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cơ</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sở</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vật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chất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để</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thực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dục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hướng</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a:p>
            <a:pPr marL="63500" indent="0" algn="just" fontAlgn="base">
              <a:buNone/>
            </a:pPr>
            <a:r>
              <a:rPr lang="en-US" sz="1200" dirty="0" smtClean="0">
                <a:latin typeface="Times New Roman" panose="02020603050405020304" pitchFamily="18" charset="0"/>
                <a:cs typeface="Times New Roman" panose="02020603050405020304" pitchFamily="18" charset="0"/>
              </a:rPr>
              <a:t>         - </a:t>
            </a:r>
            <a:r>
              <a:rPr lang="en-US" sz="1200" dirty="0">
                <a:latin typeface="Times New Roman" panose="02020603050405020304" pitchFamily="18" charset="0"/>
                <a:cs typeface="Times New Roman" panose="02020603050405020304" pitchFamily="18" charset="0"/>
              </a:rPr>
              <a:t>Chi </a:t>
            </a:r>
            <a:r>
              <a:rPr lang="en-US" sz="1200" dirty="0" err="1">
                <a:latin typeface="Times New Roman" panose="02020603050405020304" pitchFamily="18" charset="0"/>
                <a:cs typeface="Times New Roman" panose="02020603050405020304" pitchFamily="18" charset="0"/>
              </a:rPr>
              <a:t>nhánh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được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thực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hiện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hoạt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sau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đây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kết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hợp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đồng</a:t>
            </a:r>
            <a:r>
              <a:rPr lang="en-US" sz="1200" dirty="0">
                <a:latin typeface="Times New Roman" panose="02020603050405020304" pitchFamily="18" charset="0"/>
                <a:cs typeface="Times New Roman" panose="02020603050405020304" pitchFamily="18" charset="0"/>
              </a:rPr>
              <a:t>; Thu </a:t>
            </a:r>
            <a:r>
              <a:rPr lang="en-US" sz="1200" dirty="0" err="1">
                <a:latin typeface="Times New Roman" panose="02020603050405020304" pitchFamily="18" charset="0"/>
                <a:cs typeface="Times New Roman" panose="02020603050405020304" pitchFamily="18" charset="0"/>
              </a:rPr>
              <a:t>tiền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dịch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tiền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của</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a:t>
            </a:r>
          </a:p>
          <a:p>
            <a:pPr marL="63500" indent="0" algn="just" fontAlgn="base">
              <a:buNone/>
            </a:pPr>
            <a:r>
              <a:rPr lang="en-US" sz="1200" dirty="0" smtClean="0">
                <a:latin typeface="Times New Roman" panose="02020603050405020304" pitchFamily="18" charset="0"/>
                <a:cs typeface="Times New Roman" panose="02020603050405020304" pitchFamily="18" charset="0"/>
              </a:rPr>
              <a:t>         -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cho</a:t>
            </a:r>
            <a:r>
              <a:rPr lang="en-US" sz="1200" dirty="0">
                <a:latin typeface="Times New Roman" panose="02020603050405020304" pitchFamily="18" charset="0"/>
                <a:cs typeface="Times New Roman" panose="02020603050405020304" pitchFamily="18" charset="0"/>
              </a:rPr>
              <a:t> chi </a:t>
            </a:r>
            <a:r>
              <a:rPr lang="en-US" sz="1200" dirty="0" err="1">
                <a:latin typeface="Times New Roman" panose="02020603050405020304" pitchFamily="18" charset="0"/>
                <a:cs typeface="Times New Roman" panose="02020603050405020304" pitchFamily="18" charset="0"/>
              </a:rPr>
              <a:t>nhánh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phải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cáo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bằng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văn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bản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và</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cập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nhật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thông</a:t>
            </a:r>
            <a:r>
              <a:rPr lang="en-US" sz="1200" dirty="0">
                <a:latin typeface="Times New Roman" panose="02020603050405020304" pitchFamily="18" charset="0"/>
                <a:cs typeface="Times New Roman" panose="02020603050405020304" pitchFamily="18" charset="0"/>
              </a:rPr>
              <a:t> tin </a:t>
            </a:r>
            <a:r>
              <a:rPr lang="en-US" sz="1200" dirty="0" err="1">
                <a:latin typeface="Times New Roman" panose="02020603050405020304" pitchFamily="18" charset="0"/>
                <a:cs typeface="Times New Roman" panose="02020603050405020304" pitchFamily="18" charset="0"/>
              </a:rPr>
              <a:t>về</a:t>
            </a:r>
            <a:r>
              <a:rPr lang="en-US" sz="1200" dirty="0">
                <a:latin typeface="Times New Roman" panose="02020603050405020304" pitchFamily="18" charset="0"/>
                <a:cs typeface="Times New Roman" panose="02020603050405020304" pitchFamily="18" charset="0"/>
              </a:rPr>
              <a:t> chi </a:t>
            </a:r>
            <a:r>
              <a:rPr lang="en-US" sz="1200" dirty="0" err="1">
                <a:latin typeface="Times New Roman" panose="02020603050405020304" pitchFamily="18" charset="0"/>
                <a:cs typeface="Times New Roman" panose="02020603050405020304" pitchFamily="18" charset="0"/>
              </a:rPr>
              <a:t>nhánh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trên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Hệ</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thống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cơ</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sở</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dữ</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liệu</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về</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người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động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Việt</a:t>
            </a:r>
            <a:r>
              <a:rPr lang="en-US" sz="1200" dirty="0">
                <a:latin typeface="Times New Roman" panose="02020603050405020304" pitchFamily="18" charset="0"/>
                <a:cs typeface="Times New Roman" panose="02020603050405020304" pitchFamily="18" charset="0"/>
              </a:rPr>
              <a:t> Nam </a:t>
            </a:r>
            <a:r>
              <a:rPr lang="en-US" sz="1200" dirty="0" err="1">
                <a:latin typeface="Times New Roman" panose="02020603050405020304" pitchFamily="18" charset="0"/>
                <a:cs typeface="Times New Roman" panose="02020603050405020304" pitchFamily="18" charset="0"/>
              </a:rPr>
              <a:t>đi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làm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việc</a:t>
            </a:r>
            <a:r>
              <a:rPr lang="en-US" sz="1200" dirty="0">
                <a:latin typeface="Times New Roman" panose="02020603050405020304" pitchFamily="18" charset="0"/>
                <a:cs typeface="Times New Roman" panose="02020603050405020304" pitchFamily="18" charset="0"/>
              </a:rPr>
              <a:t> ở </a:t>
            </a:r>
            <a:r>
              <a:rPr lang="en-US" sz="1200" dirty="0" err="1">
                <a:latin typeface="Times New Roman" panose="02020603050405020304" pitchFamily="18" charset="0"/>
                <a:cs typeface="Times New Roman" panose="02020603050405020304" pitchFamily="18" charset="0"/>
              </a:rPr>
              <a:t>nước</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ngoài</a:t>
            </a:r>
            <a:r>
              <a:rPr lang="en-US" sz="1200" dirty="0">
                <a:latin typeface="Times New Roman" panose="02020603050405020304" pitchFamily="18" charset="0"/>
                <a:cs typeface="Times New Roman" panose="02020603050405020304" pitchFamily="18" charset="0"/>
              </a:rPr>
              <a:t>; chi </a:t>
            </a:r>
            <a:r>
              <a:rPr lang="en-US" sz="1200" dirty="0" err="1">
                <a:latin typeface="Times New Roman" panose="02020603050405020304" pitchFamily="18" charset="0"/>
                <a:cs typeface="Times New Roman" panose="02020603050405020304" pitchFamily="18" charset="0"/>
              </a:rPr>
              <a:t>nhánh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phải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niêm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yết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công</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khai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quyết</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định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của</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doanh</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nghiệp</a:t>
            </a:r>
            <a:r>
              <a:rPr lang="en-US" sz="1200" dirty="0">
                <a:latin typeface="Times New Roman" panose="02020603050405020304" pitchFamily="18" charset="0"/>
                <a:cs typeface="Times New Roman" panose="02020603050405020304" pitchFamily="18" charset="0"/>
              </a:rPr>
              <a:t> </a:t>
            </a:r>
            <a:r>
              <a:rPr lang="en-US" sz="1200" dirty="0" err="1" smtClean="0">
                <a:latin typeface="Times New Roman" panose="02020603050405020304" pitchFamily="18" charset="0"/>
                <a:cs typeface="Times New Roman" panose="02020603050405020304" pitchFamily="18" charset="0"/>
              </a:rPr>
              <a:t>và</a:t>
            </a:r>
            <a:r>
              <a:rPr lang="en-US" sz="1200" dirty="0" smtClean="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bản</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Giấy</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phép</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tại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trụ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sở</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quỹ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khi</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giao</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nhiệm</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vụ</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cho</a:t>
            </a:r>
            <a:r>
              <a:rPr lang="en-US" sz="1200" dirty="0">
                <a:latin typeface="Times New Roman" panose="02020603050405020304" pitchFamily="18" charset="0"/>
                <a:cs typeface="Times New Roman" panose="02020603050405020304" pitchFamily="18" charset="0"/>
              </a:rPr>
              <a:t> chi </a:t>
            </a:r>
            <a:r>
              <a:rPr lang="en-US" sz="1200" dirty="0" err="1" smtClean="0">
                <a:latin typeface="Times New Roman" panose="02020603050405020304" pitchFamily="18" charset="0"/>
                <a:cs typeface="Times New Roman" panose="02020603050405020304" pitchFamily="18" charset="0"/>
              </a:rPr>
              <a:t>nhánh</a:t>
            </a:r>
            <a:r>
              <a:rPr lang="en-US" sz="1200" dirty="0" smtClean="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a:t>
            </a:r>
            <a:r>
              <a:rPr lang="en-US" sz="1200" i="1" dirty="0" err="1" smtClean="0">
                <a:latin typeface="Times New Roman" panose="02020603050405020304" pitchFamily="18" charset="0"/>
                <a:cs typeface="Times New Roman" panose="02020603050405020304" pitchFamily="18" charset="0"/>
              </a:rPr>
              <a:t>Quy</a:t>
            </a:r>
            <a:r>
              <a:rPr lang="en-US" sz="1200" i="1" dirty="0" smtClean="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cụ</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thể</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tại</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Nghị</a:t>
            </a:r>
            <a:r>
              <a:rPr lang="en-US" sz="1200" i="1" dirty="0">
                <a:latin typeface="Times New Roman" panose="02020603050405020304" pitchFamily="18" charset="0"/>
                <a:cs typeface="Times New Roman" panose="02020603050405020304" pitchFamily="18" charset="0"/>
              </a:rPr>
              <a:t> </a:t>
            </a:r>
            <a:r>
              <a:rPr lang="en-US" sz="1200" i="1" dirty="0" err="1">
                <a:latin typeface="Times New Roman" panose="02020603050405020304" pitchFamily="18" charset="0"/>
                <a:cs typeface="Times New Roman" panose="02020603050405020304" pitchFamily="18" charset="0"/>
              </a:rPr>
              <a:t>định</a:t>
            </a:r>
            <a:r>
              <a:rPr lang="en-US" sz="1200" i="1" dirty="0">
                <a:latin typeface="Times New Roman" panose="02020603050405020304" pitchFamily="18" charset="0"/>
                <a:cs typeface="Times New Roman" panose="02020603050405020304" pitchFamily="18" charset="0"/>
              </a:rPr>
              <a:t> </a:t>
            </a:r>
            <a:r>
              <a:rPr lang="en-US" sz="1200" i="1" dirty="0" smtClean="0">
                <a:latin typeface="Times New Roman" panose="02020603050405020304" pitchFamily="18" charset="0"/>
                <a:cs typeface="Times New Roman" panose="02020603050405020304" pitchFamily="18" charset="0"/>
              </a:rPr>
              <a:t>112/2021/NĐ-CP)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
        <p:nvSpPr>
          <p:cNvPr id="106" name="Google Shape;106;p19"/>
          <p:cNvSpPr txBox="1">
            <a:spLocks noGrp="1"/>
          </p:cNvSpPr>
          <p:nvPr>
            <p:ph type="sldNum" idx="12"/>
          </p:nvPr>
        </p:nvSpPr>
        <p:spPr>
          <a:xfrm>
            <a:off x="7899350" y="4098426"/>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9</a:t>
            </a:fld>
            <a:endParaRPr dirty="0"/>
          </a:p>
        </p:txBody>
      </p:sp>
    </p:spTree>
    <p:extLst>
      <p:ext uri="{BB962C8B-B14F-4D97-AF65-F5344CB8AC3E}">
        <p14:creationId xmlns:p14="http://schemas.microsoft.com/office/powerpoint/2010/main" val="2473045030"/>
      </p:ext>
    </p:extLst>
  </p:cSld>
  <p:clrMapOvr>
    <a:masterClrMapping/>
  </p:clrMapOvr>
</p:sld>
</file>

<file path=ppt/theme/theme1.xml><?xml version="1.0" encoding="utf-8"?>
<a:theme xmlns:a="http://schemas.openxmlformats.org/drawingml/2006/main" name="Quintus template">
  <a:themeElements>
    <a:clrScheme name="Custom 347">
      <a:dk1>
        <a:srgbClr val="25212A"/>
      </a:dk1>
      <a:lt1>
        <a:srgbClr val="FFFFFF"/>
      </a:lt1>
      <a:dk2>
        <a:srgbClr val="797281"/>
      </a:dk2>
      <a:lt2>
        <a:srgbClr val="E7E6E9"/>
      </a:lt2>
      <a:accent1>
        <a:srgbClr val="B87647"/>
      </a:accent1>
      <a:accent2>
        <a:srgbClr val="A85A5A"/>
      </a:accent2>
      <a:accent3>
        <a:srgbClr val="853E61"/>
      </a:accent3>
      <a:accent4>
        <a:srgbClr val="5C3959"/>
      </a:accent4>
      <a:accent5>
        <a:srgbClr val="CC4125"/>
      </a:accent5>
      <a:accent6>
        <a:srgbClr val="E4B681"/>
      </a:accent6>
      <a:hlink>
        <a:srgbClr val="25212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419</TotalTime>
  <Words>2354</Words>
  <Application>Microsoft Office PowerPoint</Application>
  <PresentationFormat>On-screen Show (16:9)</PresentationFormat>
  <Paragraphs>162</Paragraphs>
  <Slides>21</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Times New Roman</vt:lpstr>
      <vt:lpstr>Tinos</vt:lpstr>
      <vt:lpstr>Oswald</vt:lpstr>
      <vt:lpstr>Quintus template</vt:lpstr>
      <vt:lpstr>     Cục Quản lý lao động ngoài nước - Bộ lao động - Thương binh và Xã hội   BÀI 1  “TỔNG QUAN TÌNH HÌNH ĐƯA LAO ĐỘNG ĐI LÀM VIỆC Ở NƯỚC NGOÀI  &amp;  GIỚI THIỆU NHỮNG NỘI DUNG MỚI TRONG LUẬT VỀ NGƯỜI LAO ĐỘNG  VIỆT NAM ĐI LÀM VIỆC Ở NƯỚC NGOÀI THEO HỢP ĐỒNG”        </vt:lpstr>
      <vt:lpstr>CÁC CHỦ ĐỀ CHÍNH</vt:lpstr>
      <vt:lpstr>Phần I. Tổng quan về tình hình đưa lao động đi làm việc ở nước ngoài</vt:lpstr>
      <vt:lpstr>Phần I. Tổng quan về tình hình đưa lao động đi làm việc ở nước ngoài (tiếp)</vt:lpstr>
      <vt:lpstr>Phần II. Các nội dung chính của Luật số 69/2020/QH14</vt:lpstr>
      <vt:lpstr>Chương I. Những quy định chung</vt:lpstr>
      <vt:lpstr>Chương II. Doanh nghiệp, đơn vị sự nghiệp, tổ chức, cá nhân  đưa người lao động đi làm việc ở nước ngoài</vt:lpstr>
      <vt:lpstr>Chương II. Mục 1  quy định về  doanh nghiệp hoạt động dịch vụ (tiếp)</vt:lpstr>
      <vt:lpstr>Chương II. Mục 1  quy định về  doanh nghiệp hoạt động dịch vụ (tiếp)</vt:lpstr>
      <vt:lpstr>Chương II. Mục 1  quy định về  doanh nghiệp hoạt động dịch vụ (tiếp)</vt:lpstr>
      <vt:lpstr>Chương II. Mục 1  quy định về  doanh nghiệp hoạt động dịch vụ (tiếp)</vt:lpstr>
      <vt:lpstr>Chương II. Mục 1  quy định về  doanh nghiệp hoạt động dịch vụ (tiếp)</vt:lpstr>
      <vt:lpstr>Chương II. Mục 1  quy định về  doanh nghiệp hoạt động dịch vụ (tiếp)</vt:lpstr>
      <vt:lpstr>Chương III. Người lao động Việt Nam  đi làm việc ở nước ngoài theo hợp đồng</vt:lpstr>
      <vt:lpstr>Chương III. Người lao động Việt Nam  đi làm việc ở nước ngoài theo hợp đồng  (tiếp )</vt:lpstr>
      <vt:lpstr>Chương IV. Bồi dưỡng kỹ năng nghề, ngoại ngữ  và giáo dục định hướng cho người lao động </vt:lpstr>
      <vt:lpstr>Chương V. Quỹ Hỗ trợ Việc làm ngoài nước</vt:lpstr>
      <vt:lpstr>Chương VI. Quản lý nhà nước về người lao động Việt Nam  đi làm việc ở nước ngoài theo hợp đồng </vt:lpstr>
      <vt:lpstr>Chương VII. Giải quyết tranh chấp và xử lý vi phạm </vt:lpstr>
      <vt:lpstr>Chương VIII. Điều khoản thi hành </vt:lpstr>
      <vt:lpstr>CẢM ƠN  SỰ LẮNG NGHE CỦA CÁC BẠN!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Cục Quản lý lao động ngoài nước- Bộ lao động-Thương binh và Xã hội  BÀI 1  TỔNG QUAN TÌNH HÌNH ĐƯA LAO ĐỘNG ĐI LÀM VIỆC Ở NƯỚC NGOÀI  &amp;  GIỚI THIỆU NHỮNG NỘI DUNG MỚI TRONG LUẬT VỀ NGƯỜI LAO ĐỘNG VIỆT NAM ĐI LÀM VIỆC Ở NƯỚC NGOÀI THEO HỢP ĐỒNG</dc:title>
  <dc:creator>NQ KHANH</dc:creator>
  <cp:lastModifiedBy>SHARP-LC</cp:lastModifiedBy>
  <cp:revision>110</cp:revision>
  <dcterms:modified xsi:type="dcterms:W3CDTF">2023-03-14T00:38:35Z</dcterms:modified>
</cp:coreProperties>
</file>